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9"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 id="270" r:id="rId16"/>
    <p:sldId id="271" r:id="rId17"/>
    <p:sldId id="275"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5"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ugcx5YzuBmmdXlS+NCFSpQ" hashData="zVk8XXT9GAYcFICjtq2e5ngaWo0"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CFD503-DB15-47B4-8E76-F3D41CBA19C3}" type="datetimeFigureOut">
              <a:rPr lang="en-US" smtClean="0"/>
              <a:pPr/>
              <a:t>05-Oct-23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28B48D0-D0D4-4F99-BE54-25651DF71F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CFD503-DB15-47B4-8E76-F3D41CBA19C3}" type="datetimeFigureOut">
              <a:rPr lang="en-US" smtClean="0"/>
              <a:pPr/>
              <a:t>05-Oct-23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8B48D0-D0D4-4F99-BE54-25651DF71F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CFD503-DB15-47B4-8E76-F3D41CBA19C3}" type="datetimeFigureOut">
              <a:rPr lang="en-US" smtClean="0"/>
              <a:pPr/>
              <a:t>05-Oct-23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8B48D0-D0D4-4F99-BE54-25651DF71F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CFD503-DB15-47B4-8E76-F3D41CBA19C3}" type="datetimeFigureOut">
              <a:rPr lang="en-US" smtClean="0"/>
              <a:pPr/>
              <a:t>05-Oct-23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8B48D0-D0D4-4F99-BE54-25651DF71F7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CFD503-DB15-47B4-8E76-F3D41CBA19C3}" type="datetimeFigureOut">
              <a:rPr lang="en-US" smtClean="0"/>
              <a:pPr/>
              <a:t>05-Oct-23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8B48D0-D0D4-4F99-BE54-25651DF71F7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CFD503-DB15-47B4-8E76-F3D41CBA19C3}" type="datetimeFigureOut">
              <a:rPr lang="en-US" smtClean="0"/>
              <a:pPr/>
              <a:t>05-Oct-23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8B48D0-D0D4-4F99-BE54-25651DF71F7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CFD503-DB15-47B4-8E76-F3D41CBA19C3}" type="datetimeFigureOut">
              <a:rPr lang="en-US" smtClean="0"/>
              <a:pPr/>
              <a:t>05-Oct-23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28B48D0-D0D4-4F99-BE54-25651DF71F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5CFD503-DB15-47B4-8E76-F3D41CBA19C3}" type="datetimeFigureOut">
              <a:rPr lang="en-US" smtClean="0"/>
              <a:pPr/>
              <a:t>05-Oct-23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28B48D0-D0D4-4F99-BE54-25651DF71F7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5CFD503-DB15-47B4-8E76-F3D41CBA19C3}" type="datetimeFigureOut">
              <a:rPr lang="en-US" smtClean="0"/>
              <a:pPr/>
              <a:t>05-Oct-23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28B48D0-D0D4-4F99-BE54-25651DF71F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5CFD503-DB15-47B4-8E76-F3D41CBA19C3}" type="datetimeFigureOut">
              <a:rPr lang="en-US" smtClean="0"/>
              <a:pPr/>
              <a:t>05-Oct-23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8B48D0-D0D4-4F99-BE54-25651DF71F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5CFD503-DB15-47B4-8E76-F3D41CBA19C3}" type="datetimeFigureOut">
              <a:rPr lang="en-US" smtClean="0"/>
              <a:pPr/>
              <a:t>05-Oct-23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28B48D0-D0D4-4F99-BE54-25651DF71F7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CFD503-DB15-47B4-8E76-F3D41CBA19C3}" type="datetimeFigureOut">
              <a:rPr lang="en-US" smtClean="0"/>
              <a:pPr/>
              <a:t>05-Oct-23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28B48D0-D0D4-4F99-BE54-25651DF71F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28934"/>
            <a:ext cx="8229600" cy="3078357"/>
          </a:xfrm>
        </p:spPr>
        <p:txBody>
          <a:bodyPr/>
          <a:lstStyle/>
          <a:p>
            <a:pPr algn="ctr">
              <a:buNone/>
            </a:pPr>
            <a:r>
              <a:rPr lang="en-IN" sz="1600" dirty="0" smtClean="0"/>
              <a:t>Presented By</a:t>
            </a:r>
          </a:p>
          <a:p>
            <a:pPr algn="ctr">
              <a:buNone/>
            </a:pPr>
            <a:endParaRPr lang="en-IN" dirty="0" smtClean="0"/>
          </a:p>
          <a:p>
            <a:pPr algn="ctr">
              <a:buNone/>
            </a:pPr>
            <a:r>
              <a:rPr lang="en-IN" dirty="0" smtClean="0">
                <a:solidFill>
                  <a:schemeClr val="accent5">
                    <a:lumMod val="75000"/>
                  </a:schemeClr>
                </a:solidFill>
              </a:rPr>
              <a:t>VEERAPANDIAN.K</a:t>
            </a:r>
          </a:p>
          <a:p>
            <a:pPr algn="ctr">
              <a:buNone/>
            </a:pPr>
            <a:r>
              <a:rPr lang="en-IN" sz="1600" dirty="0" smtClean="0"/>
              <a:t>ASSISTANT PROFESSOR</a:t>
            </a:r>
          </a:p>
          <a:p>
            <a:pPr algn="ctr">
              <a:buNone/>
            </a:pPr>
            <a:r>
              <a:rPr lang="en-IN" sz="1600" dirty="0" smtClean="0"/>
              <a:t>DEPARTMENT OF MECHANICAL ENGINEERING</a:t>
            </a:r>
            <a:endParaRPr lang="en-US" sz="1600" dirty="0" smtClean="0"/>
          </a:p>
          <a:p>
            <a:endParaRPr lang="en-US" dirty="0"/>
          </a:p>
        </p:txBody>
      </p:sp>
      <p:sp>
        <p:nvSpPr>
          <p:cNvPr id="3" name="Title 2"/>
          <p:cNvSpPr>
            <a:spLocks noGrp="1"/>
          </p:cNvSpPr>
          <p:nvPr>
            <p:ph type="title"/>
          </p:nvPr>
        </p:nvSpPr>
        <p:spPr>
          <a:xfrm>
            <a:off x="457200" y="428604"/>
            <a:ext cx="8229600" cy="2071702"/>
          </a:xfrm>
        </p:spPr>
        <p:txBody>
          <a:bodyPr>
            <a:normAutofit fontScale="90000"/>
          </a:bodyPr>
          <a:lstStyle/>
          <a:p>
            <a:pPr algn="ctr"/>
            <a:r>
              <a:rPr lang="en-US" sz="4400" dirty="0" smtClean="0">
                <a:latin typeface="Franklin Gothic Demi Cond" pitchFamily="34" charset="0"/>
                <a:cs typeface="Times New Roman" pitchFamily="18" charset="0"/>
              </a:rPr>
              <a:t>CME394 </a:t>
            </a:r>
            <a:br>
              <a:rPr lang="en-US" sz="4400" dirty="0" smtClean="0">
                <a:latin typeface="Franklin Gothic Demi Cond" pitchFamily="34" charset="0"/>
                <a:cs typeface="Times New Roman" pitchFamily="18" charset="0"/>
              </a:rPr>
            </a:br>
            <a:r>
              <a:rPr lang="en-US" sz="4400" dirty="0" smtClean="0">
                <a:latin typeface="Franklin Gothic Demi Cond" pitchFamily="34" charset="0"/>
                <a:cs typeface="Times New Roman" pitchFamily="18" charset="0"/>
              </a:rPr>
              <a:t>ADVANCED INTERNAL COMBUSTION ENGINEERING</a:t>
            </a:r>
            <a:endParaRPr lang="en-US" dirty="0">
              <a:latin typeface="Franklin Gothic Demi Con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2428868"/>
            <a:ext cx="8043890" cy="3697295"/>
          </a:xfrm>
        </p:spPr>
        <p:txBody>
          <a:bodyPr/>
          <a:lstStyle/>
          <a:p>
            <a:pPr lvl="0"/>
            <a:r>
              <a:rPr lang="en-US" b="1" dirty="0">
                <a:latin typeface="Times New Roman" pitchFamily="18" charset="0"/>
                <a:cs typeface="Times New Roman" pitchFamily="18" charset="0"/>
              </a:rPr>
              <a:t>Port </a:t>
            </a:r>
            <a:r>
              <a:rPr lang="en-US" b="1" dirty="0" smtClean="0">
                <a:latin typeface="Times New Roman" pitchFamily="18" charset="0"/>
                <a:cs typeface="Times New Roman" pitchFamily="18" charset="0"/>
              </a:rPr>
              <a:t>Injection</a:t>
            </a:r>
          </a:p>
          <a:p>
            <a:pPr lvl="0"/>
            <a:r>
              <a:rPr lang="en-US" b="1" dirty="0" smtClean="0">
                <a:latin typeface="Times New Roman" pitchFamily="18" charset="0"/>
                <a:cs typeface="Times New Roman" pitchFamily="18" charset="0"/>
              </a:rPr>
              <a:t>Throttle body injection</a:t>
            </a:r>
          </a:p>
          <a:p>
            <a:pPr lvl="0"/>
            <a:r>
              <a:rPr lang="en-US" b="1" dirty="0" smtClean="0">
                <a:latin typeface="Times New Roman" pitchFamily="18" charset="0"/>
                <a:cs typeface="Times New Roman" pitchFamily="18" charset="0"/>
              </a:rPr>
              <a:t>Continuous injection system</a:t>
            </a:r>
          </a:p>
          <a:p>
            <a:pPr lvl="0"/>
            <a:r>
              <a:rPr lang="en-US" b="1" dirty="0" smtClean="0">
                <a:latin typeface="Times New Roman" pitchFamily="18" charset="0"/>
                <a:cs typeface="Times New Roman" pitchFamily="18" charset="0"/>
              </a:rPr>
              <a:t>Timed injection system</a:t>
            </a:r>
          </a:p>
          <a:p>
            <a:pPr lvl="0"/>
            <a:endParaRPr lang="en-US" dirty="0"/>
          </a:p>
          <a:p>
            <a:pPr>
              <a:buNone/>
            </a:pPr>
            <a:endParaRPr lang="en-US" dirty="0"/>
          </a:p>
        </p:txBody>
      </p:sp>
      <p:sp>
        <p:nvSpPr>
          <p:cNvPr id="2" name="Title 1"/>
          <p:cNvSpPr>
            <a:spLocks noGrp="1"/>
          </p:cNvSpPr>
          <p:nvPr>
            <p:ph type="title"/>
          </p:nvPr>
        </p:nvSpPr>
        <p:spPr>
          <a:xfrm>
            <a:off x="457200" y="274638"/>
            <a:ext cx="8115328" cy="1725602"/>
          </a:xfrm>
        </p:spPr>
        <p:txBody>
          <a:bodyPr>
            <a:normAutofit fontScale="90000"/>
          </a:bodyPr>
          <a:lstStyle/>
          <a:p>
            <a:pPr algn="ctr"/>
            <a:r>
              <a:rPr lang="en-US" b="1" dirty="0">
                <a:latin typeface="Times New Roman" pitchFamily="18" charset="0"/>
                <a:cs typeface="Times New Roman" pitchFamily="18" charset="0"/>
              </a:rPr>
              <a:t>EXPLAIN PORT INJECTION AND THROTTLE BODY INJECTION WITH NEAT SKETCH</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in-qimg-c99ae3b2a46072fd40bb3388b81bf89f-lq.jpg"/>
          <p:cNvPicPr>
            <a:picLocks noGrp="1"/>
          </p:cNvPicPr>
          <p:nvPr>
            <p:ph idx="1"/>
          </p:nvPr>
        </p:nvPicPr>
        <p:blipFill>
          <a:blip r:embed="rId2"/>
          <a:stretch>
            <a:fillRect/>
          </a:stretch>
        </p:blipFill>
        <p:spPr>
          <a:xfrm>
            <a:off x="714348" y="1357298"/>
            <a:ext cx="7786742" cy="4929222"/>
          </a:xfrm>
          <a:prstGeom prst="rect">
            <a:avLst/>
          </a:prstGeom>
        </p:spPr>
      </p:pic>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Types of injection</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smtClean="0"/>
              <a:t>In </a:t>
            </a:r>
            <a:r>
              <a:rPr lang="en-US" dirty="0"/>
              <a:t>this system, the injector is placed on the side of the intake manifold near the intake port. The injector sprays gasoline into the air, inside the intake manifold.</a:t>
            </a:r>
          </a:p>
          <a:p>
            <a:pPr lvl="0"/>
            <a:r>
              <a:rPr lang="en-US" dirty="0"/>
              <a:t>The gasoline mixes with the air in a reasonably uniform manner.</a:t>
            </a:r>
          </a:p>
          <a:p>
            <a:pPr lvl="0"/>
            <a:r>
              <a:rPr lang="en-US" dirty="0"/>
              <a:t>This mixture of gasoline and air then passes through the intake valve and enters into the </a:t>
            </a:r>
            <a:r>
              <a:rPr lang="en-US" dirty="0" err="1"/>
              <a:t>cylinder.Every</a:t>
            </a:r>
            <a:r>
              <a:rPr lang="en-US" dirty="0"/>
              <a:t> cylinder is provided with an injector in its intake manifold.</a:t>
            </a:r>
          </a:p>
          <a:p>
            <a:pPr lvl="0"/>
            <a:r>
              <a:rPr lang="en-US" dirty="0"/>
              <a:t>If there are six cylinders, there will be six injectors.</a:t>
            </a:r>
          </a:p>
          <a:p>
            <a:endParaRPr lang="en-US" dirty="0"/>
          </a:p>
        </p:txBody>
      </p:sp>
      <p:sp>
        <p:nvSpPr>
          <p:cNvPr id="2" name="Title 1"/>
          <p:cNvSpPr>
            <a:spLocks noGrp="1"/>
          </p:cNvSpPr>
          <p:nvPr>
            <p:ph type="title"/>
          </p:nvPr>
        </p:nvSpPr>
        <p:spPr/>
        <p:txBody>
          <a:bodyPr>
            <a:normAutofit fontScale="90000"/>
          </a:bodyPr>
          <a:lstStyle/>
          <a:p>
            <a:pPr lvl="0" algn="ctr"/>
            <a:r>
              <a:rPr lang="en-US" b="1" dirty="0" smtClean="0">
                <a:latin typeface="Times New Roman" pitchFamily="18" charset="0"/>
                <a:cs typeface="Times New Roman" pitchFamily="18" charset="0"/>
              </a:rPr>
              <a:t>Port Injection</a:t>
            </a: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throttle body is similar to the carburetor throttle body, with the throttle valve controlling the amount of air entering the intake manifold.</a:t>
            </a:r>
          </a:p>
          <a:p>
            <a:pPr lvl="0"/>
            <a:r>
              <a:rPr lang="en-US" dirty="0">
                <a:latin typeface="Times New Roman" pitchFamily="18" charset="0"/>
                <a:cs typeface="Times New Roman" pitchFamily="18" charset="0"/>
              </a:rPr>
              <a:t>An injector is placed slightly above the throat of the throttle body.</a:t>
            </a:r>
          </a:p>
          <a:p>
            <a:pPr lvl="0"/>
            <a:r>
              <a:rPr lang="en-US" dirty="0">
                <a:latin typeface="Times New Roman" pitchFamily="18" charset="0"/>
                <a:cs typeface="Times New Roman" pitchFamily="18" charset="0"/>
              </a:rPr>
              <a:t>The injector sprays gasoline into the air in the intake manifold where the gasoline mixes with air. This mixture then passes through the throttle valve and enters into intake manifold.</a:t>
            </a:r>
          </a:p>
          <a:p>
            <a:endParaRPr lang="en-US" dirty="0"/>
          </a:p>
        </p:txBody>
      </p:sp>
      <p:sp>
        <p:nvSpPr>
          <p:cNvPr id="2" name="Title 1"/>
          <p:cNvSpPr>
            <a:spLocks noGrp="1"/>
          </p:cNvSpPr>
          <p:nvPr>
            <p:ph type="title"/>
          </p:nvPr>
        </p:nvSpPr>
        <p:spPr/>
        <p:txBody>
          <a:bodyPr>
            <a:normAutofit fontScale="90000"/>
          </a:bodyPr>
          <a:lstStyle/>
          <a:p>
            <a:pPr lvl="0" algn="ctr"/>
            <a:r>
              <a:rPr lang="en-US" b="1" dirty="0" smtClean="0">
                <a:latin typeface="Times New Roman" pitchFamily="18" charset="0"/>
                <a:cs typeface="Times New Roman" pitchFamily="18" charset="0"/>
              </a:rPr>
              <a:t>Throttle Body Injection</a:t>
            </a: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continuous injection system, gasoline is sprayed continuously from the injectors.</a:t>
            </a:r>
          </a:p>
          <a:p>
            <a:pPr lvl="0"/>
            <a:r>
              <a:rPr lang="en-US" dirty="0">
                <a:latin typeface="Times New Roman" pitchFamily="18" charset="0"/>
                <a:cs typeface="Times New Roman" pitchFamily="18" charset="0"/>
              </a:rPr>
              <a:t>This system usually has a rotary pump. The pump maintains a fuel line gauge</a:t>
            </a:r>
          </a:p>
          <a:p>
            <a:pPr lvl="0"/>
            <a:r>
              <a:rPr lang="en-US" dirty="0">
                <a:latin typeface="Times New Roman" pitchFamily="18" charset="0"/>
                <a:cs typeface="Times New Roman" pitchFamily="18" charset="0"/>
              </a:rPr>
              <a:t>pressure of about 0.75 to 1.5 bar.</a:t>
            </a:r>
          </a:p>
          <a:p>
            <a:pPr lvl="0"/>
            <a:r>
              <a:rPr lang="en-US" dirty="0">
                <a:latin typeface="Times New Roman" pitchFamily="18" charset="0"/>
                <a:cs typeface="Times New Roman" pitchFamily="18" charset="0"/>
              </a:rPr>
              <a:t>The system injects fuel through a nozzle located in the manifold immediately downstream of the throttle plate.</a:t>
            </a:r>
          </a:p>
          <a:p>
            <a:pPr lvl="0"/>
            <a:r>
              <a:rPr lang="en-US" dirty="0">
                <a:latin typeface="Times New Roman" pitchFamily="18" charset="0"/>
                <a:cs typeface="Times New Roman" pitchFamily="18" charset="0"/>
              </a:rPr>
              <a:t>In a supercharged engine, fuel is injected at the entrance of the supercharger.</a:t>
            </a:r>
          </a:p>
          <a:p>
            <a:pPr lvl="0"/>
            <a:r>
              <a:rPr lang="en-US" dirty="0">
                <a:latin typeface="Times New Roman" pitchFamily="18" charset="0"/>
                <a:cs typeface="Times New Roman" pitchFamily="18" charset="0"/>
              </a:rPr>
              <a:t>The timing and duration of the fuel injection is determined by Electronic Control Unit (ECU) depending upon the load and speed</a:t>
            </a:r>
          </a:p>
          <a:p>
            <a:endParaRPr lang="en-US" dirty="0"/>
          </a:p>
        </p:txBody>
      </p:sp>
      <p:sp>
        <p:nvSpPr>
          <p:cNvPr id="2" name="Title 1"/>
          <p:cNvSpPr>
            <a:spLocks noGrp="1"/>
          </p:cNvSpPr>
          <p:nvPr>
            <p:ph type="title"/>
          </p:nvPr>
        </p:nvSpPr>
        <p:spPr>
          <a:xfrm>
            <a:off x="500034" y="357166"/>
            <a:ext cx="8229600" cy="1143000"/>
          </a:xfrm>
        </p:spPr>
        <p:txBody>
          <a:bodyPr>
            <a:normAutofit fontScale="90000"/>
          </a:bodyPr>
          <a:lstStyle/>
          <a:p>
            <a:pPr lvl="0" algn="ctr"/>
            <a:r>
              <a:rPr lang="en-US" b="1" dirty="0" smtClean="0">
                <a:latin typeface="Times New Roman" pitchFamily="18" charset="0"/>
                <a:cs typeface="Times New Roman" pitchFamily="18" charset="0"/>
              </a:rPr>
              <a:t>Continuous Injection Systems</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a:latin typeface="Times New Roman" pitchFamily="18" charset="0"/>
                <a:cs typeface="Times New Roman" pitchFamily="18" charset="0"/>
              </a:rPr>
              <a:t>In the timed injection system, gasoline is sprayed from the injectors in pulses.</a:t>
            </a:r>
          </a:p>
          <a:p>
            <a:pPr lvl="0"/>
            <a:r>
              <a:rPr lang="en-US" dirty="0">
                <a:latin typeface="Times New Roman" pitchFamily="18" charset="0"/>
                <a:cs typeface="Times New Roman" pitchFamily="18" charset="0"/>
              </a:rPr>
              <a:t>This system has a fuel supply pump which sends fuel at a low pressure of about 2 bar when the engine is running at maximum speed.</a:t>
            </a:r>
          </a:p>
          <a:p>
            <a:pPr lvl="0"/>
            <a:r>
              <a:rPr lang="en-US" dirty="0">
                <a:latin typeface="Times New Roman" pitchFamily="18" charset="0"/>
                <a:cs typeface="Times New Roman" pitchFamily="18" charset="0"/>
              </a:rPr>
              <a:t>A fuel metering or injection pump and a nozzle are the other parts of the system.</a:t>
            </a:r>
          </a:p>
          <a:p>
            <a:pPr lvl="0"/>
            <a:r>
              <a:rPr lang="en-US" dirty="0">
                <a:latin typeface="Times New Roman" pitchFamily="18" charset="0"/>
                <a:cs typeface="Times New Roman" pitchFamily="18" charset="0"/>
              </a:rPr>
              <a:t>The nozzle injects the fuel in the manifold or the cylinder head port at about 6.5 bar or into the combustion chamber at pressures that range from 16 to 35 bar.</a:t>
            </a:r>
          </a:p>
          <a:p>
            <a:pPr lvl="0"/>
            <a:r>
              <a:rPr lang="en-US" dirty="0">
                <a:latin typeface="Times New Roman" pitchFamily="18" charset="0"/>
                <a:cs typeface="Times New Roman" pitchFamily="18" charset="0"/>
              </a:rPr>
              <a:t>Timed injection system injects fuel usually during the early part of the suction stroke</a:t>
            </a:r>
          </a:p>
          <a:p>
            <a:pPr>
              <a:buNone/>
            </a:pPr>
            <a:endParaRPr lang="en-US" dirty="0"/>
          </a:p>
        </p:txBody>
      </p:sp>
      <p:sp>
        <p:nvSpPr>
          <p:cNvPr id="2" name="Title 1"/>
          <p:cNvSpPr>
            <a:spLocks noGrp="1"/>
          </p:cNvSpPr>
          <p:nvPr>
            <p:ph type="title"/>
          </p:nvPr>
        </p:nvSpPr>
        <p:spPr/>
        <p:txBody>
          <a:bodyPr>
            <a:normAutofit fontScale="90000"/>
          </a:bodyPr>
          <a:lstStyle/>
          <a:p>
            <a:pPr lvl="0" algn="ctr"/>
            <a:r>
              <a:rPr lang="en-US" b="1" dirty="0">
                <a:latin typeface="Times New Roman" pitchFamily="18" charset="0"/>
                <a:cs typeface="Times New Roman" pitchFamily="18" charset="0"/>
              </a:rPr>
              <a:t>Timed Injection Systems</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2571744"/>
            <a:ext cx="7829576" cy="3554419"/>
          </a:xfrm>
        </p:spPr>
        <p:txBody>
          <a:bodyPr/>
          <a:lstStyle/>
          <a:p>
            <a:pPr lvl="0"/>
            <a:r>
              <a:rPr lang="en-US" dirty="0">
                <a:latin typeface="Times New Roman" pitchFamily="18" charset="0"/>
                <a:cs typeface="Times New Roman" pitchFamily="18" charset="0"/>
              </a:rPr>
              <a:t>Ignition lag stage</a:t>
            </a:r>
          </a:p>
          <a:p>
            <a:pPr lvl="0"/>
            <a:r>
              <a:rPr lang="en-US" dirty="0">
                <a:latin typeface="Times New Roman" pitchFamily="18" charset="0"/>
                <a:cs typeface="Times New Roman" pitchFamily="18" charset="0"/>
              </a:rPr>
              <a:t>Flame propagation stage</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After burning stage</a:t>
            </a:r>
          </a:p>
        </p:txBody>
      </p:sp>
      <p:sp>
        <p:nvSpPr>
          <p:cNvPr id="2" name="Title 1"/>
          <p:cNvSpPr>
            <a:spLocks noGrp="1"/>
          </p:cNvSpPr>
          <p:nvPr>
            <p:ph type="title"/>
          </p:nvPr>
        </p:nvSpPr>
        <p:spPr>
          <a:xfrm>
            <a:off x="428596" y="857232"/>
            <a:ext cx="8258204" cy="1643074"/>
          </a:xfrm>
        </p:spPr>
        <p:txBody>
          <a:bodyPr>
            <a:normAutofit fontScale="90000"/>
          </a:bodyPr>
          <a:lstStyle/>
          <a:p>
            <a:pPr algn="ctr"/>
            <a:r>
              <a:rPr lang="en-US" b="1" dirty="0">
                <a:latin typeface="Times New Roman" pitchFamily="18" charset="0"/>
                <a:cs typeface="Times New Roman" pitchFamily="18" charset="0"/>
              </a:rPr>
              <a:t>Describe the various stages of combustion in a S.I engine with a P-θ diagram</a:t>
            </a:r>
            <a:r>
              <a:rPr lang="en-US" b="1" dirty="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4_Engineering_Savita_5-4-23_D4.png"/>
          <p:cNvPicPr>
            <a:picLocks noGrp="1"/>
          </p:cNvPicPr>
          <p:nvPr>
            <p:ph idx="1"/>
          </p:nvPr>
        </p:nvPicPr>
        <p:blipFill>
          <a:blip r:embed="rId2"/>
          <a:stretch>
            <a:fillRect/>
          </a:stretch>
        </p:blipFill>
        <p:spPr>
          <a:xfrm>
            <a:off x="2609850" y="2429669"/>
            <a:ext cx="3924300" cy="2628900"/>
          </a:xfrm>
          <a:prstGeom prst="rect">
            <a:avLst/>
          </a:prstGeom>
        </p:spPr>
      </p:pic>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various stages of combustion in a S.I engine</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Franklin Gothic Demi Cond" pitchFamily="34" charset="0"/>
              </a:rPr>
              <a:t>The </a:t>
            </a:r>
            <a:r>
              <a:rPr lang="en-US" i="1" dirty="0">
                <a:latin typeface="Franklin Gothic Demi Cond" pitchFamily="34" charset="0"/>
              </a:rPr>
              <a:t>first stage </a:t>
            </a:r>
            <a:r>
              <a:rPr lang="en-US" dirty="0">
                <a:latin typeface="Franklin Gothic Demi Cond" pitchFamily="34" charset="0"/>
              </a:rPr>
              <a:t>(A~B) is referred to as the ignition lag or preparation phase in which growth and development of a self propagating nucleus of flame takes place</a:t>
            </a:r>
            <a:r>
              <a:rPr lang="en-US" dirty="0" smtClean="0">
                <a:latin typeface="Franklin Gothic Demi Cond" pitchFamily="34" charset="0"/>
              </a:rPr>
              <a:t>.</a:t>
            </a:r>
            <a:r>
              <a:rPr lang="en-US" dirty="0">
                <a:latin typeface="Franklin Gothic Demi Cond" pitchFamily="34" charset="0"/>
              </a:rPr>
              <a:t> </a:t>
            </a:r>
          </a:p>
          <a:p>
            <a:pPr lvl="0"/>
            <a:r>
              <a:rPr lang="en-US" dirty="0">
                <a:latin typeface="Franklin Gothic Demi Cond" pitchFamily="34" charset="0"/>
              </a:rPr>
              <a:t>This is a chemical process depending upon both temperature and pressure, the nature of the fuel and the proportion of the exhaust residual gas.</a:t>
            </a:r>
          </a:p>
          <a:p>
            <a:pPr lvl="0"/>
            <a:r>
              <a:rPr lang="en-US" dirty="0">
                <a:latin typeface="Franklin Gothic Demi Cond" pitchFamily="34" charset="0"/>
              </a:rPr>
              <a:t>Further, it also depends upon the relationship between the temperature and the rate of reaction.</a:t>
            </a:r>
          </a:p>
          <a:p>
            <a:endParaRPr lang="en-US" dirty="0"/>
          </a:p>
        </p:txBody>
      </p:sp>
      <p:sp>
        <p:nvSpPr>
          <p:cNvPr id="2" name="Title 1"/>
          <p:cNvSpPr>
            <a:spLocks noGrp="1"/>
          </p:cNvSpPr>
          <p:nvPr>
            <p:ph type="title"/>
          </p:nvPr>
        </p:nvSpPr>
        <p:spPr/>
        <p:txBody>
          <a:bodyPr>
            <a:normAutofit fontScale="90000"/>
          </a:bodyPr>
          <a:lstStyle/>
          <a:p>
            <a:pPr lvl="0" algn="ctr"/>
            <a:r>
              <a:rPr lang="en-US" b="1" dirty="0" smtClean="0">
                <a:latin typeface="Times New Roman" pitchFamily="18" charset="0"/>
                <a:cs typeface="Times New Roman" pitchFamily="18" charset="0"/>
              </a:rPr>
              <a:t>Ignition lag stage</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a:latin typeface="Times New Roman" pitchFamily="18" charset="0"/>
                <a:cs typeface="Times New Roman" pitchFamily="18" charset="0"/>
              </a:rPr>
              <a:t>The </a:t>
            </a:r>
            <a:r>
              <a:rPr lang="en-US" b="1" i="1" dirty="0">
                <a:latin typeface="Times New Roman" pitchFamily="18" charset="0"/>
                <a:cs typeface="Times New Roman" pitchFamily="18" charset="0"/>
              </a:rPr>
              <a:t>second stage </a:t>
            </a:r>
            <a:r>
              <a:rPr lang="en-US" b="1" dirty="0">
                <a:latin typeface="Times New Roman" pitchFamily="18" charset="0"/>
                <a:cs typeface="Times New Roman" pitchFamily="18" charset="0"/>
              </a:rPr>
              <a:t>(B~C) </a:t>
            </a:r>
            <a:r>
              <a:rPr lang="en-US" dirty="0">
                <a:latin typeface="Times New Roman" pitchFamily="18" charset="0"/>
                <a:cs typeface="Times New Roman" pitchFamily="18" charset="0"/>
              </a:rPr>
              <a:t>is a physical one and it is concerned with the spread of the flame</a:t>
            </a:r>
          </a:p>
          <a:p>
            <a:r>
              <a:rPr lang="en-US" dirty="0">
                <a:latin typeface="Times New Roman" pitchFamily="18" charset="0"/>
                <a:cs typeface="Times New Roman" pitchFamily="18" charset="0"/>
              </a:rPr>
              <a:t>throughout the combustion chamber.</a:t>
            </a:r>
          </a:p>
          <a:p>
            <a:pPr lvl="0"/>
            <a:r>
              <a:rPr lang="en-US" dirty="0">
                <a:latin typeface="Times New Roman" pitchFamily="18" charset="0"/>
                <a:cs typeface="Times New Roman" pitchFamily="18" charset="0"/>
              </a:rPr>
              <a:t>The starting point of the second stage is where </a:t>
            </a:r>
            <a:r>
              <a:rPr lang="en-US" dirty="0" err="1">
                <a:latin typeface="Times New Roman" pitchFamily="18" charset="0"/>
                <a:cs typeface="Times New Roman" pitchFamily="18" charset="0"/>
              </a:rPr>
              <a:t>thefirst</a:t>
            </a:r>
            <a:r>
              <a:rPr lang="en-US" dirty="0">
                <a:latin typeface="Times New Roman" pitchFamily="18" charset="0"/>
                <a:cs typeface="Times New Roman" pitchFamily="18" charset="0"/>
              </a:rPr>
              <a:t> measurable rise of pressure is see n on the indicator diagram i.e., the point </a:t>
            </a:r>
            <a:r>
              <a:rPr lang="en-US" dirty="0" err="1">
                <a:latin typeface="Times New Roman" pitchFamily="18" charset="0"/>
                <a:cs typeface="Times New Roman" pitchFamily="18" charset="0"/>
              </a:rPr>
              <a:t>wherethe</a:t>
            </a:r>
            <a:r>
              <a:rPr lang="en-US" dirty="0">
                <a:latin typeface="Times New Roman" pitchFamily="18" charset="0"/>
                <a:cs typeface="Times New Roman" pitchFamily="18" charset="0"/>
              </a:rPr>
              <a:t> line of combustion departs from the compression line (point B).</a:t>
            </a:r>
          </a:p>
          <a:p>
            <a:pPr lvl="0"/>
            <a:r>
              <a:rPr lang="en-US" dirty="0">
                <a:latin typeface="Times New Roman" pitchFamily="18" charset="0"/>
                <a:cs typeface="Times New Roman" pitchFamily="18" charset="0"/>
              </a:rPr>
              <a:t>This can be seen from the deviation from the motoring curve.</a:t>
            </a:r>
          </a:p>
          <a:p>
            <a:pPr lvl="0"/>
            <a:r>
              <a:rPr lang="en-US" dirty="0">
                <a:latin typeface="Times New Roman" pitchFamily="18" charset="0"/>
                <a:cs typeface="Times New Roman" pitchFamily="18" charset="0"/>
              </a:rPr>
              <a:t>During the second stage the flame propagates practically at a constant velocity.</a:t>
            </a:r>
          </a:p>
          <a:p>
            <a:pPr lvl="0"/>
            <a:r>
              <a:rPr lang="en-US" dirty="0">
                <a:latin typeface="Times New Roman" pitchFamily="18" charset="0"/>
                <a:cs typeface="Times New Roman" pitchFamily="18" charset="0"/>
              </a:rPr>
              <a:t>Heat transfer to the cylinder wall is low, </a:t>
            </a:r>
            <a:r>
              <a:rPr lang="en-US" dirty="0" err="1">
                <a:latin typeface="Times New Roman" pitchFamily="18" charset="0"/>
                <a:cs typeface="Times New Roman" pitchFamily="18" charset="0"/>
              </a:rPr>
              <a:t>becauseonly</a:t>
            </a:r>
            <a:r>
              <a:rPr lang="en-US" dirty="0">
                <a:latin typeface="Times New Roman" pitchFamily="18" charset="0"/>
                <a:cs typeface="Times New Roman" pitchFamily="18" charset="0"/>
              </a:rPr>
              <a:t> a small part of the burning mixture comes in contact with the cylinder wall during this period.</a:t>
            </a:r>
          </a:p>
          <a:p>
            <a:pPr lvl="0"/>
            <a:r>
              <a:rPr lang="en-US" dirty="0">
                <a:latin typeface="Times New Roman" pitchFamily="18" charset="0"/>
                <a:cs typeface="Times New Roman" pitchFamily="18" charset="0"/>
              </a:rPr>
              <a:t>The rate of heat-release depends largely on the turbulence intensity and also on the reaction rate which is dependent on the mixture composition.</a:t>
            </a:r>
          </a:p>
          <a:p>
            <a:pPr lvl="0"/>
            <a:r>
              <a:rPr lang="en-US" dirty="0">
                <a:latin typeface="Times New Roman" pitchFamily="18" charset="0"/>
                <a:cs typeface="Times New Roman" pitchFamily="18" charset="0"/>
              </a:rPr>
              <a:t>The rate of pressure rise is proportional to the rate of heat-release because during this </a:t>
            </a:r>
            <a:r>
              <a:rPr lang="en-US" dirty="0" err="1">
                <a:latin typeface="Times New Roman" pitchFamily="18" charset="0"/>
                <a:cs typeface="Times New Roman" pitchFamily="18" charset="0"/>
              </a:rPr>
              <a:t>stage,the</a:t>
            </a:r>
            <a:r>
              <a:rPr lang="en-US" dirty="0">
                <a:latin typeface="Times New Roman" pitchFamily="18" charset="0"/>
                <a:cs typeface="Times New Roman" pitchFamily="18" charset="0"/>
              </a:rPr>
              <a:t> combustion chamber volume remains practically constant (since piston is near the top dead centre).</a:t>
            </a:r>
          </a:p>
          <a:p>
            <a:endParaRPr lang="en-US" dirty="0"/>
          </a:p>
        </p:txBody>
      </p:sp>
      <p:sp>
        <p:nvSpPr>
          <p:cNvPr id="2" name="Title 1"/>
          <p:cNvSpPr>
            <a:spLocks noGrp="1"/>
          </p:cNvSpPr>
          <p:nvPr>
            <p:ph type="title"/>
          </p:nvPr>
        </p:nvSpPr>
        <p:spPr/>
        <p:txBody>
          <a:bodyPr>
            <a:normAutofit fontScale="90000"/>
          </a:bodyPr>
          <a:lstStyle/>
          <a:p>
            <a:pPr lvl="0" algn="ctr"/>
            <a:r>
              <a:rPr lang="en-US" b="1" dirty="0" smtClean="0">
                <a:latin typeface="Times New Roman" pitchFamily="18" charset="0"/>
                <a:cs typeface="Times New Roman" pitchFamily="18" charset="0"/>
              </a:rPr>
              <a:t>Flame propagation stage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sz="5400" dirty="0" smtClean="0"/>
              <a:t> </a:t>
            </a:r>
            <a:endParaRPr lang="en-US" sz="5400" dirty="0"/>
          </a:p>
        </p:txBody>
      </p:sp>
      <p:sp>
        <p:nvSpPr>
          <p:cNvPr id="2" name="Title 1"/>
          <p:cNvSpPr>
            <a:spLocks noGrp="1"/>
          </p:cNvSpPr>
          <p:nvPr>
            <p:ph type="title"/>
          </p:nvPr>
        </p:nvSpPr>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latin typeface="Times New Roman" pitchFamily="18" charset="0"/>
                <a:cs typeface="Times New Roman" pitchFamily="18" charset="0"/>
              </a:rPr>
              <a:t>Unit-1</a:t>
            </a:r>
            <a:r>
              <a:rPr lang="en-US" sz="4000" b="1" dirty="0">
                <a:latin typeface="Times New Roman" pitchFamily="18" charset="0"/>
                <a:cs typeface="Times New Roman" pitchFamily="18" charset="0"/>
              </a:rPr>
              <a:t/>
            </a:r>
            <a:br>
              <a:rPr lang="en-US" sz="4000" b="1" dirty="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pic>
        <p:nvPicPr>
          <p:cNvPr id="4" name="Picture 3" descr="download.jpg"/>
          <p:cNvPicPr>
            <a:picLocks noChangeAspect="1"/>
          </p:cNvPicPr>
          <p:nvPr/>
        </p:nvPicPr>
        <p:blipFill>
          <a:blip r:embed="rId2"/>
          <a:stretch>
            <a:fillRect/>
          </a:stretch>
        </p:blipFill>
        <p:spPr>
          <a:xfrm>
            <a:off x="1000100" y="1643050"/>
            <a:ext cx="7572428" cy="436528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 starting point of </a:t>
            </a:r>
            <a:r>
              <a:rPr lang="en-US" b="1" dirty="0">
                <a:latin typeface="Times New Roman" pitchFamily="18" charset="0"/>
                <a:cs typeface="Times New Roman" pitchFamily="18" charset="0"/>
              </a:rPr>
              <a:t>the </a:t>
            </a:r>
            <a:r>
              <a:rPr lang="en-US" b="1" i="1" dirty="0">
                <a:latin typeface="Times New Roman" pitchFamily="18" charset="0"/>
                <a:cs typeface="Times New Roman" pitchFamily="18" charset="0"/>
              </a:rPr>
              <a:t>third stage </a:t>
            </a:r>
            <a:r>
              <a:rPr lang="en-US" dirty="0">
                <a:latin typeface="Times New Roman" pitchFamily="18" charset="0"/>
                <a:cs typeface="Times New Roman" pitchFamily="18" charset="0"/>
              </a:rPr>
              <a:t>is usually taken as the instant at which the maximum pressure is reached on the indicator diagram (point </a:t>
            </a:r>
            <a:r>
              <a:rPr lang="en-US" i="1" dirty="0">
                <a:latin typeface="Times New Roman" pitchFamily="18" charset="0"/>
                <a:cs typeface="Times New Roman" pitchFamily="18" charset="0"/>
              </a:rPr>
              <a:t>C).</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The flame velocity </a:t>
            </a:r>
            <a:r>
              <a:rPr lang="en-US" dirty="0" err="1">
                <a:latin typeface="Times New Roman" pitchFamily="18" charset="0"/>
                <a:cs typeface="Times New Roman" pitchFamily="18" charset="0"/>
              </a:rPr>
              <a:t>decreasesduring</a:t>
            </a:r>
            <a:r>
              <a:rPr lang="en-US" dirty="0">
                <a:latin typeface="Times New Roman" pitchFamily="18" charset="0"/>
                <a:cs typeface="Times New Roman" pitchFamily="18" charset="0"/>
              </a:rPr>
              <a:t> this stage.</a:t>
            </a:r>
          </a:p>
          <a:p>
            <a:pPr lvl="0"/>
            <a:r>
              <a:rPr lang="en-US" dirty="0">
                <a:latin typeface="Times New Roman" pitchFamily="18" charset="0"/>
                <a:cs typeface="Times New Roman" pitchFamily="18" charset="0"/>
              </a:rPr>
              <a:t>The rate of combustion becomes low due to lower flame velocity and </a:t>
            </a:r>
            <a:r>
              <a:rPr lang="en-US" dirty="0" err="1">
                <a:latin typeface="Times New Roman" pitchFamily="18" charset="0"/>
                <a:cs typeface="Times New Roman" pitchFamily="18" charset="0"/>
              </a:rPr>
              <a:t>reduc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a:t>
            </a:r>
            <a:r>
              <a:rPr lang="en-US" dirty="0">
                <a:latin typeface="Times New Roman" pitchFamily="18" charset="0"/>
                <a:cs typeface="Times New Roman" pitchFamily="18" charset="0"/>
              </a:rPr>
              <a:t> flame front surface.</a:t>
            </a:r>
          </a:p>
          <a:p>
            <a:pPr lvl="0"/>
            <a:r>
              <a:rPr lang="en-US" dirty="0">
                <a:latin typeface="Times New Roman" pitchFamily="18" charset="0"/>
                <a:cs typeface="Times New Roman" pitchFamily="18" charset="0"/>
              </a:rPr>
              <a:t>Since the expansion stroke starts before this stage of combustion, with the</a:t>
            </a:r>
          </a:p>
          <a:p>
            <a:pPr lvl="0"/>
            <a:r>
              <a:rPr lang="en-US" dirty="0">
                <a:latin typeface="Times New Roman" pitchFamily="18" charset="0"/>
                <a:cs typeface="Times New Roman" pitchFamily="18" charset="0"/>
              </a:rPr>
              <a:t>piston moving away from the top dead centre, there can be no pressure rise during this stage.</a:t>
            </a:r>
          </a:p>
          <a:p>
            <a:pPr>
              <a:buNone/>
            </a:pPr>
            <a:endParaRPr lang="en-US" dirty="0"/>
          </a:p>
          <a:p>
            <a:pPr>
              <a:buNone/>
            </a:pPr>
            <a:endParaRPr lang="en-US" dirty="0"/>
          </a:p>
        </p:txBody>
      </p:sp>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After burning stage</a:t>
            </a:r>
            <a:endParaRPr lang="en-US" b="1"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3143248"/>
            <a:ext cx="7829576" cy="2982915"/>
          </a:xfrm>
        </p:spPr>
        <p:txBody>
          <a:bodyPr/>
          <a:lstStyle/>
          <a:p>
            <a:r>
              <a:rPr lang="en-US" b="1" dirty="0">
                <a:latin typeface="Times New Roman" pitchFamily="18" charset="0"/>
                <a:cs typeface="Times New Roman" pitchFamily="18" charset="0"/>
              </a:rPr>
              <a:t>Normal combustion</a:t>
            </a: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Abnormal combustion</a:t>
            </a:r>
          </a:p>
          <a:p>
            <a:pPr>
              <a:buNone/>
            </a:pPr>
            <a:endParaRPr lang="en-US" dirty="0"/>
          </a:p>
        </p:txBody>
      </p:sp>
      <p:sp>
        <p:nvSpPr>
          <p:cNvPr id="2" name="Title 1"/>
          <p:cNvSpPr>
            <a:spLocks noGrp="1"/>
          </p:cNvSpPr>
          <p:nvPr>
            <p:ph type="title"/>
          </p:nvPr>
        </p:nvSpPr>
        <p:spPr>
          <a:xfrm>
            <a:off x="714348" y="928670"/>
            <a:ext cx="7972452" cy="1285884"/>
          </a:xfrm>
        </p:spPr>
        <p:txBody>
          <a:bodyPr>
            <a:normAutofit fontScale="90000"/>
          </a:bodyPr>
          <a:lstStyle/>
          <a:p>
            <a:pPr lvl="0" algn="ctr"/>
            <a:r>
              <a:rPr lang="en-US" b="1" dirty="0" smtClean="0"/>
              <a:t/>
            </a:r>
            <a:br>
              <a:rPr lang="en-US" b="1" dirty="0" smtClean="0"/>
            </a:br>
            <a:r>
              <a:rPr lang="en-US" b="1" dirty="0"/>
              <a:t/>
            </a:r>
            <a:br>
              <a:rPr lang="en-US" b="1" dirty="0"/>
            </a:br>
            <a:r>
              <a:rPr lang="en-US" b="1" dirty="0" smtClean="0">
                <a:latin typeface="Times New Roman" pitchFamily="18" charset="0"/>
                <a:cs typeface="Times New Roman" pitchFamily="18" charset="0"/>
              </a:rPr>
              <a:t>EXPLAIN </a:t>
            </a:r>
            <a:r>
              <a:rPr lang="en-US" b="1" dirty="0">
                <a:latin typeface="Times New Roman" pitchFamily="18" charset="0"/>
                <a:cs typeface="Times New Roman" pitchFamily="18" charset="0"/>
              </a:rPr>
              <a:t>IN DETAIL ABOUT NORMAL AND ABNORMAL COMBUSTION IN S.I ENGINES</a:t>
            </a:r>
            <a:r>
              <a:rPr lang="en-US" dirty="0">
                <a:latin typeface="Times New Roman" pitchFamily="18" charset="0"/>
                <a:cs typeface="Times New Roman" pitchFamily="18" charset="0"/>
              </a:rPr>
              <a:t>.</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Spark-ignited </a:t>
            </a:r>
            <a:r>
              <a:rPr lang="en-US" dirty="0">
                <a:latin typeface="Times New Roman" pitchFamily="18" charset="0"/>
                <a:cs typeface="Times New Roman" pitchFamily="18" charset="0"/>
              </a:rPr>
              <a:t>flame moves steadily across the combustion chamber until the charge is fully consumed. A combustion process which is initiated solely by a timed spark and in which the flame front moves completely across the combustion chamber in a uniform manner at a normal velocity</a:t>
            </a:r>
          </a:p>
        </p:txBody>
      </p:sp>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Normal combustion</a:t>
            </a:r>
            <a:r>
              <a:rPr lang="en-US" dirty="0" smtClean="0"/>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nocking-or-Detonation-in-S.I-Engines.jpg"/>
          <p:cNvPicPr>
            <a:picLocks noGrp="1"/>
          </p:cNvPicPr>
          <p:nvPr>
            <p:ph idx="1"/>
          </p:nvPr>
        </p:nvPicPr>
        <p:blipFill>
          <a:blip r:embed="rId2"/>
          <a:stretch>
            <a:fillRect/>
          </a:stretch>
        </p:blipFill>
        <p:spPr>
          <a:xfrm>
            <a:off x="1540129" y="1481138"/>
            <a:ext cx="6063741" cy="4525962"/>
          </a:xfrm>
          <a:prstGeom prst="rect">
            <a:avLst/>
          </a:prstGeom>
        </p:spPr>
      </p:pic>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NORMAL AND ABNORMAL COMBUSTION IN S.I ENGINES</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latin typeface="Times New Roman" pitchFamily="18" charset="0"/>
                <a:cs typeface="Times New Roman" pitchFamily="18" charset="0"/>
              </a:rPr>
              <a:t>There are two types of abnormal combustion:</a:t>
            </a:r>
          </a:p>
          <a:p>
            <a:pPr lvl="0"/>
            <a:r>
              <a:rPr lang="en-US" dirty="0">
                <a:latin typeface="Times New Roman" pitchFamily="18" charset="0"/>
                <a:cs typeface="Times New Roman" pitchFamily="18" charset="0"/>
              </a:rPr>
              <a:t>Knock</a:t>
            </a:r>
          </a:p>
          <a:p>
            <a:pPr lvl="0"/>
            <a:r>
              <a:rPr lang="en-US" dirty="0">
                <a:latin typeface="Times New Roman" pitchFamily="18" charset="0"/>
                <a:cs typeface="Times New Roman" pitchFamily="18" charset="0"/>
              </a:rPr>
              <a:t>Surface ignition</a:t>
            </a:r>
          </a:p>
          <a:p>
            <a:pPr>
              <a:buNone/>
            </a:pPr>
            <a:endParaRPr lang="en-US" dirty="0"/>
          </a:p>
        </p:txBody>
      </p:sp>
      <p:sp>
        <p:nvSpPr>
          <p:cNvPr id="2" name="Title 1"/>
          <p:cNvSpPr>
            <a:spLocks noGrp="1"/>
          </p:cNvSpPr>
          <p:nvPr>
            <p:ph type="title"/>
          </p:nvPr>
        </p:nvSpPr>
        <p:spPr/>
        <p:txBody>
          <a:bodyPr>
            <a:normAutofit fontScale="90000"/>
          </a:bodyPr>
          <a:lstStyle/>
          <a:p>
            <a:pPr algn="ctr"/>
            <a:r>
              <a:rPr lang="en-US" b="1" dirty="0">
                <a:latin typeface="Times New Roman" pitchFamily="18" charset="0"/>
                <a:cs typeface="Times New Roman" pitchFamily="18" charset="0"/>
              </a:rPr>
              <a:t>Abnormal combustion</a:t>
            </a:r>
            <a:r>
              <a:rPr lang="en-US" b="1" dirty="0"/>
              <a:t/>
            </a:r>
            <a:br>
              <a:rPr lang="en-US" b="1" dirty="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a:latin typeface="Times New Roman" pitchFamily="18" charset="0"/>
                <a:cs typeface="Times New Roman" pitchFamily="18" charset="0"/>
              </a:rPr>
              <a:t>Knock is the auto ignition of the portion of fuel, air and residual gas mixture ahead of the advancing flame that produces a noise.</a:t>
            </a:r>
          </a:p>
          <a:p>
            <a:pPr lvl="0"/>
            <a:r>
              <a:rPr lang="en-US" dirty="0">
                <a:latin typeface="Times New Roman" pitchFamily="18" charset="0"/>
                <a:cs typeface="Times New Roman" pitchFamily="18" charset="0"/>
              </a:rPr>
              <a:t>As the flame propagates across combustion chamber, end gas is compressed causing</a:t>
            </a:r>
          </a:p>
          <a:p>
            <a:r>
              <a:rPr lang="en-US" dirty="0">
                <a:latin typeface="Times New Roman" pitchFamily="18" charset="0"/>
                <a:cs typeface="Times New Roman" pitchFamily="18" charset="0"/>
              </a:rPr>
              <a:t>pressure, temperature and density to increase.</a:t>
            </a:r>
          </a:p>
          <a:p>
            <a:pPr lvl="0"/>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causes high frequency pressure oscillations inside the cylinder that produce sharp metallic noise called knock.</a:t>
            </a:r>
          </a:p>
          <a:p>
            <a:pPr lvl="0"/>
            <a:r>
              <a:rPr lang="en-US" dirty="0">
                <a:latin typeface="Times New Roman" pitchFamily="18" charset="0"/>
                <a:cs typeface="Times New Roman" pitchFamily="18" charset="0"/>
              </a:rPr>
              <a:t>Knock will not occur when the flame front consumes the end gas before these reactions have time to cause fuel-air mixture to </a:t>
            </a:r>
            <a:r>
              <a:rPr lang="en-US" dirty="0" err="1">
                <a:latin typeface="Times New Roman" pitchFamily="18" charset="0"/>
                <a:cs typeface="Times New Roman" pitchFamily="18" charset="0"/>
              </a:rPr>
              <a:t>autoignite</a:t>
            </a:r>
            <a:r>
              <a:rPr lang="en-US" dirty="0">
                <a:latin typeface="Times New Roman" pitchFamily="18" charset="0"/>
                <a:cs typeface="Times New Roman" pitchFamily="18" charset="0"/>
              </a:rPr>
              <a:t>.</a:t>
            </a:r>
          </a:p>
          <a:p>
            <a:pPr lvl="0"/>
            <a:r>
              <a:rPr lang="en-US" dirty="0">
                <a:latin typeface="Times New Roman" pitchFamily="18" charset="0"/>
                <a:cs typeface="Times New Roman" pitchFamily="18" charset="0"/>
              </a:rPr>
              <a:t>Knock will occur if the </a:t>
            </a:r>
            <a:r>
              <a:rPr lang="en-US" dirty="0" err="1">
                <a:latin typeface="Times New Roman" pitchFamily="18" charset="0"/>
                <a:cs typeface="Times New Roman" pitchFamily="18" charset="0"/>
              </a:rPr>
              <a:t>precombustion</a:t>
            </a:r>
            <a:r>
              <a:rPr lang="en-US" dirty="0">
                <a:latin typeface="Times New Roman" pitchFamily="18" charset="0"/>
                <a:cs typeface="Times New Roman" pitchFamily="18" charset="0"/>
              </a:rPr>
              <a:t> reactions produce auto ignition before the flame front arrives.</a:t>
            </a:r>
          </a:p>
          <a:p>
            <a:endParaRPr lang="en-US" dirty="0"/>
          </a:p>
        </p:txBody>
      </p:sp>
      <p:sp>
        <p:nvSpPr>
          <p:cNvPr id="2" name="Title 1"/>
          <p:cNvSpPr>
            <a:spLocks noGrp="1"/>
          </p:cNvSpPr>
          <p:nvPr>
            <p:ph type="title"/>
          </p:nvPr>
        </p:nvSpPr>
        <p:spPr/>
        <p:txBody>
          <a:bodyPr>
            <a:normAutofit fontScale="90000"/>
          </a:bodyPr>
          <a:lstStyle/>
          <a:p>
            <a:pPr lvl="0" algn="ctr"/>
            <a:r>
              <a:rPr lang="en-US" b="1" dirty="0">
                <a:latin typeface="Times New Roman" pitchFamily="18" charset="0"/>
                <a:cs typeface="Times New Roman" pitchFamily="18" charset="0"/>
              </a:rPr>
              <a:t>Knock</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latin typeface="Times New Roman" pitchFamily="18" charset="0"/>
                <a:cs typeface="Times New Roman" pitchFamily="18" charset="0"/>
              </a:rPr>
              <a:t>Surface ignition is ignition of the fuel-air charge by overheated valves or spark plugs, by glowing combustion chamber deposits or by any other hot spot in the engine combustion chamber - it is ignition by any source other than the spark plug.</a:t>
            </a:r>
          </a:p>
          <a:p>
            <a:pPr lvl="0"/>
            <a:r>
              <a:rPr lang="en-US" dirty="0">
                <a:latin typeface="Times New Roman" pitchFamily="18" charset="0"/>
                <a:cs typeface="Times New Roman" pitchFamily="18" charset="0"/>
              </a:rPr>
              <a:t>It may occur before the spark plug ignites the charge (</a:t>
            </a:r>
            <a:r>
              <a:rPr lang="en-US" dirty="0" err="1">
                <a:latin typeface="Times New Roman" pitchFamily="18" charset="0"/>
                <a:cs typeface="Times New Roman" pitchFamily="18" charset="0"/>
              </a:rPr>
              <a:t>preignition</a:t>
            </a:r>
            <a:r>
              <a:rPr lang="en-US" dirty="0">
                <a:latin typeface="Times New Roman" pitchFamily="18" charset="0"/>
                <a:cs typeface="Times New Roman" pitchFamily="18" charset="0"/>
              </a:rPr>
              <a:t>) or after normal ignition (</a:t>
            </a:r>
            <a:r>
              <a:rPr lang="en-US" dirty="0" err="1">
                <a:latin typeface="Times New Roman" pitchFamily="18" charset="0"/>
                <a:cs typeface="Times New Roman" pitchFamily="18" charset="0"/>
              </a:rPr>
              <a:t>postignition</a:t>
            </a:r>
            <a:r>
              <a:rPr lang="en-US" dirty="0">
                <a:latin typeface="Times New Roman" pitchFamily="18" charset="0"/>
                <a:cs typeface="Times New Roman" pitchFamily="18" charset="0"/>
              </a:rPr>
              <a:t>).</a:t>
            </a:r>
          </a:p>
          <a:p>
            <a:pPr>
              <a:buNone/>
            </a:pPr>
            <a:endParaRPr lang="en-US" dirty="0"/>
          </a:p>
        </p:txBody>
      </p:sp>
      <p:sp>
        <p:nvSpPr>
          <p:cNvPr id="2" name="Title 1"/>
          <p:cNvSpPr>
            <a:spLocks noGrp="1"/>
          </p:cNvSpPr>
          <p:nvPr>
            <p:ph type="title"/>
          </p:nvPr>
        </p:nvSpPr>
        <p:spPr/>
        <p:txBody>
          <a:bodyPr>
            <a:normAutofit fontScale="90000"/>
          </a:bodyPr>
          <a:lstStyle/>
          <a:p>
            <a:pPr lvl="0" algn="ctr"/>
            <a:r>
              <a:rPr lang="en-US" b="1" dirty="0">
                <a:latin typeface="Times New Roman" pitchFamily="18" charset="0"/>
                <a:cs typeface="Times New Roman" pitchFamily="18" charset="0"/>
              </a:rPr>
              <a:t>Surface Ignition</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4000504"/>
            <a:ext cx="7901014" cy="2125659"/>
          </a:xfrm>
        </p:spPr>
        <p:txBody>
          <a:bodyPr>
            <a:normAutofit fontScale="25000" lnSpcReduction="20000"/>
          </a:bodyPr>
          <a:lstStyle/>
          <a:p>
            <a:r>
              <a:rPr lang="en-US" sz="7200" b="1" dirty="0">
                <a:latin typeface="Times New Roman" pitchFamily="18" charset="0"/>
                <a:cs typeface="Times New Roman" pitchFamily="18" charset="0"/>
              </a:rPr>
              <a:t>The factors which affect the flame propagations are</a:t>
            </a:r>
          </a:p>
          <a:p>
            <a:pPr lvl="1"/>
            <a:r>
              <a:rPr lang="en-US" sz="7200" b="1" dirty="0">
                <a:latin typeface="Times New Roman" pitchFamily="18" charset="0"/>
                <a:cs typeface="Times New Roman" pitchFamily="18" charset="0"/>
              </a:rPr>
              <a:t>Air fuel ratio</a:t>
            </a:r>
          </a:p>
          <a:p>
            <a:pPr lvl="1"/>
            <a:r>
              <a:rPr lang="en-US" sz="7200" b="1" dirty="0">
                <a:latin typeface="Times New Roman" pitchFamily="18" charset="0"/>
                <a:cs typeface="Times New Roman" pitchFamily="18" charset="0"/>
              </a:rPr>
              <a:t>Compression ratio</a:t>
            </a:r>
          </a:p>
          <a:p>
            <a:pPr lvl="1"/>
            <a:r>
              <a:rPr lang="en-US" sz="7200" b="1" dirty="0">
                <a:latin typeface="Times New Roman" pitchFamily="18" charset="0"/>
                <a:cs typeface="Times New Roman" pitchFamily="18" charset="0"/>
              </a:rPr>
              <a:t>Load on engine</a:t>
            </a:r>
          </a:p>
          <a:p>
            <a:pPr lvl="1"/>
            <a:r>
              <a:rPr lang="en-US" sz="7200" b="1" dirty="0">
                <a:latin typeface="Times New Roman" pitchFamily="18" charset="0"/>
                <a:cs typeface="Times New Roman" pitchFamily="18" charset="0"/>
              </a:rPr>
              <a:t>Turbulence</a:t>
            </a:r>
          </a:p>
          <a:p>
            <a:pPr lvl="1"/>
            <a:r>
              <a:rPr lang="en-US" sz="7200" b="1" dirty="0">
                <a:latin typeface="Times New Roman" pitchFamily="18" charset="0"/>
                <a:cs typeface="Times New Roman" pitchFamily="18" charset="0"/>
              </a:rPr>
              <a:t>Engine speed</a:t>
            </a:r>
          </a:p>
          <a:p>
            <a:pPr lvl="1"/>
            <a:r>
              <a:rPr lang="en-US" sz="7200" b="1" dirty="0">
                <a:latin typeface="Times New Roman" pitchFamily="18" charset="0"/>
                <a:cs typeface="Times New Roman" pitchFamily="18" charset="0"/>
              </a:rPr>
              <a:t>Engine size</a:t>
            </a:r>
          </a:p>
          <a:p>
            <a:endParaRPr lang="en-US" dirty="0"/>
          </a:p>
        </p:txBody>
      </p:sp>
      <p:sp>
        <p:nvSpPr>
          <p:cNvPr id="2" name="Title 1"/>
          <p:cNvSpPr>
            <a:spLocks noGrp="1"/>
          </p:cNvSpPr>
          <p:nvPr>
            <p:ph type="title"/>
          </p:nvPr>
        </p:nvSpPr>
        <p:spPr>
          <a:xfrm>
            <a:off x="928662" y="1643050"/>
            <a:ext cx="7429552" cy="1428760"/>
          </a:xfrm>
        </p:spPr>
        <p:txBody>
          <a:bodyPr>
            <a:normAutofit fontScale="90000"/>
          </a:bodyPr>
          <a:lstStyle/>
          <a:p>
            <a:pPr lvl="0" algn="ctr"/>
            <a:r>
              <a:rPr lang="en-US" b="1" dirty="0">
                <a:latin typeface="Times New Roman" pitchFamily="18" charset="0"/>
                <a:cs typeface="Times New Roman" pitchFamily="18" charset="0"/>
              </a:rPr>
              <a:t>Discuss the effect of following engine variables on flame propagation. A) Fuel air ratio b)compression ratio c) Engine load d) Turbulence e) Engine speed</a:t>
            </a:r>
            <a:r>
              <a:rPr lang="en-US" b="1" dirty="0"/>
              <a:t>.</a:t>
            </a:r>
            <a:r>
              <a:rPr lang="en-US" dirty="0"/>
              <a:t/>
            </a:r>
            <a:br>
              <a:rPr lang="en-US" dirty="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8229600" cy="4078489"/>
          </a:xfrm>
        </p:spPr>
        <p:txBody>
          <a:bodyPr/>
          <a:lstStyle/>
          <a:p>
            <a:pPr>
              <a:buNone/>
            </a:pPr>
            <a:r>
              <a:rPr lang="en-US" b="1" dirty="0">
                <a:latin typeface="Times New Roman" pitchFamily="18" charset="0"/>
                <a:cs typeface="Times New Roman" pitchFamily="18" charset="0"/>
              </a:rPr>
              <a:t>Factors affecting knocking in SI engines</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Temperature </a:t>
            </a:r>
            <a:r>
              <a:rPr lang="en-US" dirty="0">
                <a:latin typeface="Times New Roman" pitchFamily="18" charset="0"/>
                <a:cs typeface="Times New Roman" pitchFamily="18" charset="0"/>
              </a:rPr>
              <a:t>factors</a:t>
            </a:r>
          </a:p>
          <a:p>
            <a:r>
              <a:rPr lang="en-US" dirty="0">
                <a:latin typeface="Times New Roman" pitchFamily="18" charset="0"/>
                <a:cs typeface="Times New Roman" pitchFamily="18" charset="0"/>
              </a:rPr>
              <a:t>Density factors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Time </a:t>
            </a:r>
            <a:r>
              <a:rPr lang="en-US" dirty="0">
                <a:latin typeface="Times New Roman" pitchFamily="18" charset="0"/>
                <a:cs typeface="Times New Roman" pitchFamily="18" charset="0"/>
              </a:rPr>
              <a:t>factors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Composition </a:t>
            </a:r>
            <a:r>
              <a:rPr lang="en-US" dirty="0">
                <a:latin typeface="Times New Roman" pitchFamily="18" charset="0"/>
                <a:cs typeface="Times New Roman" pitchFamily="18" charset="0"/>
              </a:rPr>
              <a:t>factors</a:t>
            </a:r>
          </a:p>
          <a:p>
            <a:endParaRPr lang="en-US" dirty="0"/>
          </a:p>
        </p:txBody>
      </p:sp>
      <p:sp>
        <p:nvSpPr>
          <p:cNvPr id="2" name="Title 1"/>
          <p:cNvSpPr>
            <a:spLocks noGrp="1"/>
          </p:cNvSpPr>
          <p:nvPr>
            <p:ph type="title"/>
          </p:nvPr>
        </p:nvSpPr>
        <p:spPr/>
        <p:txBody>
          <a:bodyPr>
            <a:normAutofit fontScale="90000"/>
          </a:bodyPr>
          <a:lstStyle/>
          <a:p>
            <a:pPr algn="ctr"/>
            <a:r>
              <a:rPr lang="en-US" b="1" dirty="0">
                <a:latin typeface="Times New Roman" pitchFamily="18" charset="0"/>
                <a:cs typeface="Times New Roman" pitchFamily="18" charset="0"/>
              </a:rPr>
              <a:t>Explain various factors that affect knock in S.I engine </a:t>
            </a:r>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latin typeface="Times New Roman" pitchFamily="18" charset="0"/>
                <a:cs typeface="Times New Roman" pitchFamily="18" charset="0"/>
              </a:rPr>
              <a:t>Raising the Compression Ratio</a:t>
            </a:r>
          </a:p>
          <a:p>
            <a:pPr lvl="0"/>
            <a:r>
              <a:rPr lang="en-US" b="1" dirty="0">
                <a:latin typeface="Times New Roman" pitchFamily="18" charset="0"/>
                <a:cs typeface="Times New Roman" pitchFamily="18" charset="0"/>
              </a:rPr>
              <a:t>Supercharging</a:t>
            </a:r>
          </a:p>
          <a:p>
            <a:pPr lvl="0"/>
            <a:r>
              <a:rPr lang="en-US" b="1" dirty="0">
                <a:latin typeface="Times New Roman" pitchFamily="18" charset="0"/>
                <a:cs typeface="Times New Roman" pitchFamily="18" charset="0"/>
              </a:rPr>
              <a:t>Coolant Temperature</a:t>
            </a:r>
          </a:p>
          <a:p>
            <a:pPr lvl="0"/>
            <a:r>
              <a:rPr lang="en-US" b="1" dirty="0">
                <a:latin typeface="Times New Roman" pitchFamily="18" charset="0"/>
                <a:cs typeface="Times New Roman" pitchFamily="18" charset="0"/>
              </a:rPr>
              <a:t>Temperature Of The Cylinder And Combustion Chamber Walls </a:t>
            </a:r>
          </a:p>
          <a:p>
            <a:endParaRPr lang="en-US" dirty="0"/>
          </a:p>
        </p:txBody>
      </p:sp>
      <p:sp>
        <p:nvSpPr>
          <p:cNvPr id="2" name="Title 1"/>
          <p:cNvSpPr>
            <a:spLocks noGrp="1"/>
          </p:cNvSpPr>
          <p:nvPr>
            <p:ph type="title"/>
          </p:nvPr>
        </p:nvSpPr>
        <p:spPr/>
        <p:txBody>
          <a:bodyPr>
            <a:normAutofit fontScale="90000"/>
          </a:bodyPr>
          <a:lstStyle/>
          <a:p>
            <a:pPr lvl="0" algn="ctr"/>
            <a:r>
              <a:rPr lang="en-US" b="1" dirty="0">
                <a:latin typeface="Times New Roman" pitchFamily="18" charset="0"/>
                <a:cs typeface="Times New Roman" pitchFamily="18" charset="0"/>
              </a:rPr>
              <a:t>TEMPERATURE FACTORS</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   </a:t>
            </a:r>
            <a:r>
              <a:rPr lang="en-US" dirty="0" smtClean="0">
                <a:latin typeface="Times New Roman" pitchFamily="18" charset="0"/>
                <a:cs typeface="Times New Roman" pitchFamily="18" charset="0"/>
              </a:rPr>
              <a:t>Mixture </a:t>
            </a:r>
            <a:r>
              <a:rPr lang="en-US" dirty="0">
                <a:latin typeface="Times New Roman" pitchFamily="18" charset="0"/>
                <a:cs typeface="Times New Roman" pitchFamily="18" charset="0"/>
              </a:rPr>
              <a:t>requirements – Fuel injection systems – Mono-point, Multipoint &amp; Direct injection -Stages of combustion – Normal and Abnormal combustion, Spark Knock, Factors affecting knock, Combustion chambers</a:t>
            </a:r>
            <a:r>
              <a:rPr lang="en-US" dirty="0"/>
              <a:t>.</a:t>
            </a:r>
          </a:p>
          <a:p>
            <a:pPr>
              <a:buNone/>
            </a:pPr>
            <a:endParaRPr lang="en-US" dirty="0"/>
          </a:p>
        </p:txBody>
      </p:sp>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SYLLABUS</a:t>
            </a: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Compression </a:t>
            </a:r>
            <a:r>
              <a:rPr lang="en-US" dirty="0" smtClean="0">
                <a:latin typeface="Times New Roman" pitchFamily="18" charset="0"/>
                <a:cs typeface="Times New Roman" pitchFamily="18" charset="0"/>
              </a:rPr>
              <a:t>ratio</a:t>
            </a:r>
          </a:p>
          <a:p>
            <a:r>
              <a:rPr lang="en-US" dirty="0">
                <a:latin typeface="Times New Roman" pitchFamily="18" charset="0"/>
                <a:cs typeface="Times New Roman" pitchFamily="18" charset="0"/>
              </a:rPr>
              <a:t>Mass of inducted </a:t>
            </a:r>
            <a:r>
              <a:rPr lang="en-US" dirty="0" smtClean="0">
                <a:latin typeface="Times New Roman" pitchFamily="18" charset="0"/>
                <a:cs typeface="Times New Roman" pitchFamily="18" charset="0"/>
              </a:rPr>
              <a:t>charge</a:t>
            </a:r>
          </a:p>
          <a:p>
            <a:r>
              <a:rPr lang="en-US" dirty="0">
                <a:latin typeface="Times New Roman" pitchFamily="18" charset="0"/>
                <a:cs typeface="Times New Roman" pitchFamily="18" charset="0"/>
              </a:rPr>
              <a:t>Temperature of the combustion chamber </a:t>
            </a:r>
            <a:r>
              <a:rPr lang="en-US" dirty="0" smtClean="0">
                <a:latin typeface="Times New Roman" pitchFamily="18" charset="0"/>
                <a:cs typeface="Times New Roman" pitchFamily="18" charset="0"/>
              </a:rPr>
              <a:t>walls</a:t>
            </a:r>
          </a:p>
          <a:p>
            <a:r>
              <a:rPr lang="en-US" dirty="0">
                <a:latin typeface="Times New Roman" pitchFamily="18" charset="0"/>
                <a:cs typeface="Times New Roman" pitchFamily="18" charset="0"/>
              </a:rPr>
              <a:t>Retarding the Spark </a:t>
            </a:r>
            <a:r>
              <a:rPr lang="en-US" dirty="0" smtClean="0">
                <a:latin typeface="Times New Roman" pitchFamily="18" charset="0"/>
                <a:cs typeface="Times New Roman" pitchFamily="18" charset="0"/>
              </a:rPr>
              <a:t>timing</a:t>
            </a:r>
          </a:p>
          <a:p>
            <a:r>
              <a:rPr lang="en-US" dirty="0" err="1">
                <a:latin typeface="Times New Roman" pitchFamily="18" charset="0"/>
                <a:cs typeface="Times New Roman" pitchFamily="18" charset="0"/>
              </a:rPr>
              <a:t>Powe</a:t>
            </a:r>
            <a:r>
              <a:rPr lang="en-US" dirty="0">
                <a:latin typeface="Times New Roman" pitchFamily="18" charset="0"/>
                <a:cs typeface="Times New Roman" pitchFamily="18" charset="0"/>
              </a:rPr>
              <a:t> r output of the engine</a:t>
            </a:r>
          </a:p>
        </p:txBody>
      </p:sp>
      <p:sp>
        <p:nvSpPr>
          <p:cNvPr id="2" name="Title 1"/>
          <p:cNvSpPr>
            <a:spLocks noGrp="1"/>
          </p:cNvSpPr>
          <p:nvPr>
            <p:ph type="title"/>
          </p:nvPr>
        </p:nvSpPr>
        <p:spPr/>
        <p:txBody>
          <a:bodyPr>
            <a:normAutofit fontScale="90000"/>
          </a:bodyPr>
          <a:lstStyle/>
          <a:p>
            <a:pPr lvl="0" algn="ctr"/>
            <a:r>
              <a:rPr lang="en-US" b="1" dirty="0">
                <a:latin typeface="Times New Roman" pitchFamily="18" charset="0"/>
                <a:cs typeface="Times New Roman" pitchFamily="18" charset="0"/>
              </a:rPr>
              <a:t>DENSITY FACTORS</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Flame travel </a:t>
            </a:r>
            <a:r>
              <a:rPr lang="en-US" dirty="0" smtClean="0">
                <a:latin typeface="Times New Roman" pitchFamily="18" charset="0"/>
                <a:cs typeface="Times New Roman" pitchFamily="18" charset="0"/>
              </a:rPr>
              <a:t>distance</a:t>
            </a:r>
          </a:p>
          <a:p>
            <a:r>
              <a:rPr lang="en-US" dirty="0">
                <a:latin typeface="Times New Roman" pitchFamily="18" charset="0"/>
                <a:cs typeface="Times New Roman" pitchFamily="18" charset="0"/>
              </a:rPr>
              <a:t>Location of </a:t>
            </a:r>
            <a:r>
              <a:rPr lang="en-US" dirty="0" smtClean="0">
                <a:latin typeface="Times New Roman" pitchFamily="18" charset="0"/>
                <a:cs typeface="Times New Roman" pitchFamily="18" charset="0"/>
              </a:rPr>
              <a:t>sparkplug</a:t>
            </a:r>
          </a:p>
          <a:p>
            <a:r>
              <a:rPr lang="en-US" dirty="0">
                <a:latin typeface="Times New Roman" pitchFamily="18" charset="0"/>
                <a:cs typeface="Times New Roman" pitchFamily="18" charset="0"/>
              </a:rPr>
              <a:t>Location of exhaust valve </a:t>
            </a:r>
            <a:endParaRPr lang="en-US" dirty="0" smtClean="0">
              <a:latin typeface="Times New Roman" pitchFamily="18" charset="0"/>
              <a:cs typeface="Times New Roman" pitchFamily="18" charset="0"/>
            </a:endParaRPr>
          </a:p>
          <a:p>
            <a:pPr lvl="0"/>
            <a:r>
              <a:rPr lang="en-US" b="1" dirty="0">
                <a:latin typeface="Times New Roman" pitchFamily="18" charset="0"/>
                <a:cs typeface="Times New Roman" pitchFamily="18" charset="0"/>
              </a:rPr>
              <a:t>Engine size</a:t>
            </a:r>
          </a:p>
          <a:p>
            <a:r>
              <a:rPr lang="en-US" b="1" dirty="0">
                <a:latin typeface="Times New Roman" pitchFamily="18" charset="0"/>
                <a:cs typeface="Times New Roman" pitchFamily="18" charset="0"/>
              </a:rPr>
              <a:t>Turbulence of mixture</a:t>
            </a:r>
            <a:endParaRPr lang="en-US"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pPr lvl="0" algn="ctr"/>
            <a:r>
              <a:rPr lang="en-US" b="1" dirty="0">
                <a:latin typeface="Times New Roman" pitchFamily="18" charset="0"/>
                <a:cs typeface="Times New Roman" pitchFamily="18" charset="0"/>
              </a:rPr>
              <a:t>TIME FACTORS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latin typeface="Times New Roman" pitchFamily="18" charset="0"/>
                <a:cs typeface="Times New Roman" pitchFamily="18" charset="0"/>
              </a:rPr>
              <a:t>Molecular Structure</a:t>
            </a:r>
          </a:p>
          <a:p>
            <a:r>
              <a:rPr lang="en-US" dirty="0">
                <a:latin typeface="Times New Roman" pitchFamily="18" charset="0"/>
                <a:cs typeface="Times New Roman" pitchFamily="18" charset="0"/>
              </a:rPr>
              <a:t>Fuel-air </a:t>
            </a:r>
            <a:r>
              <a:rPr lang="en-US" dirty="0" smtClean="0">
                <a:latin typeface="Times New Roman" pitchFamily="18" charset="0"/>
                <a:cs typeface="Times New Roman" pitchFamily="18" charset="0"/>
              </a:rPr>
              <a:t>ratio</a:t>
            </a:r>
          </a:p>
          <a:p>
            <a:r>
              <a:rPr lang="en-US" dirty="0">
                <a:latin typeface="Times New Roman" pitchFamily="18" charset="0"/>
                <a:cs typeface="Times New Roman" pitchFamily="18" charset="0"/>
              </a:rPr>
              <a:t>Humidity of air</a:t>
            </a:r>
          </a:p>
        </p:txBody>
      </p:sp>
      <p:sp>
        <p:nvSpPr>
          <p:cNvPr id="2" name="Title 1"/>
          <p:cNvSpPr>
            <a:spLocks noGrp="1"/>
          </p:cNvSpPr>
          <p:nvPr>
            <p:ph type="title"/>
          </p:nvPr>
        </p:nvSpPr>
        <p:spPr/>
        <p:txBody>
          <a:bodyPr/>
          <a:lstStyle/>
          <a:p>
            <a:pPr lvl="0" algn="ctr"/>
            <a:r>
              <a:rPr lang="en-US" b="1" dirty="0">
                <a:latin typeface="Times New Roman" pitchFamily="18" charset="0"/>
                <a:cs typeface="Times New Roman" pitchFamily="18" charset="0"/>
              </a:rPr>
              <a:t>COMPOSITION FACTORS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2571744"/>
            <a:ext cx="7972452" cy="3554419"/>
          </a:xfrm>
        </p:spPr>
        <p:txBody>
          <a:bodyPr>
            <a:normAutofit/>
          </a:bodyPr>
          <a:lstStyle/>
          <a:p>
            <a:r>
              <a:rPr lang="en-US" b="1" dirty="0" smtClean="0">
                <a:latin typeface="Times New Roman" pitchFamily="18" charset="0"/>
                <a:cs typeface="Times New Roman" pitchFamily="18" charset="0"/>
              </a:rPr>
              <a:t>DIFFERENT TYPES OF COMBUSTION CHAMBERS IN SI ENGINE</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T-head combustion chamber</a:t>
            </a:r>
          </a:p>
          <a:p>
            <a:pPr lvl="0"/>
            <a:r>
              <a:rPr lang="en-US" dirty="0" smtClean="0">
                <a:latin typeface="Times New Roman" pitchFamily="18" charset="0"/>
                <a:cs typeface="Times New Roman" pitchFamily="18" charset="0"/>
              </a:rPr>
              <a:t>L-head combustion chamber</a:t>
            </a:r>
          </a:p>
          <a:p>
            <a:pPr lvl="0"/>
            <a:r>
              <a:rPr lang="en-US" dirty="0" smtClean="0">
                <a:latin typeface="Times New Roman" pitchFamily="18" charset="0"/>
                <a:cs typeface="Times New Roman" pitchFamily="18" charset="0"/>
              </a:rPr>
              <a:t>I-head (or overhead valve) combustion chamber</a:t>
            </a:r>
          </a:p>
          <a:p>
            <a:pPr lvl="0"/>
            <a:r>
              <a:rPr lang="en-US" dirty="0" smtClean="0">
                <a:latin typeface="Times New Roman" pitchFamily="18" charset="0"/>
                <a:cs typeface="Times New Roman" pitchFamily="18" charset="0"/>
              </a:rPr>
              <a:t>F-head combustion chambe</a:t>
            </a:r>
            <a:r>
              <a:rPr lang="en-US" dirty="0" smtClean="0"/>
              <a:t>r</a:t>
            </a:r>
          </a:p>
          <a:p>
            <a:endParaRPr lang="en-US" dirty="0"/>
          </a:p>
        </p:txBody>
      </p:sp>
      <p:sp>
        <p:nvSpPr>
          <p:cNvPr id="2" name="Title 1"/>
          <p:cNvSpPr>
            <a:spLocks noGrp="1"/>
          </p:cNvSpPr>
          <p:nvPr>
            <p:ph type="title"/>
          </p:nvPr>
        </p:nvSpPr>
        <p:spPr>
          <a:xfrm>
            <a:off x="500034" y="500042"/>
            <a:ext cx="8186766" cy="1714512"/>
          </a:xfrm>
        </p:spPr>
        <p:txBody>
          <a:bodyPr>
            <a:noAutofit/>
          </a:bodyPr>
          <a:lstStyle/>
          <a:p>
            <a:pPr algn="ctr"/>
            <a:r>
              <a:rPr lang="en-US" sz="4000" dirty="0">
                <a:latin typeface="Times New Roman" pitchFamily="18" charset="0"/>
                <a:cs typeface="Times New Roman" pitchFamily="18" charset="0"/>
              </a:rPr>
              <a:t>DISCUSS THE DIFFE RENT TYPES OF COMBUSTION CHAMBERS EMPLOYED IN S.I ENGINE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jpg"/>
          <p:cNvPicPr>
            <a:picLocks noGrp="1" noChangeAspect="1"/>
          </p:cNvPicPr>
          <p:nvPr>
            <p:ph idx="1"/>
          </p:nvPr>
        </p:nvPicPr>
        <p:blipFill>
          <a:blip r:embed="rId2"/>
          <a:stretch>
            <a:fillRect/>
          </a:stretch>
        </p:blipFill>
        <p:spPr>
          <a:xfrm>
            <a:off x="1000100" y="2000240"/>
            <a:ext cx="3000375" cy="1524000"/>
          </a:xfrm>
        </p:spPr>
      </p:pic>
      <p:sp>
        <p:nvSpPr>
          <p:cNvPr id="3" name="Title 2"/>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DIFFERENT TYPES OF COMBUSTION CHAMBERS IN SI ENGINE</a:t>
            </a:r>
            <a:endParaRPr lang="en-US" dirty="0"/>
          </a:p>
        </p:txBody>
      </p:sp>
      <p:pic>
        <p:nvPicPr>
          <p:cNvPr id="5" name="Picture 4" descr="download (2).jpg"/>
          <p:cNvPicPr>
            <a:picLocks noChangeAspect="1"/>
          </p:cNvPicPr>
          <p:nvPr/>
        </p:nvPicPr>
        <p:blipFill>
          <a:blip r:embed="rId3"/>
          <a:stretch>
            <a:fillRect/>
          </a:stretch>
        </p:blipFill>
        <p:spPr>
          <a:xfrm>
            <a:off x="4786314" y="2071678"/>
            <a:ext cx="3390900" cy="1343025"/>
          </a:xfrm>
          <a:prstGeom prst="rect">
            <a:avLst/>
          </a:prstGeom>
        </p:spPr>
      </p:pic>
      <p:pic>
        <p:nvPicPr>
          <p:cNvPr id="6" name="Picture 5" descr="download (3).jpg"/>
          <p:cNvPicPr>
            <a:picLocks noChangeAspect="1"/>
          </p:cNvPicPr>
          <p:nvPr/>
        </p:nvPicPr>
        <p:blipFill>
          <a:blip r:embed="rId4"/>
          <a:stretch>
            <a:fillRect/>
          </a:stretch>
        </p:blipFill>
        <p:spPr>
          <a:xfrm>
            <a:off x="1357290" y="4000504"/>
            <a:ext cx="2066925" cy="2209800"/>
          </a:xfrm>
          <a:prstGeom prst="rect">
            <a:avLst/>
          </a:prstGeom>
        </p:spPr>
      </p:pic>
      <p:pic>
        <p:nvPicPr>
          <p:cNvPr id="7" name="Picture 6" descr="download (4).jpg"/>
          <p:cNvPicPr>
            <a:picLocks noChangeAspect="1"/>
          </p:cNvPicPr>
          <p:nvPr/>
        </p:nvPicPr>
        <p:blipFill>
          <a:blip r:embed="rId5"/>
          <a:stretch>
            <a:fillRect/>
          </a:stretch>
        </p:blipFill>
        <p:spPr>
          <a:xfrm>
            <a:off x="5429256" y="4071942"/>
            <a:ext cx="2590800" cy="1762125"/>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latin typeface="Times New Roman" pitchFamily="18" charset="0"/>
                <a:cs typeface="Times New Roman" pitchFamily="18" charset="0"/>
              </a:rPr>
              <a:t>This was first introduced by Ford Motor Corporation in 1908.</a:t>
            </a: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This design has following disadvantages.</a:t>
            </a:r>
          </a:p>
          <a:p>
            <a:pPr lvl="0"/>
            <a:r>
              <a:rPr lang="en-US" sz="2000" dirty="0" smtClean="0">
                <a:latin typeface="Times New Roman" pitchFamily="18" charset="0"/>
                <a:cs typeface="Times New Roman" pitchFamily="18" charset="0"/>
              </a:rPr>
              <a:t>Requires two cam shafts (for actuating the in- let valve and exhaust valve separately) by</a:t>
            </a:r>
          </a:p>
          <a:p>
            <a:r>
              <a:rPr lang="en-US" sz="2000" dirty="0" smtClean="0">
                <a:latin typeface="Times New Roman" pitchFamily="18" charset="0"/>
                <a:cs typeface="Times New Roman" pitchFamily="18" charset="0"/>
              </a:rPr>
              <a:t>two cams mounted on the two cam shafts.</a:t>
            </a:r>
          </a:p>
          <a:p>
            <a:pPr lvl="0"/>
            <a:r>
              <a:rPr lang="en-US" sz="2000" dirty="0" smtClean="0">
                <a:latin typeface="Times New Roman" pitchFamily="18" charset="0"/>
                <a:cs typeface="Times New Roman" pitchFamily="18" charset="0"/>
              </a:rPr>
              <a:t>Very prone to detonation. There was violent detonation even at a compression ratio of 4. This is because the average octane number in 1908 was about 40 -50.</a:t>
            </a:r>
          </a:p>
          <a:p>
            <a:endParaRPr lang="en-US" dirty="0"/>
          </a:p>
        </p:txBody>
      </p:sp>
      <p:sp>
        <p:nvSpPr>
          <p:cNvPr id="3" name="Title 2"/>
          <p:cNvSpPr>
            <a:spLocks noGrp="1"/>
          </p:cNvSpPr>
          <p:nvPr>
            <p:ph type="title"/>
          </p:nvPr>
        </p:nvSpPr>
        <p:spPr/>
        <p:txBody>
          <a:bodyPr>
            <a:normAutofit fontScale="90000"/>
          </a:bodyPr>
          <a:lstStyle/>
          <a:p>
            <a:pPr algn="ctr"/>
            <a:r>
              <a:rPr lang="en-US" dirty="0" smtClean="0"/>
              <a:t>T Head Type Combustion chambers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28802"/>
            <a:ext cx="8229600" cy="4078489"/>
          </a:xfrm>
        </p:spPr>
        <p:txBody>
          <a:bodyPr/>
          <a:lstStyle/>
          <a:p>
            <a:r>
              <a:rPr lang="en-US" dirty="0" smtClean="0">
                <a:latin typeface="Times New Roman" pitchFamily="18" charset="0"/>
                <a:cs typeface="Times New Roman" pitchFamily="18" charset="0"/>
              </a:rPr>
              <a:t>It is a modification of the T-head type of combustion chamber. It provides the two values on the same side of the cylinder, and the valves are operated through tappet by a single camshaft. This was first introduced by Ford motor in 1910-30 and was quite popular for some time. This design has an advantage both from manufacturing and maintenance point of view.</a:t>
            </a:r>
          </a:p>
          <a:p>
            <a:pPr>
              <a:buNone/>
            </a:pPr>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t>L Head Type Combustion chambers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latin typeface="Times New Roman" pitchFamily="18" charset="0"/>
                <a:cs typeface="Times New Roman" pitchFamily="18" charset="0"/>
              </a:rPr>
              <a:t>The disappearance of the side valve or L-head design was inevitable at high compression ratio of 8:1 because of the lack of space in the combustion chamber to accommodate the valves.</a:t>
            </a:r>
          </a:p>
          <a:p>
            <a:pPr lvl="0"/>
            <a:r>
              <a:rPr lang="en-US" dirty="0" smtClean="0">
                <a:latin typeface="Times New Roman" pitchFamily="18" charset="0"/>
                <a:cs typeface="Times New Roman" pitchFamily="18" charset="0"/>
              </a:rPr>
              <a:t>Diesel engines, with high compression ratios, invariably used overhead valve design.</a:t>
            </a:r>
          </a:p>
          <a:p>
            <a:pPr lvl="0"/>
            <a:r>
              <a:rPr lang="en-US" dirty="0" smtClean="0">
                <a:latin typeface="Times New Roman" pitchFamily="18" charset="0"/>
                <a:cs typeface="Times New Roman" pitchFamily="18" charset="0"/>
              </a:rPr>
              <a:t>Since 1950 or so mostly overhead valve combustion chambers are used.</a:t>
            </a:r>
          </a:p>
          <a:p>
            <a:pPr lvl="0"/>
            <a:r>
              <a:rPr lang="en-US" dirty="0" smtClean="0">
                <a:latin typeface="Times New Roman" pitchFamily="18" charset="0"/>
                <a:cs typeface="Times New Roman" pitchFamily="18" charset="0"/>
              </a:rPr>
              <a:t>This type of combustion chamber has both the inlet valve and the exhaust valve located in the cylinder head.</a:t>
            </a:r>
          </a:p>
          <a:p>
            <a:endParaRPr lang="en-US" dirty="0"/>
          </a:p>
        </p:txBody>
      </p:sp>
      <p:sp>
        <p:nvSpPr>
          <p:cNvPr id="3" name="Title 2"/>
          <p:cNvSpPr>
            <a:spLocks noGrp="1"/>
          </p:cNvSpPr>
          <p:nvPr>
            <p:ph type="title"/>
          </p:nvPr>
        </p:nvSpPr>
        <p:spPr/>
        <p:txBody>
          <a:bodyPr>
            <a:normAutofit fontScale="90000"/>
          </a:bodyPr>
          <a:lstStyle/>
          <a:p>
            <a:pPr algn="ctr"/>
            <a:r>
              <a:rPr lang="en-US" dirty="0" smtClean="0"/>
              <a:t>Overhead valve or I head combustion chamber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    </a:t>
            </a:r>
            <a:r>
              <a:rPr lang="en-US" dirty="0" smtClean="0">
                <a:latin typeface="Times New Roman" pitchFamily="18" charset="0"/>
                <a:cs typeface="Times New Roman" pitchFamily="18" charset="0"/>
              </a:rPr>
              <a:t>In such a combustion chamber one valve is in head and other in the block. This design is a compromise between L- head and I- head combustion chambers. One of the most F head engines (wedge type) is the one used by the Rover Company for several years. Another successful design of this type of chamber is that used in </a:t>
            </a:r>
            <a:r>
              <a:rPr lang="en-US" dirty="0" err="1" smtClean="0">
                <a:latin typeface="Times New Roman" pitchFamily="18" charset="0"/>
                <a:cs typeface="Times New Roman" pitchFamily="18" charset="0"/>
              </a:rPr>
              <a:t>Willeys</a:t>
            </a:r>
            <a:r>
              <a:rPr lang="en-US" dirty="0" smtClean="0">
                <a:latin typeface="Times New Roman" pitchFamily="18" charset="0"/>
                <a:cs typeface="Times New Roman" pitchFamily="18" charset="0"/>
              </a:rPr>
              <a:t> jeeps.</a:t>
            </a:r>
          </a:p>
          <a:p>
            <a:pPr>
              <a:buNone/>
            </a:pPr>
            <a:r>
              <a:rPr lang="en-US" b="1" dirty="0" smtClean="0">
                <a:latin typeface="Times New Roman" pitchFamily="18" charset="0"/>
                <a:cs typeface="Times New Roman" pitchFamily="18" charset="0"/>
              </a:rPr>
              <a:t>Advantages</a:t>
            </a:r>
          </a:p>
          <a:p>
            <a:pPr>
              <a:buNone/>
            </a:pPr>
            <a:r>
              <a:rPr lang="en-US" dirty="0" smtClean="0">
                <a:latin typeface="Times New Roman" pitchFamily="18" charset="0"/>
                <a:cs typeface="Times New Roman" pitchFamily="18" charset="0"/>
              </a:rPr>
              <a:t>  High volumetric efficiency</a:t>
            </a:r>
          </a:p>
          <a:p>
            <a:pPr lvl="0">
              <a:buNone/>
            </a:pPr>
            <a:r>
              <a:rPr lang="en-US" dirty="0" smtClean="0">
                <a:latin typeface="Times New Roman" pitchFamily="18" charset="0"/>
                <a:cs typeface="Times New Roman" pitchFamily="18" charset="0"/>
              </a:rPr>
              <a:t>  Maximum compression ratio for fuel of given octane rating</a:t>
            </a:r>
          </a:p>
          <a:p>
            <a:pPr lvl="0">
              <a:buNone/>
            </a:pPr>
            <a:r>
              <a:rPr lang="en-US" dirty="0" smtClean="0">
                <a:latin typeface="Times New Roman" pitchFamily="18" charset="0"/>
                <a:cs typeface="Times New Roman" pitchFamily="18" charset="0"/>
              </a:rPr>
              <a:t>  High thermal efficiency</a:t>
            </a:r>
          </a:p>
          <a:p>
            <a:pPr lvl="0">
              <a:buNone/>
            </a:pPr>
            <a:r>
              <a:rPr lang="en-US" dirty="0" smtClean="0">
                <a:latin typeface="Times New Roman" pitchFamily="18" charset="0"/>
                <a:cs typeface="Times New Roman" pitchFamily="18" charset="0"/>
              </a:rPr>
              <a:t>  It can operate on leaner </a:t>
            </a:r>
            <a:r>
              <a:rPr lang="en-US" dirty="0" err="1" smtClean="0">
                <a:latin typeface="Times New Roman" pitchFamily="18" charset="0"/>
                <a:cs typeface="Times New Roman" pitchFamily="18" charset="0"/>
              </a:rPr>
              <a:t>ai-rfuel</a:t>
            </a:r>
            <a:r>
              <a:rPr lang="en-US" dirty="0" smtClean="0">
                <a:latin typeface="Times New Roman" pitchFamily="18" charset="0"/>
                <a:cs typeface="Times New Roman" pitchFamily="18" charset="0"/>
              </a:rPr>
              <a:t> ratios without misfiring.</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The drawback</a:t>
            </a:r>
          </a:p>
          <a:p>
            <a:pPr lvl="0">
              <a:buNone/>
            </a:pPr>
            <a:r>
              <a:rPr lang="en-US" dirty="0" smtClean="0">
                <a:latin typeface="Times New Roman" pitchFamily="18" charset="0"/>
                <a:cs typeface="Times New Roman" pitchFamily="18" charset="0"/>
              </a:rPr>
              <a:t>    This design is the complex mechanism for operation of valves and expensive special shaped piston.</a:t>
            </a:r>
          </a:p>
          <a:p>
            <a:endParaRPr lang="en-US" dirty="0"/>
          </a:p>
        </p:txBody>
      </p:sp>
      <p:sp>
        <p:nvSpPr>
          <p:cNvPr id="3" name="Title 2"/>
          <p:cNvSpPr>
            <a:spLocks noGrp="1"/>
          </p:cNvSpPr>
          <p:nvPr>
            <p:ph type="title"/>
          </p:nvPr>
        </p:nvSpPr>
        <p:spPr/>
        <p:txBody>
          <a:bodyPr/>
          <a:lstStyle/>
          <a:p>
            <a:pPr algn="ctr"/>
            <a:r>
              <a:rPr lang="en-US" dirty="0" smtClean="0"/>
              <a:t>F- Head combustion chamber</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endParaRPr lang="en-US" dirty="0" smtClean="0"/>
          </a:p>
          <a:p>
            <a:r>
              <a:rPr lang="en-US" dirty="0" smtClean="0"/>
              <a:t>Thanks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t>
            </a:r>
          </a:p>
          <a:p>
            <a:pPr>
              <a:buNone/>
            </a:pPr>
            <a:endParaRPr lang="en-IN" dirty="0"/>
          </a:p>
          <a:p>
            <a:pPr>
              <a:buNone/>
            </a:pPr>
            <a:r>
              <a:rPr lang="en-IN" dirty="0"/>
              <a:t> </a:t>
            </a:r>
            <a:r>
              <a:rPr lang="en-IN" dirty="0" smtClean="0"/>
              <a:t>   </a:t>
            </a:r>
            <a:r>
              <a:rPr lang="en-IN" dirty="0" smtClean="0">
                <a:latin typeface="Times New Roman" pitchFamily="18" charset="0"/>
                <a:cs typeface="Times New Roman" pitchFamily="18" charset="0"/>
              </a:rPr>
              <a:t>Explain </a:t>
            </a:r>
            <a:r>
              <a:rPr lang="en-IN" dirty="0">
                <a:latin typeface="Times New Roman" pitchFamily="18" charset="0"/>
                <a:cs typeface="Times New Roman" pitchFamily="18" charset="0"/>
              </a:rPr>
              <a:t>the working of Gasoline fuel injection systems and SI combustion</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COURSE OBJECTIVE -1</a:t>
            </a:r>
            <a:endParaRPr lang="en-US"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None/>
            </a:pPr>
            <a:endParaRPr lang="en-US" b="1" dirty="0" smtClean="0"/>
          </a:p>
          <a:p>
            <a:pPr lvl="0"/>
            <a:r>
              <a:rPr lang="en-US" dirty="0">
                <a:latin typeface="Times New Roman" pitchFamily="18" charset="0"/>
                <a:cs typeface="Times New Roman" pitchFamily="18" charset="0"/>
              </a:rPr>
              <a:t>Idling (mixture must be enriched)</a:t>
            </a:r>
          </a:p>
          <a:p>
            <a:pPr lvl="0"/>
            <a:r>
              <a:rPr lang="en-US" dirty="0">
                <a:latin typeface="Times New Roman" pitchFamily="18" charset="0"/>
                <a:cs typeface="Times New Roman" pitchFamily="18" charset="0"/>
              </a:rPr>
              <a:t>Cruising (mixture must be leaned)</a:t>
            </a:r>
          </a:p>
          <a:p>
            <a:pPr lvl="0"/>
            <a:r>
              <a:rPr lang="en-US" dirty="0">
                <a:latin typeface="Times New Roman" pitchFamily="18" charset="0"/>
                <a:cs typeface="Times New Roman" pitchFamily="18" charset="0"/>
              </a:rPr>
              <a:t>High Power (mixture must be enriched)</a:t>
            </a:r>
          </a:p>
          <a:p>
            <a:pPr marL="514350" indent="-514350">
              <a:buNone/>
            </a:pPr>
            <a:endParaRPr lang="en-US" dirty="0"/>
          </a:p>
          <a:p>
            <a:endParaRPr lang="en-US" dirty="0"/>
          </a:p>
        </p:txBody>
      </p:sp>
      <p:sp>
        <p:nvSpPr>
          <p:cNvPr id="2" name="Title 1"/>
          <p:cNvSpPr>
            <a:spLocks noGrp="1"/>
          </p:cNvSpPr>
          <p:nvPr>
            <p:ph type="title"/>
          </p:nvPr>
        </p:nvSpPr>
        <p:spPr/>
        <p:txBody>
          <a:bodyPr>
            <a:normAutofit fontScale="90000"/>
          </a:bodyPr>
          <a:lstStyle/>
          <a:p>
            <a:pPr algn="ctr"/>
            <a:r>
              <a:rPr lang="en-US" b="1" dirty="0">
                <a:latin typeface="Times New Roman" pitchFamily="18" charset="0"/>
                <a:cs typeface="Times New Roman" pitchFamily="18" charset="0"/>
              </a:rPr>
              <a:t>Discuss Air/fuel ratio requirements of a S.I engine.</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smtClean="0">
                <a:latin typeface="Times New Roman" pitchFamily="18" charset="0"/>
                <a:cs typeface="Times New Roman" pitchFamily="18" charset="0"/>
              </a:rPr>
              <a:t>An </a:t>
            </a:r>
            <a:r>
              <a:rPr lang="en-US" dirty="0">
                <a:latin typeface="Times New Roman" pitchFamily="18" charset="0"/>
                <a:cs typeface="Times New Roman" pitchFamily="18" charset="0"/>
              </a:rPr>
              <a:t>idling engine is one which operates at no load and with nearly closed throttle.</a:t>
            </a:r>
          </a:p>
          <a:p>
            <a:pPr lvl="0"/>
            <a:r>
              <a:rPr lang="en-US" dirty="0">
                <a:latin typeface="Times New Roman" pitchFamily="18" charset="0"/>
                <a:cs typeface="Times New Roman" pitchFamily="18" charset="0"/>
              </a:rPr>
              <a:t>Under idling conditions, the engine requires a rich mixture, as indicated by point A in above Fig. This is due to the existing pressure conditions within the combustion chamber and the intake manifold which cause exhaust gas dilution of the fresh charge.</a:t>
            </a:r>
          </a:p>
          <a:p>
            <a:pPr lvl="0"/>
            <a:r>
              <a:rPr lang="en-US" dirty="0">
                <a:latin typeface="Times New Roman" pitchFamily="18" charset="0"/>
                <a:cs typeface="Times New Roman" pitchFamily="18" charset="0"/>
              </a:rPr>
              <a:t>The pressures indicated in below Fig. are representative values which exist during idling.</a:t>
            </a:r>
          </a:p>
          <a:p>
            <a:pPr>
              <a:buNone/>
            </a:pPr>
            <a:r>
              <a:rPr lang="en-US" dirty="0"/>
              <a:t/>
            </a:r>
            <a:br>
              <a:rPr lang="en-US" dirty="0"/>
            </a:br>
            <a:endParaRPr lang="en-US" dirty="0"/>
          </a:p>
          <a:p>
            <a:endParaRPr lang="en-US" dirty="0"/>
          </a:p>
        </p:txBody>
      </p:sp>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Idling Range</a:t>
            </a:r>
            <a:r>
              <a:rPr lang="en-US" b="1" dirty="0" smtClean="0"/>
              <a:t/>
            </a:r>
            <a:br>
              <a:rPr lang="en-US" b="1"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pPr algn="ctr"/>
            <a:r>
              <a:rPr lang="en-US" b="1" dirty="0" smtClean="0"/>
              <a:t>Idling Range</a:t>
            </a:r>
            <a:endParaRPr lang="en-US" dirty="0"/>
          </a:p>
        </p:txBody>
      </p:sp>
      <p:pic>
        <p:nvPicPr>
          <p:cNvPr id="4" name="image5.jpeg"/>
          <p:cNvPicPr/>
          <p:nvPr/>
        </p:nvPicPr>
        <p:blipFill>
          <a:blip r:embed="rId2" cstate="print"/>
          <a:stretch>
            <a:fillRect/>
          </a:stretch>
        </p:blipFill>
        <p:spPr>
          <a:xfrm>
            <a:off x="1142976" y="2362200"/>
            <a:ext cx="6643734" cy="2709874"/>
          </a:xfrm>
          <a:prstGeom prst="rect">
            <a:avLst/>
          </a:prstGeom>
        </p:spPr>
      </p:pic>
      <p:pic>
        <p:nvPicPr>
          <p:cNvPr id="5" name="image5.jpeg"/>
          <p:cNvPicPr/>
          <p:nvPr/>
        </p:nvPicPr>
        <p:blipFill>
          <a:blip r:embed="rId2" cstate="print"/>
          <a:stretch>
            <a:fillRect/>
          </a:stretch>
        </p:blipFill>
        <p:spPr>
          <a:xfrm>
            <a:off x="1905000" y="2362200"/>
            <a:ext cx="5334000" cy="2133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latin typeface="Times New Roman" pitchFamily="18" charset="0"/>
                <a:cs typeface="Times New Roman" pitchFamily="18" charset="0"/>
              </a:rPr>
              <a:t>In the cruising range from B to C , the exhaust gas dilution problem is relatively insignificant. The primary interest lies in obtaining the maximum fuel economy.</a:t>
            </a:r>
          </a:p>
          <a:p>
            <a:r>
              <a:rPr lang="en-US" dirty="0">
                <a:latin typeface="Times New Roman" pitchFamily="18" charset="0"/>
                <a:cs typeface="Times New Roman" pitchFamily="18" charset="0"/>
              </a:rPr>
              <a:t>Consequently, in this range, it is desirable that the carburetor provides the engine with the best economy mixture</a:t>
            </a:r>
          </a:p>
        </p:txBody>
      </p:sp>
      <p:sp>
        <p:nvSpPr>
          <p:cNvPr id="2" name="Title 1"/>
          <p:cNvSpPr>
            <a:spLocks noGrp="1"/>
          </p:cNvSpPr>
          <p:nvPr>
            <p:ph type="title"/>
          </p:nvPr>
        </p:nvSpPr>
        <p:spPr/>
        <p:txBody>
          <a:bodyPr>
            <a:normAutofit fontScale="90000"/>
          </a:bodyPr>
          <a:lstStyle/>
          <a:p>
            <a:pPr algn="ctr"/>
            <a:r>
              <a:rPr lang="en-US" b="1" dirty="0">
                <a:latin typeface="Times New Roman" pitchFamily="18" charset="0"/>
                <a:cs typeface="Times New Roman" pitchFamily="18" charset="0"/>
              </a:rPr>
              <a:t>Cruising Range</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buNone/>
            </a:pPr>
            <a:r>
              <a:rPr lang="en-US" dirty="0" smtClean="0"/>
              <a:t>      </a:t>
            </a:r>
            <a:r>
              <a:rPr lang="en-US" dirty="0" smtClean="0">
                <a:latin typeface="Times New Roman" pitchFamily="18" charset="0"/>
                <a:cs typeface="Times New Roman" pitchFamily="18" charset="0"/>
              </a:rPr>
              <a:t>During </a:t>
            </a:r>
            <a:r>
              <a:rPr lang="en-US" dirty="0">
                <a:latin typeface="Times New Roman" pitchFamily="18" charset="0"/>
                <a:cs typeface="Times New Roman" pitchFamily="18" charset="0"/>
              </a:rPr>
              <a:t>peak power operation the engine requires a richer </a:t>
            </a:r>
            <a:r>
              <a:rPr lang="en-US" dirty="0" err="1">
                <a:latin typeface="Times New Roman" pitchFamily="18" charset="0"/>
                <a:cs typeface="Times New Roman" pitchFamily="18" charset="0"/>
              </a:rPr>
              <a:t>mixture,as</a:t>
            </a:r>
            <a:r>
              <a:rPr lang="en-US" dirty="0">
                <a:latin typeface="Times New Roman" pitchFamily="18" charset="0"/>
                <a:cs typeface="Times New Roman" pitchFamily="18" charset="0"/>
              </a:rPr>
              <a:t> indicated by the line CD, for the following reasons</a:t>
            </a:r>
          </a:p>
          <a:p>
            <a:pPr lvl="0">
              <a:buNone/>
            </a:pPr>
            <a:r>
              <a:rPr lang="en-US" b="1" dirty="0">
                <a:latin typeface="Times New Roman" pitchFamily="18" charset="0"/>
                <a:cs typeface="Times New Roman" pitchFamily="18" charset="0"/>
              </a:rPr>
              <a:t>To provide best power</a:t>
            </a:r>
            <a:r>
              <a:rPr lang="en-US"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pPr lvl="0"/>
            <a:r>
              <a:rPr lang="en-US" dirty="0">
                <a:latin typeface="Times New Roman" pitchFamily="18" charset="0"/>
                <a:cs typeface="Times New Roman" pitchFamily="18" charset="0"/>
              </a:rPr>
              <a:t>Since high power is desired, it is logical to transfer the economy settings of the cruising range to that mixture which will produce the maximum power, or a setting in the vicinity of the best power mixture, usually in the range of 12:1</a:t>
            </a:r>
            <a:r>
              <a:rPr lang="en-US" dirty="0" smtClean="0">
                <a:latin typeface="Times New Roman" pitchFamily="18" charset="0"/>
                <a:cs typeface="Times New Roman" pitchFamily="18" charset="0"/>
              </a:rPr>
              <a:t>.</a:t>
            </a:r>
          </a:p>
          <a:p>
            <a:pPr lvl="0"/>
            <a:endParaRPr lang="en-US" dirty="0">
              <a:latin typeface="Times New Roman" pitchFamily="18" charset="0"/>
              <a:cs typeface="Times New Roman" pitchFamily="18" charset="0"/>
            </a:endParaRPr>
          </a:p>
          <a:p>
            <a:pPr lvl="0">
              <a:buNone/>
            </a:pPr>
            <a:r>
              <a:rPr lang="en-US" b="1" dirty="0">
                <a:latin typeface="Times New Roman" pitchFamily="18" charset="0"/>
                <a:cs typeface="Times New Roman" pitchFamily="18" charset="0"/>
              </a:rPr>
              <a:t>To prevent overheating </a:t>
            </a:r>
            <a:r>
              <a:rPr lang="en-US" dirty="0">
                <a:latin typeface="Times New Roman" pitchFamily="18" charset="0"/>
                <a:cs typeface="Times New Roman" pitchFamily="18" charset="0"/>
              </a:rPr>
              <a:t>of </a:t>
            </a:r>
            <a:r>
              <a:rPr lang="en-US" b="1" dirty="0">
                <a:latin typeface="Times New Roman" pitchFamily="18" charset="0"/>
                <a:cs typeface="Times New Roman" pitchFamily="18" charset="0"/>
              </a:rPr>
              <a:t>exhaust valve and the area near it:</a:t>
            </a:r>
          </a:p>
          <a:p>
            <a:pPr lvl="0"/>
            <a:r>
              <a:rPr lang="en-US" dirty="0">
                <a:latin typeface="Times New Roman" pitchFamily="18" charset="0"/>
                <a:cs typeface="Times New Roman" pitchFamily="18" charset="0"/>
              </a:rPr>
              <a:t>At high power, the increased mass of gas at higher temperatures passing through the cylinder results in the necessity of transferring greater quantities of heat away from critical areas</a:t>
            </a:r>
          </a:p>
          <a:p>
            <a:pPr lvl="0"/>
            <a:r>
              <a:rPr lang="en-US" dirty="0">
                <a:latin typeface="Times New Roman" pitchFamily="18" charset="0"/>
                <a:cs typeface="Times New Roman" pitchFamily="18" charset="0"/>
              </a:rPr>
              <a:t>such as those around the exhaust valve.</a:t>
            </a:r>
          </a:p>
          <a:p>
            <a:endParaRPr lang="en-US" dirty="0"/>
          </a:p>
        </p:txBody>
      </p:sp>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Power </a:t>
            </a:r>
            <a:r>
              <a:rPr lang="en-US" b="1" dirty="0">
                <a:latin typeface="Times New Roman" pitchFamily="18" charset="0"/>
                <a:cs typeface="Times New Roman" pitchFamily="18" charset="0"/>
              </a:rPr>
              <a:t>Range</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1841</Words>
  <Application>Microsoft Office PowerPoint</Application>
  <PresentationFormat>On-screen Show (4:3)</PresentationFormat>
  <Paragraphs>177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CME394  ADVANCED INTERNAL COMBUSTION ENGINEERING</vt:lpstr>
      <vt:lpstr>  Unit-1 </vt:lpstr>
      <vt:lpstr>SYLLABUS</vt:lpstr>
      <vt:lpstr>COURSE OBJECTIVE -1</vt:lpstr>
      <vt:lpstr>Discuss Air/fuel ratio requirements of a S.I engine.</vt:lpstr>
      <vt:lpstr>Idling Range </vt:lpstr>
      <vt:lpstr>Idling Range</vt:lpstr>
      <vt:lpstr>Cruising Range </vt:lpstr>
      <vt:lpstr>Power Range </vt:lpstr>
      <vt:lpstr>EXPLAIN PORT INJECTION AND THROTTLE BODY INJECTION WITH NEAT SKETCH</vt:lpstr>
      <vt:lpstr>Types of injection</vt:lpstr>
      <vt:lpstr>Port Injection </vt:lpstr>
      <vt:lpstr>Throttle Body Injection </vt:lpstr>
      <vt:lpstr>Continuous Injection Systems </vt:lpstr>
      <vt:lpstr>Timed Injection Systems </vt:lpstr>
      <vt:lpstr>Describe the various stages of combustion in a S.I engine with a P-θ diagram.</vt:lpstr>
      <vt:lpstr>various stages of combustion in a S.I engine</vt:lpstr>
      <vt:lpstr>Ignition lag stage </vt:lpstr>
      <vt:lpstr>Flame propagation stage </vt:lpstr>
      <vt:lpstr>After burning stage</vt:lpstr>
      <vt:lpstr>  EXPLAIN IN DETAIL ABOUT NORMAL AND ABNORMAL COMBUSTION IN S.I ENGINES. </vt:lpstr>
      <vt:lpstr>Normal combustion </vt:lpstr>
      <vt:lpstr>NORMAL AND ABNORMAL COMBUSTION IN S.I ENGINES</vt:lpstr>
      <vt:lpstr>Abnormal combustion </vt:lpstr>
      <vt:lpstr>Knock </vt:lpstr>
      <vt:lpstr>Surface Ignition </vt:lpstr>
      <vt:lpstr>Discuss the effect of following engine variables on flame propagation. A) Fuel air ratio b)compression ratio c) Engine load d) Turbulence e) Engine speed. </vt:lpstr>
      <vt:lpstr>Explain various factors that affect knock in S.I engine </vt:lpstr>
      <vt:lpstr>TEMPERATURE FACTORS </vt:lpstr>
      <vt:lpstr>DENSITY FACTORS </vt:lpstr>
      <vt:lpstr>TIME FACTORS</vt:lpstr>
      <vt:lpstr>COMPOSITION FACTORS</vt:lpstr>
      <vt:lpstr>DISCUSS THE DIFFE RENT TYPES OF COMBUSTION CHAMBERS EMPLOYED IN S.I ENGINE</vt:lpstr>
      <vt:lpstr>DIFFERENT TYPES OF COMBUSTION CHAMBERS IN SI ENGINE</vt:lpstr>
      <vt:lpstr>T Head Type Combustion chambers</vt:lpstr>
      <vt:lpstr>L Head Type Combustion chambers</vt:lpstr>
      <vt:lpstr>Overhead valve or I head combustion chamber</vt:lpstr>
      <vt:lpstr>F- Head combustion chamber</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welcome</cp:lastModifiedBy>
  <cp:revision>25</cp:revision>
  <dcterms:created xsi:type="dcterms:W3CDTF">2023-07-25T10:32:45Z</dcterms:created>
  <dcterms:modified xsi:type="dcterms:W3CDTF">2023-10-05T17:19:46Z</dcterms:modified>
</cp:coreProperties>
</file>