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k46BcIBT4mxLAUp0L6kmvw" hashData="YRcm9NKjCDFyYRKFgrLTvV2a08o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711263"/>
            <a:ext cx="80721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28-Nov-23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828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2828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28-Nov-23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828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28-Nov-23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828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28-Nov-23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28-Nov-23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365125"/>
          </a:xfrm>
          <a:custGeom>
            <a:avLst/>
            <a:gdLst/>
            <a:ahLst/>
            <a:cxnLst/>
            <a:rect l="l" t="t" r="r" b="b"/>
            <a:pathLst>
              <a:path w="9144000" h="365125">
                <a:moveTo>
                  <a:pt x="9144000" y="0"/>
                </a:moveTo>
                <a:lnTo>
                  <a:pt x="0" y="0"/>
                </a:lnTo>
                <a:lnTo>
                  <a:pt x="0" y="365036"/>
                </a:lnTo>
                <a:lnTo>
                  <a:pt x="4572000" y="365036"/>
                </a:lnTo>
                <a:lnTo>
                  <a:pt x="9144000" y="3650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A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33105" y="339026"/>
            <a:ext cx="516826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828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240" y="1929935"/>
            <a:ext cx="8089265" cy="4269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2828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28-Nov-23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15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48945"/>
            <a:chOff x="0" y="0"/>
            <a:chExt cx="9144000" cy="448945"/>
          </a:xfrm>
        </p:grpSpPr>
        <p:sp>
          <p:nvSpPr>
            <p:cNvPr id="4" name="object 4"/>
            <p:cNvSpPr/>
            <p:nvPr/>
          </p:nvSpPr>
          <p:spPr>
            <a:xfrm>
              <a:off x="0" y="220319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91440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4572000" y="228600"/>
                  </a:lnTo>
                  <a:lnTo>
                    <a:pt x="9144000" y="228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365125"/>
            </a:xfrm>
            <a:custGeom>
              <a:avLst/>
              <a:gdLst/>
              <a:ahLst/>
              <a:cxnLst/>
              <a:rect l="l" t="t" r="r" b="b"/>
              <a:pathLst>
                <a:path w="9144000" h="365125">
                  <a:moveTo>
                    <a:pt x="9144000" y="0"/>
                  </a:moveTo>
                  <a:lnTo>
                    <a:pt x="0" y="0"/>
                  </a:lnTo>
                  <a:lnTo>
                    <a:pt x="0" y="365036"/>
                  </a:lnTo>
                  <a:lnTo>
                    <a:pt x="4572000" y="365036"/>
                  </a:lnTo>
                  <a:lnTo>
                    <a:pt x="9144000" y="36503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2A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31875" y="4599000"/>
            <a:ext cx="7849234" cy="1905"/>
          </a:xfrm>
          <a:custGeom>
            <a:avLst/>
            <a:gdLst/>
            <a:ahLst/>
            <a:cxnLst/>
            <a:rect l="l" t="t" r="r" b="b"/>
            <a:pathLst>
              <a:path w="7849234" h="1904">
                <a:moveTo>
                  <a:pt x="0" y="0"/>
                </a:moveTo>
                <a:lnTo>
                  <a:pt x="7848727" y="1435"/>
                </a:lnTo>
              </a:path>
            </a:pathLst>
          </a:custGeom>
          <a:ln w="19079">
            <a:solidFill>
              <a:srgbClr val="F2F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04780" y="3773411"/>
            <a:ext cx="24053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F2F1DB"/>
                </a:solidFill>
                <a:latin typeface="Times New Roman"/>
                <a:cs typeface="Times New Roman"/>
              </a:rPr>
              <a:t>UNIT</a:t>
            </a:r>
            <a:r>
              <a:rPr sz="4800" spc="-135" dirty="0">
                <a:solidFill>
                  <a:srgbClr val="F2F1DB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F2F1DB"/>
                </a:solidFill>
                <a:latin typeface="Times New Roman"/>
                <a:cs typeface="Times New Roman"/>
              </a:rPr>
              <a:t>-</a:t>
            </a:r>
            <a:r>
              <a:rPr sz="4800" spc="-135" dirty="0">
                <a:solidFill>
                  <a:srgbClr val="F2F1DB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F2F1DB"/>
                </a:solidFill>
                <a:latin typeface="Times New Roman"/>
                <a:cs typeface="Times New Roman"/>
              </a:rPr>
              <a:t>V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2545" y="4660824"/>
            <a:ext cx="72898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9370" marR="5080" indent="-256730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2F1DB"/>
                </a:solidFill>
                <a:latin typeface="Times New Roman"/>
                <a:cs typeface="Times New Roman"/>
              </a:rPr>
              <a:t>M</a:t>
            </a:r>
            <a:r>
              <a:rPr sz="2400" b="1" spc="-5" dirty="0">
                <a:solidFill>
                  <a:srgbClr val="F2F1DB"/>
                </a:solidFill>
                <a:latin typeface="Times New Roman"/>
                <a:cs typeface="Times New Roman"/>
              </a:rPr>
              <a:t>EC</a:t>
            </a:r>
            <a:r>
              <a:rPr sz="2400" b="1" dirty="0">
                <a:solidFill>
                  <a:srgbClr val="F2F1DB"/>
                </a:solidFill>
                <a:latin typeface="Times New Roman"/>
                <a:cs typeface="Times New Roman"/>
              </a:rPr>
              <a:t>H</a:t>
            </a:r>
            <a:r>
              <a:rPr sz="2400" b="1" spc="-5" dirty="0">
                <a:solidFill>
                  <a:srgbClr val="F2F1DB"/>
                </a:solidFill>
                <a:latin typeface="Times New Roman"/>
                <a:cs typeface="Times New Roman"/>
              </a:rPr>
              <a:t>A</a:t>
            </a:r>
            <a:r>
              <a:rPr sz="2400" b="1" spc="-15" dirty="0">
                <a:solidFill>
                  <a:srgbClr val="F2F1DB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2F1DB"/>
                </a:solidFill>
                <a:latin typeface="Times New Roman"/>
                <a:cs typeface="Times New Roman"/>
              </a:rPr>
              <a:t>I</a:t>
            </a:r>
            <a:r>
              <a:rPr sz="2400" b="1" spc="-5" dirty="0">
                <a:solidFill>
                  <a:srgbClr val="F2F1DB"/>
                </a:solidFill>
                <a:latin typeface="Times New Roman"/>
                <a:cs typeface="Times New Roman"/>
              </a:rPr>
              <a:t>CA</a:t>
            </a:r>
            <a:r>
              <a:rPr sz="2400" b="1" dirty="0">
                <a:solidFill>
                  <a:srgbClr val="F2F1DB"/>
                </a:solidFill>
                <a:latin typeface="Times New Roman"/>
                <a:cs typeface="Times New Roman"/>
              </a:rPr>
              <a:t>L</a:t>
            </a:r>
            <a:r>
              <a:rPr sz="2400" b="1" spc="-145" dirty="0">
                <a:solidFill>
                  <a:srgbClr val="F2F1DB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2F1DB"/>
                </a:solidFill>
                <a:latin typeface="Times New Roman"/>
                <a:cs typeface="Times New Roman"/>
              </a:rPr>
              <a:t>P</a:t>
            </a:r>
            <a:r>
              <a:rPr sz="2400" b="1" spc="-5" dirty="0">
                <a:solidFill>
                  <a:srgbClr val="F2F1DB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F2F1DB"/>
                </a:solidFill>
                <a:latin typeface="Times New Roman"/>
                <a:cs typeface="Times New Roman"/>
              </a:rPr>
              <a:t>OP</a:t>
            </a:r>
            <a:r>
              <a:rPr sz="2400" b="1" spc="-5" dirty="0">
                <a:solidFill>
                  <a:srgbClr val="F2F1DB"/>
                </a:solidFill>
                <a:latin typeface="Times New Roman"/>
                <a:cs typeface="Times New Roman"/>
              </a:rPr>
              <a:t>E</a:t>
            </a:r>
            <a:r>
              <a:rPr sz="2400" b="1" spc="-100" dirty="0">
                <a:solidFill>
                  <a:srgbClr val="F2F1DB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>
                <a:solidFill>
                  <a:srgbClr val="F2F1DB"/>
                </a:solidFill>
                <a:latin typeface="Times New Roman"/>
                <a:cs typeface="Times New Roman"/>
              </a:rPr>
              <a:t>T</a:t>
            </a:r>
            <a:r>
              <a:rPr sz="2400" b="1" spc="-10" dirty="0">
                <a:solidFill>
                  <a:srgbClr val="F2F1DB"/>
                </a:solidFill>
                <a:latin typeface="Times New Roman"/>
                <a:cs typeface="Times New Roman"/>
              </a:rPr>
              <a:t>I</a:t>
            </a:r>
            <a:r>
              <a:rPr sz="2400" b="1" spc="-5" dirty="0">
                <a:solidFill>
                  <a:srgbClr val="F2F1DB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F2F1DB"/>
                </a:solidFill>
                <a:latin typeface="Times New Roman"/>
                <a:cs typeface="Times New Roman"/>
              </a:rPr>
              <a:t>S</a:t>
            </a:r>
            <a:r>
              <a:rPr sz="2400" b="1" spc="-140" dirty="0">
                <a:solidFill>
                  <a:srgbClr val="F2F1DB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2F1DB"/>
                </a:solidFill>
                <a:latin typeface="Times New Roman"/>
                <a:cs typeface="Times New Roman"/>
              </a:rPr>
              <a:t>A</a:t>
            </a:r>
            <a:r>
              <a:rPr sz="2400" b="1" spc="-15" dirty="0">
                <a:solidFill>
                  <a:srgbClr val="F2F1DB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2F1DB"/>
                </a:solidFill>
                <a:latin typeface="Times New Roman"/>
                <a:cs typeface="Times New Roman"/>
              </a:rPr>
              <a:t>D</a:t>
            </a:r>
            <a:r>
              <a:rPr sz="2400" b="1" spc="-5" dirty="0">
                <a:solidFill>
                  <a:srgbClr val="F2F1DB"/>
                </a:solidFill>
                <a:latin typeface="Times New Roman"/>
                <a:cs typeface="Times New Roman"/>
              </a:rPr>
              <a:t> D</a:t>
            </a:r>
            <a:r>
              <a:rPr sz="2400" b="1" spc="-15" dirty="0">
                <a:solidFill>
                  <a:srgbClr val="F2F1DB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F2F1DB"/>
                </a:solidFill>
                <a:latin typeface="Times New Roman"/>
                <a:cs typeface="Times New Roman"/>
              </a:rPr>
              <a:t>FO</a:t>
            </a:r>
            <a:r>
              <a:rPr sz="2400" b="1" spc="-5" dirty="0">
                <a:solidFill>
                  <a:srgbClr val="F2F1DB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F2F1DB"/>
                </a:solidFill>
                <a:latin typeface="Times New Roman"/>
                <a:cs typeface="Times New Roman"/>
              </a:rPr>
              <a:t>M</a:t>
            </a:r>
            <a:r>
              <a:rPr sz="2400" b="1" spc="-175" dirty="0">
                <a:solidFill>
                  <a:srgbClr val="F2F1DB"/>
                </a:solidFill>
                <a:latin typeface="Times New Roman"/>
                <a:cs typeface="Times New Roman"/>
              </a:rPr>
              <a:t>A</a:t>
            </a:r>
            <a:r>
              <a:rPr sz="2400" b="1" spc="-15" dirty="0">
                <a:solidFill>
                  <a:srgbClr val="F2F1DB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F2F1DB"/>
                </a:solidFill>
                <a:latin typeface="Times New Roman"/>
                <a:cs typeface="Times New Roman"/>
              </a:rPr>
              <a:t>ION  </a:t>
            </a:r>
            <a:r>
              <a:rPr sz="2400" b="1" spc="-5" dirty="0">
                <a:solidFill>
                  <a:srgbClr val="F2F1DB"/>
                </a:solidFill>
                <a:latin typeface="Times New Roman"/>
                <a:cs typeface="Times New Roman"/>
              </a:rPr>
              <a:t>MECHANISMS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97419" y="63627"/>
            <a:ext cx="1244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0" y="5591176"/>
            <a:ext cx="3438525" cy="10287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875" y="2495550"/>
            <a:ext cx="8039100" cy="1123950"/>
          </a:xfrm>
          <a:prstGeom prst="rect">
            <a:avLst/>
          </a:prstGeom>
        </p:spPr>
      </p:pic>
      <p:pic>
        <p:nvPicPr>
          <p:cNvPr id="13" name="Picture 12" descr="HEADER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0"/>
            <a:ext cx="5257800" cy="1581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514" y="838085"/>
            <a:ext cx="8153400" cy="610235"/>
          </a:xfrm>
          <a:custGeom>
            <a:avLst/>
            <a:gdLst/>
            <a:ahLst/>
            <a:cxnLst/>
            <a:rect l="l" t="t" r="r" b="b"/>
            <a:pathLst>
              <a:path w="8153400" h="610235">
                <a:moveTo>
                  <a:pt x="8153285" y="0"/>
                </a:moveTo>
                <a:lnTo>
                  <a:pt x="0" y="0"/>
                </a:lnTo>
                <a:lnTo>
                  <a:pt x="0" y="609828"/>
                </a:lnTo>
                <a:lnTo>
                  <a:pt x="4076649" y="609828"/>
                </a:lnTo>
                <a:lnTo>
                  <a:pt x="8153285" y="609828"/>
                </a:lnTo>
                <a:lnTo>
                  <a:pt x="8153285" y="0"/>
                </a:lnTo>
                <a:close/>
              </a:path>
            </a:pathLst>
          </a:custGeom>
          <a:solidFill>
            <a:srgbClr val="92A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514" y="838085"/>
            <a:ext cx="8153400" cy="610235"/>
          </a:xfrm>
          <a:prstGeom prst="rect">
            <a:avLst/>
          </a:prstGeom>
          <a:ln w="9359">
            <a:solidFill>
              <a:srgbClr val="3333CC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00"/>
              </a:spcBef>
            </a:pPr>
            <a:r>
              <a:rPr sz="2500" spc="-5" dirty="0"/>
              <a:t>Effect</a:t>
            </a:r>
            <a:r>
              <a:rPr sz="2500" spc="-30" dirty="0"/>
              <a:t> </a:t>
            </a:r>
            <a:r>
              <a:rPr sz="2500" spc="-5" dirty="0"/>
              <a:t>of</a:t>
            </a:r>
            <a:r>
              <a:rPr sz="2500" spc="-35" dirty="0"/>
              <a:t> </a:t>
            </a:r>
            <a:r>
              <a:rPr sz="2500" spc="-5" dirty="0"/>
              <a:t>Grain</a:t>
            </a:r>
            <a:r>
              <a:rPr sz="2500" spc="-30" dirty="0"/>
              <a:t> </a:t>
            </a:r>
            <a:r>
              <a:rPr sz="2500" spc="-5" dirty="0"/>
              <a:t>size</a:t>
            </a:r>
            <a:endParaRPr sz="2500"/>
          </a:p>
        </p:txBody>
      </p:sp>
      <p:sp>
        <p:nvSpPr>
          <p:cNvPr id="4" name="object 4"/>
          <p:cNvSpPr txBox="1"/>
          <p:nvPr/>
        </p:nvSpPr>
        <p:spPr>
          <a:xfrm>
            <a:off x="434225" y="2241613"/>
            <a:ext cx="7519670" cy="387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0" marR="30480" indent="-172085">
              <a:lnSpc>
                <a:spcPct val="101000"/>
              </a:lnSpc>
              <a:spcBef>
                <a:spcPts val="100"/>
              </a:spcBef>
            </a:pPr>
            <a:r>
              <a:rPr sz="3300" spc="-30" baseline="7575" dirty="0">
                <a:solidFill>
                  <a:srgbClr val="92A199"/>
                </a:solidFill>
                <a:latin typeface="Wingdings"/>
                <a:cs typeface="Wingdings"/>
              </a:rPr>
              <a:t></a:t>
            </a:r>
            <a:r>
              <a:rPr sz="2600" spc="-2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metals are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 composed</a:t>
            </a:r>
            <a:r>
              <a:rPr sz="26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of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crystals (or)</a:t>
            </a:r>
            <a:r>
              <a:rPr sz="26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grains.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 If the </a:t>
            </a:r>
            <a:r>
              <a:rPr sz="2600" spc="-63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grain size 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of a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metal 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is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small, it is called 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a fine grained </a:t>
            </a:r>
            <a:r>
              <a:rPr sz="2600" spc="-63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metal, </a:t>
            </a:r>
            <a:r>
              <a:rPr sz="2600" spc="15" dirty="0">
                <a:solidFill>
                  <a:srgbClr val="282833"/>
                </a:solidFill>
                <a:latin typeface="Times New Roman"/>
                <a:cs typeface="Times New Roman"/>
              </a:rPr>
              <a:t>on 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other 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hand, when the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grain size is 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 comparatively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large, 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then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it is called 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a coarse grained </a:t>
            </a:r>
            <a:r>
              <a:rPr sz="26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metal.</a:t>
            </a:r>
            <a:endParaRPr sz="2600">
              <a:latin typeface="Times New Roman"/>
              <a:cs typeface="Times New Roman"/>
            </a:endParaRPr>
          </a:p>
          <a:p>
            <a:pPr marL="209550" marR="213360" indent="-172085">
              <a:lnSpc>
                <a:spcPct val="100600"/>
              </a:lnSpc>
              <a:spcBef>
                <a:spcPts val="670"/>
              </a:spcBef>
            </a:pPr>
            <a:r>
              <a:rPr sz="3300" spc="-67" baseline="7575" dirty="0">
                <a:solidFill>
                  <a:srgbClr val="92A199"/>
                </a:solidFill>
                <a:latin typeface="Wingdings"/>
                <a:cs typeface="Wingdings"/>
              </a:rPr>
              <a:t></a:t>
            </a:r>
            <a:r>
              <a:rPr sz="2600" spc="-45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fine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grained</a:t>
            </a:r>
            <a:r>
              <a:rPr sz="26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metal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has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greater</a:t>
            </a:r>
            <a:r>
              <a:rPr sz="26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tensile 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r>
              <a:rPr sz="26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fatigue </a:t>
            </a:r>
            <a:r>
              <a:rPr sz="2600" spc="-63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strength.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It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can be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easily</a:t>
            </a:r>
            <a:r>
              <a:rPr sz="26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work hardened.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90"/>
              </a:spcBef>
            </a:pPr>
            <a:r>
              <a:rPr sz="3300" spc="-67" baseline="7575" dirty="0">
                <a:solidFill>
                  <a:srgbClr val="92A199"/>
                </a:solidFill>
                <a:latin typeface="Wingdings"/>
                <a:cs typeface="Wingdings"/>
              </a:rPr>
              <a:t></a:t>
            </a:r>
            <a:r>
              <a:rPr sz="2600" spc="-45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coarse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grain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causes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surface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roughness.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90"/>
              </a:spcBef>
            </a:pPr>
            <a:r>
              <a:rPr sz="3300" spc="-15" baseline="7575" dirty="0">
                <a:solidFill>
                  <a:srgbClr val="92A199"/>
                </a:solidFill>
                <a:latin typeface="Wingdings"/>
                <a:cs typeface="Wingdings"/>
              </a:rPr>
              <a:t></a:t>
            </a:r>
            <a:r>
              <a:rPr sz="2600" spc="-10" dirty="0">
                <a:solidFill>
                  <a:srgbClr val="282833"/>
                </a:solidFill>
                <a:latin typeface="Times New Roman"/>
                <a:cs typeface="Times New Roman"/>
              </a:rPr>
              <a:t>Coarse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grain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metal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is difficult to</a:t>
            </a:r>
            <a:r>
              <a:rPr sz="26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polish.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158" y="838085"/>
            <a:ext cx="7848600" cy="610235"/>
          </a:xfrm>
          <a:custGeom>
            <a:avLst/>
            <a:gdLst/>
            <a:ahLst/>
            <a:cxnLst/>
            <a:rect l="l" t="t" r="r" b="b"/>
            <a:pathLst>
              <a:path w="7848600" h="610235">
                <a:moveTo>
                  <a:pt x="7848358" y="0"/>
                </a:moveTo>
                <a:lnTo>
                  <a:pt x="0" y="0"/>
                </a:lnTo>
                <a:lnTo>
                  <a:pt x="0" y="609828"/>
                </a:lnTo>
                <a:lnTo>
                  <a:pt x="3924363" y="609828"/>
                </a:lnTo>
                <a:lnTo>
                  <a:pt x="7848358" y="609828"/>
                </a:lnTo>
                <a:lnTo>
                  <a:pt x="7848358" y="0"/>
                </a:lnTo>
                <a:close/>
              </a:path>
            </a:pathLst>
          </a:custGeom>
          <a:solidFill>
            <a:srgbClr val="92A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158" y="838085"/>
            <a:ext cx="7848600" cy="610235"/>
          </a:xfrm>
          <a:prstGeom prst="rect">
            <a:avLst/>
          </a:prstGeom>
          <a:ln w="9359">
            <a:solidFill>
              <a:srgbClr val="3333CC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00"/>
              </a:spcBef>
            </a:pPr>
            <a:r>
              <a:rPr sz="2500" spc="-10" dirty="0"/>
              <a:t>Effect</a:t>
            </a:r>
            <a:r>
              <a:rPr sz="2500" spc="-20" dirty="0"/>
              <a:t> </a:t>
            </a:r>
            <a:r>
              <a:rPr sz="2500" dirty="0"/>
              <a:t>of</a:t>
            </a:r>
            <a:r>
              <a:rPr sz="2500" spc="-20" dirty="0"/>
              <a:t> </a:t>
            </a:r>
            <a:r>
              <a:rPr sz="2500" spc="-5" dirty="0"/>
              <a:t>Heat</a:t>
            </a:r>
            <a:r>
              <a:rPr sz="2500" spc="-15" dirty="0"/>
              <a:t> </a:t>
            </a:r>
            <a:r>
              <a:rPr sz="2500" spc="-10" dirty="0"/>
              <a:t>Treatment</a:t>
            </a:r>
            <a:endParaRPr sz="2500"/>
          </a:p>
        </p:txBody>
      </p:sp>
      <p:sp>
        <p:nvSpPr>
          <p:cNvPr id="4" name="object 4"/>
          <p:cNvSpPr txBox="1"/>
          <p:nvPr/>
        </p:nvSpPr>
        <p:spPr>
          <a:xfrm>
            <a:off x="510540" y="2023097"/>
            <a:ext cx="8010525" cy="365506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10820" marR="30480" indent="-173355">
              <a:lnSpc>
                <a:spcPts val="2180"/>
              </a:lnSpc>
              <a:spcBef>
                <a:spcPts val="635"/>
              </a:spcBef>
              <a:buClr>
                <a:srgbClr val="92A199"/>
              </a:buClr>
              <a:buSzPct val="84444"/>
              <a:buFont typeface="Arial MT"/>
              <a:buChar char="•"/>
              <a:tabLst>
                <a:tab pos="211454" algn="l"/>
              </a:tabLst>
            </a:pP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Mechanical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 properties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like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ductility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hardness,</a:t>
            </a:r>
            <a:r>
              <a:rPr sz="225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tensile strength,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 toughness and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shock</a:t>
            </a: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resistance</a:t>
            </a: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can</a:t>
            </a:r>
            <a:r>
              <a:rPr sz="225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be</a:t>
            </a: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improved</a:t>
            </a:r>
            <a:r>
              <a:rPr sz="225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by heat</a:t>
            </a:r>
            <a:r>
              <a:rPr sz="225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treatment.</a:t>
            </a:r>
            <a:endParaRPr sz="22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Heat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treatment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is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generally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done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for the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following purposes:</a:t>
            </a:r>
            <a:endParaRPr sz="2250">
              <a:latin typeface="Times New Roman"/>
              <a:cs typeface="Times New Roman"/>
            </a:endParaRPr>
          </a:p>
          <a:p>
            <a:pPr marL="210820" indent="-173355">
              <a:lnSpc>
                <a:spcPct val="100000"/>
              </a:lnSpc>
              <a:spcBef>
                <a:spcPts val="50"/>
              </a:spcBef>
              <a:buClr>
                <a:srgbClr val="92A199"/>
              </a:buClr>
              <a:buSzPct val="84444"/>
              <a:buFont typeface="Arial MT"/>
              <a:buChar char="•"/>
              <a:tabLst>
                <a:tab pos="211454" algn="l"/>
              </a:tabLst>
            </a:pP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 refine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 the grain</a:t>
            </a: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improve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mechinability.</a:t>
            </a:r>
            <a:endParaRPr sz="2250">
              <a:latin typeface="Times New Roman"/>
              <a:cs typeface="Times New Roman"/>
            </a:endParaRPr>
          </a:p>
          <a:p>
            <a:pPr marL="210820" marR="335280" indent="-173355">
              <a:lnSpc>
                <a:spcPts val="2180"/>
              </a:lnSpc>
              <a:spcBef>
                <a:spcPts val="565"/>
              </a:spcBef>
              <a:buClr>
                <a:srgbClr val="92A199"/>
              </a:buClr>
              <a:buSzPct val="84444"/>
              <a:buFont typeface="Arial MT"/>
              <a:buChar char="•"/>
              <a:tabLst>
                <a:tab pos="211454" algn="l"/>
              </a:tabLst>
            </a:pP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 relieve</a:t>
            </a: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25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internal</a:t>
            </a:r>
            <a:r>
              <a:rPr sz="225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stresses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induced</a:t>
            </a: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in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 the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metals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 during</a:t>
            </a: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cold </a:t>
            </a:r>
            <a:r>
              <a:rPr sz="2250" spc="-55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hot working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 metals.</a:t>
            </a:r>
            <a:endParaRPr sz="2250">
              <a:latin typeface="Times New Roman"/>
              <a:cs typeface="Times New Roman"/>
            </a:endParaRPr>
          </a:p>
          <a:p>
            <a:pPr marL="210820" indent="-173355">
              <a:lnSpc>
                <a:spcPct val="100000"/>
              </a:lnSpc>
              <a:spcBef>
                <a:spcPts val="75"/>
              </a:spcBef>
              <a:buClr>
                <a:srgbClr val="92A199"/>
              </a:buClr>
              <a:buSzPct val="84444"/>
              <a:buFont typeface="Arial MT"/>
              <a:buChar char="•"/>
              <a:tabLst>
                <a:tab pos="211454" algn="l"/>
              </a:tabLst>
            </a:pP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improve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resistance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corrosion.</a:t>
            </a:r>
            <a:endParaRPr sz="2250">
              <a:latin typeface="Times New Roman"/>
              <a:cs typeface="Times New Roman"/>
            </a:endParaRPr>
          </a:p>
          <a:p>
            <a:pPr marL="210820" indent="-173355">
              <a:lnSpc>
                <a:spcPct val="100000"/>
              </a:lnSpc>
              <a:spcBef>
                <a:spcPts val="50"/>
              </a:spcBef>
              <a:buClr>
                <a:srgbClr val="92A199"/>
              </a:buClr>
              <a:buSzPct val="84444"/>
              <a:buFont typeface="Arial MT"/>
              <a:buChar char="•"/>
              <a:tabLst>
                <a:tab pos="211454" algn="l"/>
              </a:tabLst>
            </a:pP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modify the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structure,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either coarse</a:t>
            </a:r>
            <a:r>
              <a:rPr sz="225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grained or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fine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grained.</a:t>
            </a:r>
            <a:endParaRPr sz="2250">
              <a:latin typeface="Times New Roman"/>
              <a:cs typeface="Times New Roman"/>
            </a:endParaRPr>
          </a:p>
          <a:p>
            <a:pPr marL="210820" indent="-173355">
              <a:lnSpc>
                <a:spcPct val="100000"/>
              </a:lnSpc>
              <a:spcBef>
                <a:spcPts val="55"/>
              </a:spcBef>
              <a:buClr>
                <a:srgbClr val="92A199"/>
              </a:buClr>
              <a:buSzPct val="84444"/>
              <a:buFont typeface="Arial MT"/>
              <a:buChar char="•"/>
              <a:tabLst>
                <a:tab pos="211454" algn="l"/>
              </a:tabLst>
            </a:pP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 improve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chemical,</a:t>
            </a:r>
            <a:r>
              <a:rPr sz="225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magnetic,</a:t>
            </a: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electrical</a:t>
            </a:r>
            <a:r>
              <a:rPr sz="225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thermal</a:t>
            </a: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properties.</a:t>
            </a:r>
            <a:endParaRPr sz="2250">
              <a:latin typeface="Times New Roman"/>
              <a:cs typeface="Times New Roman"/>
            </a:endParaRPr>
          </a:p>
          <a:p>
            <a:pPr marL="210820" marR="212725" indent="-173355">
              <a:lnSpc>
                <a:spcPts val="2190"/>
              </a:lnSpc>
              <a:spcBef>
                <a:spcPts val="555"/>
              </a:spcBef>
              <a:buClr>
                <a:srgbClr val="92A199"/>
              </a:buClr>
              <a:buSzPct val="84444"/>
              <a:buFont typeface="Arial MT"/>
              <a:buChar char="•"/>
              <a:tabLst>
                <a:tab pos="211454" algn="l"/>
              </a:tabLst>
            </a:pP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25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improve</a:t>
            </a:r>
            <a:r>
              <a:rPr sz="225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mechanical</a:t>
            </a:r>
            <a:r>
              <a:rPr sz="225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properties</a:t>
            </a:r>
            <a:r>
              <a:rPr sz="225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like</a:t>
            </a:r>
            <a:r>
              <a:rPr sz="2250" spc="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ductility,</a:t>
            </a:r>
            <a:r>
              <a:rPr sz="225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hardness,</a:t>
            </a:r>
            <a:r>
              <a:rPr sz="2250" spc="4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tensile </a:t>
            </a:r>
            <a:r>
              <a:rPr sz="2250" spc="-55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strength, shock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resistance</a:t>
            </a:r>
            <a:r>
              <a:rPr sz="225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etc.</a:t>
            </a:r>
            <a:endParaRPr sz="2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838085"/>
            <a:ext cx="8229600" cy="534035"/>
          </a:xfrm>
          <a:custGeom>
            <a:avLst/>
            <a:gdLst/>
            <a:ahLst/>
            <a:cxnLst/>
            <a:rect l="l" t="t" r="r" b="b"/>
            <a:pathLst>
              <a:path w="8229600" h="534035">
                <a:moveTo>
                  <a:pt x="8229600" y="0"/>
                </a:moveTo>
                <a:lnTo>
                  <a:pt x="0" y="0"/>
                </a:lnTo>
                <a:lnTo>
                  <a:pt x="0" y="533514"/>
                </a:lnTo>
                <a:lnTo>
                  <a:pt x="4114800" y="533514"/>
                </a:lnTo>
                <a:lnTo>
                  <a:pt x="8229600" y="533514"/>
                </a:lnTo>
                <a:lnTo>
                  <a:pt x="8229600" y="0"/>
                </a:lnTo>
                <a:close/>
              </a:path>
            </a:pathLst>
          </a:custGeom>
          <a:solidFill>
            <a:srgbClr val="92A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838085"/>
            <a:ext cx="8229600" cy="534035"/>
          </a:xfrm>
          <a:prstGeom prst="rect">
            <a:avLst/>
          </a:prstGeom>
          <a:ln w="9359">
            <a:solidFill>
              <a:srgbClr val="3333CC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80"/>
              </a:spcBef>
            </a:pPr>
            <a:r>
              <a:rPr sz="2500" spc="-5" dirty="0"/>
              <a:t>Effect</a:t>
            </a:r>
            <a:r>
              <a:rPr sz="2500" spc="-40" dirty="0"/>
              <a:t> </a:t>
            </a:r>
            <a:r>
              <a:rPr sz="2500" dirty="0"/>
              <a:t>of</a:t>
            </a:r>
            <a:r>
              <a:rPr sz="2500" spc="-35" dirty="0"/>
              <a:t> </a:t>
            </a:r>
            <a:r>
              <a:rPr sz="2500" spc="-5" dirty="0"/>
              <a:t>Atmospheric</a:t>
            </a:r>
            <a:r>
              <a:rPr sz="2500" spc="-35" dirty="0"/>
              <a:t> </a:t>
            </a:r>
            <a:r>
              <a:rPr sz="2500" spc="-5" dirty="0"/>
              <a:t>Exposure</a:t>
            </a:r>
            <a:endParaRPr sz="2500"/>
          </a:p>
        </p:txBody>
      </p:sp>
      <p:sp>
        <p:nvSpPr>
          <p:cNvPr id="4" name="object 4"/>
          <p:cNvSpPr txBox="1"/>
          <p:nvPr/>
        </p:nvSpPr>
        <p:spPr>
          <a:xfrm>
            <a:off x="548754" y="1791982"/>
            <a:ext cx="8167370" cy="409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2095" indent="-176530" algn="just">
              <a:lnSpc>
                <a:spcPct val="100000"/>
              </a:lnSpc>
              <a:spcBef>
                <a:spcPts val="130"/>
              </a:spcBef>
              <a:buClr>
                <a:srgbClr val="92A199"/>
              </a:buClr>
              <a:buSzPct val="84782"/>
              <a:buFont typeface="Arial MT"/>
              <a:buChar char="•"/>
              <a:tabLst>
                <a:tab pos="252729" algn="l"/>
              </a:tabLst>
            </a:pP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Most of the 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metals</a:t>
            </a:r>
            <a:r>
              <a:rPr sz="23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get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oxidized when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exposed to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3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atmospheric.</a:t>
            </a:r>
            <a:endParaRPr sz="2300">
              <a:latin typeface="Times New Roman"/>
              <a:cs typeface="Times New Roman"/>
            </a:endParaRPr>
          </a:p>
          <a:p>
            <a:pPr marL="252095" indent="-176530" algn="just">
              <a:lnSpc>
                <a:spcPct val="100000"/>
              </a:lnSpc>
              <a:spcBef>
                <a:spcPts val="60"/>
              </a:spcBef>
              <a:buClr>
                <a:srgbClr val="92A199"/>
              </a:buClr>
              <a:buSzPct val="84782"/>
              <a:buFont typeface="Arial MT"/>
              <a:buChar char="•"/>
              <a:tabLst>
                <a:tab pos="252729" algn="l"/>
              </a:tabLst>
            </a:pPr>
            <a:r>
              <a:rPr sz="2300" spc="15" dirty="0">
                <a:solidFill>
                  <a:srgbClr val="282833"/>
                </a:solidFill>
                <a:latin typeface="Times New Roman"/>
                <a:cs typeface="Times New Roman"/>
              </a:rPr>
              <a:t>Due</a:t>
            </a:r>
            <a:r>
              <a:rPr sz="23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oxidation,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 of metal</a:t>
            </a:r>
            <a:r>
              <a:rPr sz="23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surface,</a:t>
            </a:r>
            <a:r>
              <a:rPr sz="23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film</a:t>
            </a:r>
            <a:r>
              <a:rPr sz="23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r>
              <a:rPr sz="23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formed.</a:t>
            </a:r>
            <a:endParaRPr sz="2300">
              <a:latin typeface="Times New Roman"/>
              <a:cs typeface="Times New Roman"/>
            </a:endParaRPr>
          </a:p>
          <a:p>
            <a:pPr marL="252095" marR="45720" indent="-176530" algn="just">
              <a:lnSpc>
                <a:spcPct val="81000"/>
              </a:lnSpc>
              <a:spcBef>
                <a:spcPts val="575"/>
              </a:spcBef>
              <a:buClr>
                <a:srgbClr val="92A199"/>
              </a:buClr>
              <a:buSzPct val="84782"/>
              <a:buFont typeface="Arial MT"/>
              <a:buChar char="•"/>
              <a:tabLst>
                <a:tab pos="252729" algn="l"/>
              </a:tabLst>
            </a:pPr>
            <a:r>
              <a:rPr sz="2300" spc="15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presence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of 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moisture,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sulphur 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dioxide,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hydrogen 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sulphide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and </a:t>
            </a:r>
            <a:r>
              <a:rPr sz="2300" spc="-56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other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corrosive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 conditions</a:t>
            </a:r>
            <a:r>
              <a:rPr sz="23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decrease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 the</a:t>
            </a:r>
            <a:r>
              <a:rPr sz="23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electrical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resistivity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 of </a:t>
            </a:r>
            <a:r>
              <a:rPr sz="2300" spc="-56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metals.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2A199"/>
              </a:buClr>
              <a:buFont typeface="Arial MT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</a:pPr>
            <a:r>
              <a:rPr sz="2300" spc="1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atmospheric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 effect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 on 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metal depends</a:t>
            </a:r>
            <a:r>
              <a:rPr sz="23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15" dirty="0">
                <a:solidFill>
                  <a:srgbClr val="282833"/>
                </a:solidFill>
                <a:latin typeface="Times New Roman"/>
                <a:cs typeface="Times New Roman"/>
              </a:rPr>
              <a:t>on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 the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 following:</a:t>
            </a:r>
            <a:endParaRPr sz="2300">
              <a:latin typeface="Times New Roman"/>
              <a:cs typeface="Times New Roman"/>
            </a:endParaRPr>
          </a:p>
          <a:p>
            <a:pPr marL="252095" indent="-176530">
              <a:lnSpc>
                <a:spcPct val="100000"/>
              </a:lnSpc>
              <a:spcBef>
                <a:spcPts val="50"/>
              </a:spcBef>
              <a:buClr>
                <a:srgbClr val="92A199"/>
              </a:buClr>
              <a:buSzPct val="84782"/>
              <a:buFont typeface="Arial MT"/>
              <a:buChar char="•"/>
              <a:tabLst>
                <a:tab pos="252729" algn="l"/>
              </a:tabLst>
            </a:pP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Characteristics</a:t>
            </a:r>
            <a:r>
              <a:rPr sz="23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properties</a:t>
            </a:r>
            <a:r>
              <a:rPr sz="23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3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metal</a:t>
            </a:r>
            <a:endParaRPr sz="2300">
              <a:latin typeface="Times New Roman"/>
              <a:cs typeface="Times New Roman"/>
            </a:endParaRPr>
          </a:p>
          <a:p>
            <a:pPr marL="252095" indent="-176530">
              <a:lnSpc>
                <a:spcPct val="100000"/>
              </a:lnSpc>
              <a:spcBef>
                <a:spcPts val="60"/>
              </a:spcBef>
              <a:buClr>
                <a:srgbClr val="92A199"/>
              </a:buClr>
              <a:buSzPct val="84782"/>
              <a:buFont typeface="Arial MT"/>
              <a:buChar char="•"/>
              <a:tabLst>
                <a:tab pos="252729" algn="l"/>
              </a:tabLst>
            </a:pP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Value</a:t>
            </a:r>
            <a:r>
              <a:rPr sz="23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3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protective</a:t>
            </a:r>
            <a:r>
              <a:rPr sz="23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film</a:t>
            </a:r>
            <a:r>
              <a:rPr sz="23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on</a:t>
            </a:r>
            <a:r>
              <a:rPr sz="23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its</a:t>
            </a:r>
            <a:r>
              <a:rPr sz="23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surface</a:t>
            </a:r>
            <a:endParaRPr sz="2300">
              <a:latin typeface="Times New Roman"/>
              <a:cs typeface="Times New Roman"/>
            </a:endParaRPr>
          </a:p>
          <a:p>
            <a:pPr marL="252095" indent="-176530">
              <a:lnSpc>
                <a:spcPct val="100000"/>
              </a:lnSpc>
              <a:spcBef>
                <a:spcPts val="50"/>
              </a:spcBef>
              <a:buClr>
                <a:srgbClr val="92A199"/>
              </a:buClr>
              <a:buSzPct val="84782"/>
              <a:buFont typeface="Arial MT"/>
              <a:buChar char="•"/>
              <a:tabLst>
                <a:tab pos="252729" algn="l"/>
              </a:tabLst>
            </a:pP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Presence</a:t>
            </a:r>
            <a:r>
              <a:rPr sz="23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3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certain</a:t>
            </a:r>
            <a:r>
              <a:rPr sz="23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reducing</a:t>
            </a:r>
            <a:r>
              <a:rPr sz="23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agents</a:t>
            </a:r>
            <a:endParaRPr sz="2300">
              <a:latin typeface="Times New Roman"/>
              <a:cs typeface="Times New Roman"/>
            </a:endParaRPr>
          </a:p>
          <a:p>
            <a:pPr marL="252095" marR="43180" indent="-176530">
              <a:lnSpc>
                <a:spcPts val="2230"/>
              </a:lnSpc>
              <a:spcBef>
                <a:spcPts val="575"/>
              </a:spcBef>
              <a:buClr>
                <a:srgbClr val="92A199"/>
              </a:buClr>
              <a:buSzPct val="84782"/>
              <a:buFont typeface="Arial MT"/>
              <a:buChar char="•"/>
              <a:tabLst>
                <a:tab pos="252729" algn="l"/>
                <a:tab pos="1198880" algn="l"/>
                <a:tab pos="2012950" algn="l"/>
                <a:tab pos="3140075" algn="l"/>
                <a:tab pos="3839845" algn="l"/>
                <a:tab pos="4343400" algn="l"/>
                <a:tab pos="6142990" algn="l"/>
                <a:tab pos="6662420" algn="l"/>
                <a:tab pos="7688580" algn="l"/>
              </a:tabLst>
            </a:pPr>
            <a:r>
              <a:rPr sz="2300" spc="20" dirty="0">
                <a:solidFill>
                  <a:srgbClr val="282833"/>
                </a:solidFill>
                <a:latin typeface="Times New Roman"/>
                <a:cs typeface="Times New Roman"/>
              </a:rPr>
              <a:t>L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oc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al</a:t>
            </a:r>
            <a:r>
              <a:rPr sz="2300" dirty="0">
                <a:solidFill>
                  <a:srgbClr val="282833"/>
                </a:solidFill>
                <a:latin typeface="Times New Roman"/>
                <a:cs typeface="Times New Roman"/>
              </a:rPr>
              <a:t>	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c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e</a:t>
            </a:r>
            <a:r>
              <a:rPr sz="2300" spc="-5" dirty="0">
                <a:solidFill>
                  <a:srgbClr val="282833"/>
                </a:solidFill>
                <a:latin typeface="Times New Roman"/>
                <a:cs typeface="Times New Roman"/>
              </a:rPr>
              <a:t>l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ls</a:t>
            </a:r>
            <a:r>
              <a:rPr sz="2300" dirty="0">
                <a:solidFill>
                  <a:srgbClr val="282833"/>
                </a:solidFill>
                <a:latin typeface="Times New Roman"/>
                <a:cs typeface="Times New Roman"/>
              </a:rPr>
              <a:t>	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for</a:t>
            </a:r>
            <a:r>
              <a:rPr sz="2300" spc="15" dirty="0">
                <a:solidFill>
                  <a:srgbClr val="282833"/>
                </a:solidFill>
                <a:latin typeface="Times New Roman"/>
                <a:cs typeface="Times New Roman"/>
              </a:rPr>
              <a:t>m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ed</a:t>
            </a:r>
            <a:r>
              <a:rPr sz="2300" dirty="0">
                <a:solidFill>
                  <a:srgbClr val="282833"/>
                </a:solidFill>
                <a:latin typeface="Times New Roman"/>
                <a:cs typeface="Times New Roman"/>
              </a:rPr>
              <a:t>	</a:t>
            </a:r>
            <a:r>
              <a:rPr sz="2300" spc="15" dirty="0">
                <a:solidFill>
                  <a:srgbClr val="282833"/>
                </a:solidFill>
                <a:latin typeface="Times New Roman"/>
                <a:cs typeface="Times New Roman"/>
              </a:rPr>
              <a:t>d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ue</a:t>
            </a:r>
            <a:r>
              <a:rPr sz="2300" dirty="0">
                <a:solidFill>
                  <a:srgbClr val="282833"/>
                </a:solidFill>
                <a:latin typeface="Times New Roman"/>
                <a:cs typeface="Times New Roman"/>
              </a:rPr>
              <a:t>	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300" dirty="0">
                <a:solidFill>
                  <a:srgbClr val="282833"/>
                </a:solidFill>
                <a:latin typeface="Times New Roman"/>
                <a:cs typeface="Times New Roman"/>
              </a:rPr>
              <a:t>	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de</a:t>
            </a:r>
            <a:r>
              <a:rPr sz="2300" spc="15" dirty="0">
                <a:solidFill>
                  <a:srgbClr val="282833"/>
                </a:solidFill>
                <a:latin typeface="Times New Roman"/>
                <a:cs typeface="Times New Roman"/>
              </a:rPr>
              <a:t>v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el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o</a:t>
            </a:r>
            <a:r>
              <a:rPr sz="2300" spc="15" dirty="0">
                <a:solidFill>
                  <a:srgbClr val="282833"/>
                </a:solidFill>
                <a:latin typeface="Times New Roman"/>
                <a:cs typeface="Times New Roman"/>
              </a:rPr>
              <a:t>p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ment</a:t>
            </a:r>
            <a:r>
              <a:rPr sz="2300" dirty="0">
                <a:solidFill>
                  <a:srgbClr val="282833"/>
                </a:solidFill>
                <a:latin typeface="Times New Roman"/>
                <a:cs typeface="Times New Roman"/>
              </a:rPr>
              <a:t>	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300" dirty="0">
                <a:solidFill>
                  <a:srgbClr val="282833"/>
                </a:solidFill>
                <a:latin typeface="Times New Roman"/>
                <a:cs typeface="Times New Roman"/>
              </a:rPr>
              <a:t>	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c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r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cks</a:t>
            </a:r>
            <a:r>
              <a:rPr sz="2300" dirty="0">
                <a:solidFill>
                  <a:srgbClr val="282833"/>
                </a:solidFill>
                <a:latin typeface="Times New Roman"/>
                <a:cs typeface="Times New Roman"/>
              </a:rPr>
              <a:t>	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and  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discontinuity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on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3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282833"/>
                </a:solidFill>
                <a:latin typeface="Times New Roman"/>
                <a:cs typeface="Times New Roman"/>
              </a:rPr>
              <a:t>protective film</a:t>
            </a:r>
            <a:r>
              <a:rPr sz="2300" spc="5" dirty="0">
                <a:solidFill>
                  <a:srgbClr val="282833"/>
                </a:solidFill>
                <a:latin typeface="Times New Roman"/>
                <a:cs typeface="Times New Roman"/>
              </a:rPr>
              <a:t> surface.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838085"/>
            <a:ext cx="8229600" cy="534035"/>
          </a:xfrm>
          <a:custGeom>
            <a:avLst/>
            <a:gdLst/>
            <a:ahLst/>
            <a:cxnLst/>
            <a:rect l="l" t="t" r="r" b="b"/>
            <a:pathLst>
              <a:path w="8229600" h="534035">
                <a:moveTo>
                  <a:pt x="8229600" y="0"/>
                </a:moveTo>
                <a:lnTo>
                  <a:pt x="0" y="0"/>
                </a:lnTo>
                <a:lnTo>
                  <a:pt x="0" y="533514"/>
                </a:lnTo>
                <a:lnTo>
                  <a:pt x="4114800" y="533514"/>
                </a:lnTo>
                <a:lnTo>
                  <a:pt x="8229600" y="533514"/>
                </a:lnTo>
                <a:lnTo>
                  <a:pt x="8229600" y="0"/>
                </a:lnTo>
                <a:close/>
              </a:path>
            </a:pathLst>
          </a:custGeom>
          <a:solidFill>
            <a:srgbClr val="92A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838085"/>
            <a:ext cx="8229600" cy="534035"/>
          </a:xfrm>
          <a:prstGeom prst="rect">
            <a:avLst/>
          </a:prstGeom>
          <a:ln w="9359">
            <a:solidFill>
              <a:srgbClr val="3333CC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20"/>
              </a:spcBef>
            </a:pPr>
            <a:r>
              <a:rPr sz="2800" spc="-5" dirty="0"/>
              <a:t>Effect</a:t>
            </a:r>
            <a:r>
              <a:rPr sz="2800" spc="-35" dirty="0"/>
              <a:t> </a:t>
            </a:r>
            <a:r>
              <a:rPr sz="2800" dirty="0"/>
              <a:t>of</a:t>
            </a:r>
            <a:r>
              <a:rPr sz="2800" spc="-25" dirty="0"/>
              <a:t> </a:t>
            </a:r>
            <a:r>
              <a:rPr sz="2800" dirty="0"/>
              <a:t>low</a:t>
            </a:r>
            <a:r>
              <a:rPr sz="2800" spc="-25" dirty="0"/>
              <a:t> </a:t>
            </a:r>
            <a:r>
              <a:rPr sz="2800" spc="-10" dirty="0"/>
              <a:t>temperature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662825" y="1720710"/>
            <a:ext cx="8074659" cy="363092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03835" marR="46355" indent="-166370">
              <a:lnSpc>
                <a:spcPts val="2100"/>
              </a:lnSpc>
              <a:spcBef>
                <a:spcPts val="600"/>
              </a:spcBef>
              <a:buClr>
                <a:srgbClr val="92A199"/>
              </a:buClr>
              <a:buSzPct val="86046"/>
              <a:buFont typeface="Arial MT"/>
              <a:buChar char="•"/>
              <a:tabLst>
                <a:tab pos="204470" algn="l"/>
              </a:tabLst>
            </a:pP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Decrease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 in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 temperature</a:t>
            </a:r>
            <a:r>
              <a:rPr sz="2150" spc="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there</a:t>
            </a:r>
            <a:r>
              <a:rPr sz="215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5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 an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 increase</a:t>
            </a:r>
            <a:r>
              <a:rPr sz="2150" spc="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in 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tensile</a:t>
            </a:r>
            <a:r>
              <a:rPr sz="2150" spc="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strength</a:t>
            </a:r>
            <a:r>
              <a:rPr sz="215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and </a:t>
            </a:r>
            <a:r>
              <a:rPr sz="2150" spc="-5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yield strength</a:t>
            </a:r>
            <a:r>
              <a:rPr sz="215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of all metals.</a:t>
            </a:r>
            <a:endParaRPr sz="2150">
              <a:latin typeface="Times New Roman"/>
              <a:cs typeface="Times New Roman"/>
            </a:endParaRPr>
          </a:p>
          <a:p>
            <a:pPr marL="203835" marR="245110" indent="-166370">
              <a:lnSpc>
                <a:spcPts val="2090"/>
              </a:lnSpc>
              <a:spcBef>
                <a:spcPts val="550"/>
              </a:spcBef>
              <a:buClr>
                <a:srgbClr val="92A199"/>
              </a:buClr>
              <a:buSzPct val="86046"/>
              <a:buFont typeface="Arial MT"/>
              <a:buChar char="•"/>
              <a:tabLst>
                <a:tab pos="204470" algn="l"/>
              </a:tabLst>
            </a:pP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Alloys of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nickel,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copper</a:t>
            </a:r>
            <a:r>
              <a:rPr sz="215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aluminium</a:t>
            </a:r>
            <a:r>
              <a:rPr sz="215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retain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 most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15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their</a:t>
            </a:r>
            <a:r>
              <a:rPr sz="215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ductility </a:t>
            </a:r>
            <a:r>
              <a:rPr sz="2150" spc="-5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r>
              <a:rPr sz="215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toughness</a:t>
            </a:r>
            <a:r>
              <a:rPr sz="215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at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 low temperature.</a:t>
            </a:r>
            <a:endParaRPr sz="2150">
              <a:latin typeface="Times New Roman"/>
              <a:cs typeface="Times New Roman"/>
            </a:endParaRPr>
          </a:p>
          <a:p>
            <a:pPr marL="203835" marR="30480" indent="-166370">
              <a:lnSpc>
                <a:spcPts val="2090"/>
              </a:lnSpc>
              <a:spcBef>
                <a:spcPts val="545"/>
              </a:spcBef>
              <a:buClr>
                <a:srgbClr val="92A199"/>
              </a:buClr>
              <a:buSzPct val="86046"/>
              <a:buFont typeface="Arial MT"/>
              <a:buChar char="•"/>
              <a:tabLst>
                <a:tab pos="204470" algn="l"/>
              </a:tabLst>
            </a:pP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For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 mild</a:t>
            </a:r>
            <a:r>
              <a:rPr sz="215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steel,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150" spc="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elongation and</a:t>
            </a:r>
            <a:r>
              <a:rPr sz="215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reduction</a:t>
            </a:r>
            <a:r>
              <a:rPr sz="2150" spc="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in cross</a:t>
            </a:r>
            <a:r>
              <a:rPr sz="215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–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sectional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area</a:t>
            </a:r>
            <a:r>
              <a:rPr sz="215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5" dirty="0">
                <a:solidFill>
                  <a:srgbClr val="282833"/>
                </a:solidFill>
                <a:latin typeface="Times New Roman"/>
                <a:cs typeface="Times New Roman"/>
              </a:rPr>
              <a:t>is </a:t>
            </a:r>
            <a:r>
              <a:rPr sz="2150" spc="-5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satisfactory</a:t>
            </a:r>
            <a:r>
              <a:rPr sz="215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upto </a:t>
            </a:r>
            <a:r>
              <a:rPr sz="2150" spc="5" dirty="0">
                <a:solidFill>
                  <a:srgbClr val="282833"/>
                </a:solidFill>
                <a:latin typeface="Times New Roman"/>
                <a:cs typeface="Times New Roman"/>
              </a:rPr>
              <a:t>-</a:t>
            </a:r>
            <a:r>
              <a:rPr sz="215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180°c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but</a:t>
            </a:r>
            <a:r>
              <a:rPr sz="215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after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that </a:t>
            </a:r>
            <a:r>
              <a:rPr sz="2150" spc="5" dirty="0">
                <a:solidFill>
                  <a:srgbClr val="282833"/>
                </a:solidFill>
                <a:latin typeface="Times New Roman"/>
                <a:cs typeface="Times New Roman"/>
              </a:rPr>
              <a:t>it</a:t>
            </a:r>
            <a:r>
              <a:rPr sz="215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goes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 down</a:t>
            </a:r>
            <a:r>
              <a:rPr sz="215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15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15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large extent.</a:t>
            </a:r>
            <a:endParaRPr sz="2150">
              <a:latin typeface="Times New Roman"/>
              <a:cs typeface="Times New Roman"/>
            </a:endParaRPr>
          </a:p>
          <a:p>
            <a:pPr marL="203835" marR="149860" indent="-166370">
              <a:lnSpc>
                <a:spcPts val="2100"/>
              </a:lnSpc>
              <a:spcBef>
                <a:spcPts val="545"/>
              </a:spcBef>
              <a:buClr>
                <a:srgbClr val="92A199"/>
              </a:buClr>
              <a:buSzPct val="86046"/>
              <a:buFont typeface="Arial MT"/>
              <a:buChar char="•"/>
              <a:tabLst>
                <a:tab pos="204470" algn="l"/>
              </a:tabLst>
            </a:pP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Near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absolute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 zero temperature many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metals</a:t>
            </a:r>
            <a:r>
              <a:rPr sz="215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exhibit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15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phenomenon </a:t>
            </a:r>
            <a:r>
              <a:rPr sz="2150" spc="-5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15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super conductivity</a:t>
            </a:r>
            <a:endParaRPr sz="2150">
              <a:latin typeface="Times New Roman"/>
              <a:cs typeface="Times New Roman"/>
            </a:endParaRPr>
          </a:p>
          <a:p>
            <a:pPr marL="203835" marR="402590" indent="-166370">
              <a:lnSpc>
                <a:spcPts val="2090"/>
              </a:lnSpc>
              <a:spcBef>
                <a:spcPts val="545"/>
              </a:spcBef>
              <a:buClr>
                <a:srgbClr val="92A199"/>
              </a:buClr>
              <a:buSzPct val="86046"/>
              <a:buFont typeface="Arial MT"/>
              <a:buChar char="•"/>
              <a:tabLst>
                <a:tab pos="204470" algn="l"/>
              </a:tabLst>
            </a:pP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Below</a:t>
            </a:r>
            <a:r>
              <a:rPr sz="215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5" dirty="0">
                <a:solidFill>
                  <a:srgbClr val="282833"/>
                </a:solidFill>
                <a:latin typeface="Times New Roman"/>
                <a:cs typeface="Times New Roman"/>
              </a:rPr>
              <a:t>-</a:t>
            </a:r>
            <a:r>
              <a:rPr sz="215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100°c</a:t>
            </a:r>
            <a:r>
              <a:rPr sz="2150" spc="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non-ferrous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metals</a:t>
            </a:r>
            <a:r>
              <a:rPr sz="215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show</a:t>
            </a:r>
            <a:r>
              <a:rPr sz="215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better</a:t>
            </a:r>
            <a:r>
              <a:rPr sz="215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properties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than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ferro </a:t>
            </a:r>
            <a:r>
              <a:rPr sz="2150" spc="-5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metals.</a:t>
            </a:r>
            <a:endParaRPr sz="2150">
              <a:latin typeface="Times New Roman"/>
              <a:cs typeface="Times New Roman"/>
            </a:endParaRPr>
          </a:p>
          <a:p>
            <a:pPr marL="203835" marR="74295" indent="-166370">
              <a:lnSpc>
                <a:spcPts val="2100"/>
              </a:lnSpc>
              <a:spcBef>
                <a:spcPts val="545"/>
              </a:spcBef>
              <a:buClr>
                <a:srgbClr val="92A199"/>
              </a:buClr>
              <a:buSzPct val="86046"/>
              <a:buFont typeface="Arial MT"/>
              <a:buChar char="•"/>
              <a:tabLst>
                <a:tab pos="204470" algn="l"/>
              </a:tabLst>
            </a:pP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Low 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temperature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causes 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low thermal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vibrations </a:t>
            </a:r>
            <a:r>
              <a:rPr sz="2150" spc="15" dirty="0">
                <a:solidFill>
                  <a:srgbClr val="282833"/>
                </a:solidFill>
                <a:latin typeface="Times New Roman"/>
                <a:cs typeface="Times New Roman"/>
              </a:rPr>
              <a:t>and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lattice parameters </a:t>
            </a:r>
            <a:r>
              <a:rPr sz="2150" spc="-5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are</a:t>
            </a:r>
            <a:r>
              <a:rPr sz="215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282833"/>
                </a:solidFill>
                <a:latin typeface="Times New Roman"/>
                <a:cs typeface="Times New Roman"/>
              </a:rPr>
              <a:t>stabilized.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14400"/>
            <a:ext cx="8229600" cy="534035"/>
          </a:xfrm>
          <a:custGeom>
            <a:avLst/>
            <a:gdLst/>
            <a:ahLst/>
            <a:cxnLst/>
            <a:rect l="l" t="t" r="r" b="b"/>
            <a:pathLst>
              <a:path w="8229600" h="534035">
                <a:moveTo>
                  <a:pt x="8229600" y="0"/>
                </a:moveTo>
                <a:lnTo>
                  <a:pt x="0" y="0"/>
                </a:lnTo>
                <a:lnTo>
                  <a:pt x="0" y="533514"/>
                </a:lnTo>
                <a:lnTo>
                  <a:pt x="4114800" y="533514"/>
                </a:lnTo>
                <a:lnTo>
                  <a:pt x="8229600" y="533514"/>
                </a:lnTo>
                <a:lnTo>
                  <a:pt x="8229600" y="0"/>
                </a:lnTo>
                <a:close/>
              </a:path>
            </a:pathLst>
          </a:custGeom>
          <a:solidFill>
            <a:srgbClr val="92A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534035"/>
          </a:xfrm>
          <a:prstGeom prst="rect">
            <a:avLst/>
          </a:prstGeom>
          <a:ln w="9359">
            <a:solidFill>
              <a:srgbClr val="3333CC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20"/>
              </a:spcBef>
            </a:pPr>
            <a:r>
              <a:rPr sz="2800" spc="-5" dirty="0"/>
              <a:t>Effect</a:t>
            </a:r>
            <a:r>
              <a:rPr sz="2800" spc="-50" dirty="0"/>
              <a:t> </a:t>
            </a:r>
            <a:r>
              <a:rPr sz="2800" dirty="0"/>
              <a:t>of</a:t>
            </a:r>
            <a:r>
              <a:rPr sz="2800" spc="-40" dirty="0"/>
              <a:t> </a:t>
            </a:r>
            <a:r>
              <a:rPr sz="2800" dirty="0"/>
              <a:t>high</a:t>
            </a:r>
            <a:r>
              <a:rPr sz="2800" spc="-40" dirty="0"/>
              <a:t> </a:t>
            </a:r>
            <a:r>
              <a:rPr sz="2800" spc="-5" dirty="0"/>
              <a:t>temperature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86854" y="2090420"/>
            <a:ext cx="7898765" cy="398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marR="182880" indent="-1828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Field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stress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ultimate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tensile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strength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decrease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with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rise in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temperature</a:t>
            </a:r>
            <a:endParaRPr sz="2400">
              <a:latin typeface="Times New Roman"/>
              <a:cs typeface="Times New Roman"/>
            </a:endParaRPr>
          </a:p>
          <a:p>
            <a:pPr marL="220979" marR="30480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Stiffness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fracture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many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metals also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decrease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with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increasing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temperature</a:t>
            </a:r>
            <a:endParaRPr sz="2400">
              <a:latin typeface="Times New Roman"/>
              <a:cs typeface="Times New Roman"/>
            </a:endParaRPr>
          </a:p>
          <a:p>
            <a:pPr marL="220979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At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high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temperatures,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the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toughness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steel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reduced.</a:t>
            </a:r>
            <a:endParaRPr sz="2400">
              <a:latin typeface="Times New Roman"/>
              <a:cs typeface="Times New Roman"/>
            </a:endParaRPr>
          </a:p>
          <a:p>
            <a:pPr marL="220979" marR="327660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At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high temperature,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creep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takes place and the material fails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even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at a very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small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stress.</a:t>
            </a:r>
            <a:endParaRPr sz="2400">
              <a:latin typeface="Times New Roman"/>
              <a:cs typeface="Times New Roman"/>
            </a:endParaRPr>
          </a:p>
          <a:p>
            <a:pPr marL="220979" marR="572135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Due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to rise in temperature, there is a corresponding rise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in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thermal vibration of atoms causing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changes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 structural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properties.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15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48945"/>
            <a:chOff x="0" y="0"/>
            <a:chExt cx="9144000" cy="448945"/>
          </a:xfrm>
        </p:grpSpPr>
        <p:sp>
          <p:nvSpPr>
            <p:cNvPr id="4" name="object 4"/>
            <p:cNvSpPr/>
            <p:nvPr/>
          </p:nvSpPr>
          <p:spPr>
            <a:xfrm>
              <a:off x="0" y="220319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91440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4572000" y="228600"/>
                  </a:lnTo>
                  <a:lnTo>
                    <a:pt x="9144000" y="228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365125"/>
            </a:xfrm>
            <a:custGeom>
              <a:avLst/>
              <a:gdLst/>
              <a:ahLst/>
              <a:cxnLst/>
              <a:rect l="l" t="t" r="r" b="b"/>
              <a:pathLst>
                <a:path w="9144000" h="365125">
                  <a:moveTo>
                    <a:pt x="9144000" y="0"/>
                  </a:moveTo>
                  <a:lnTo>
                    <a:pt x="0" y="0"/>
                  </a:lnTo>
                  <a:lnTo>
                    <a:pt x="0" y="365036"/>
                  </a:lnTo>
                  <a:lnTo>
                    <a:pt x="4572000" y="365036"/>
                  </a:lnTo>
                  <a:lnTo>
                    <a:pt x="9144000" y="36503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2A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31875" y="4599000"/>
            <a:ext cx="7849234" cy="1905"/>
          </a:xfrm>
          <a:custGeom>
            <a:avLst/>
            <a:gdLst/>
            <a:ahLst/>
            <a:cxnLst/>
            <a:rect l="l" t="t" r="r" b="b"/>
            <a:pathLst>
              <a:path w="7849234" h="1904">
                <a:moveTo>
                  <a:pt x="0" y="0"/>
                </a:moveTo>
                <a:lnTo>
                  <a:pt x="7848727" y="1435"/>
                </a:lnTo>
              </a:path>
            </a:pathLst>
          </a:custGeom>
          <a:ln w="19079">
            <a:solidFill>
              <a:srgbClr val="F2F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01255" y="3041891"/>
            <a:ext cx="438785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b="0" spc="-10" dirty="0">
                <a:solidFill>
                  <a:srgbClr val="F2F1DB"/>
                </a:solidFill>
                <a:latin typeface="Times New Roman"/>
                <a:cs typeface="Times New Roman"/>
              </a:rPr>
              <a:t>D</a:t>
            </a:r>
            <a:r>
              <a:rPr sz="4800" b="0" spc="-5" dirty="0">
                <a:solidFill>
                  <a:srgbClr val="F2F1DB"/>
                </a:solidFill>
                <a:latin typeface="Times New Roman"/>
                <a:cs typeface="Times New Roman"/>
              </a:rPr>
              <a:t>EFORM</a:t>
            </a:r>
            <a:r>
              <a:rPr sz="4800" b="0" spc="-535" dirty="0">
                <a:solidFill>
                  <a:srgbClr val="F2F1DB"/>
                </a:solidFill>
                <a:latin typeface="Times New Roman"/>
                <a:cs typeface="Times New Roman"/>
              </a:rPr>
              <a:t>A</a:t>
            </a:r>
            <a:r>
              <a:rPr sz="4800" b="0" spc="-5" dirty="0">
                <a:solidFill>
                  <a:srgbClr val="F2F1DB"/>
                </a:solidFill>
                <a:latin typeface="Times New Roman"/>
                <a:cs typeface="Times New Roman"/>
              </a:rPr>
              <a:t>T</a:t>
            </a:r>
            <a:r>
              <a:rPr sz="4800" b="0" spc="-15" dirty="0">
                <a:solidFill>
                  <a:srgbClr val="F2F1DB"/>
                </a:solidFill>
                <a:latin typeface="Times New Roman"/>
                <a:cs typeface="Times New Roman"/>
              </a:rPr>
              <a:t>I</a:t>
            </a:r>
            <a:r>
              <a:rPr sz="4800" b="0" spc="-5" dirty="0">
                <a:solidFill>
                  <a:srgbClr val="F2F1DB"/>
                </a:solidFill>
                <a:latin typeface="Times New Roman"/>
                <a:cs typeface="Times New Roman"/>
              </a:rPr>
              <a:t>ON  </a:t>
            </a:r>
            <a:r>
              <a:rPr sz="4800" b="0" spc="-10" dirty="0">
                <a:solidFill>
                  <a:srgbClr val="F2F1DB"/>
                </a:solidFill>
                <a:latin typeface="Times New Roman"/>
                <a:cs typeface="Times New Roman"/>
              </a:rPr>
              <a:t>MECHANISMS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11263"/>
            <a:ext cx="46208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D1523B"/>
                </a:solidFill>
                <a:latin typeface="Times New Roman"/>
                <a:cs typeface="Times New Roman"/>
              </a:rPr>
              <a:t>Deformation</a:t>
            </a:r>
            <a:r>
              <a:rPr sz="4000" b="0" spc="-45" dirty="0">
                <a:solidFill>
                  <a:srgbClr val="D1523B"/>
                </a:solidFill>
                <a:latin typeface="Times New Roman"/>
                <a:cs typeface="Times New Roman"/>
              </a:rPr>
              <a:t> </a:t>
            </a:r>
            <a:r>
              <a:rPr sz="4000" b="0" dirty="0">
                <a:solidFill>
                  <a:srgbClr val="D1523B"/>
                </a:solidFill>
                <a:latin typeface="Times New Roman"/>
                <a:cs typeface="Times New Roman"/>
              </a:rPr>
              <a:t>of</a:t>
            </a:r>
            <a:r>
              <a:rPr sz="4000" b="0" spc="-35" dirty="0">
                <a:solidFill>
                  <a:srgbClr val="D1523B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D1523B"/>
                </a:solidFill>
                <a:latin typeface="Times New Roman"/>
                <a:cs typeface="Times New Roman"/>
              </a:rPr>
              <a:t>metals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240" y="1633220"/>
            <a:ext cx="8092440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marR="17780" indent="-1828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  <a:tab pos="1070610" algn="l"/>
                <a:tab pos="1340485" algn="l"/>
                <a:tab pos="2102485" algn="l"/>
                <a:tab pos="2440940" algn="l"/>
                <a:tab pos="3473450" algn="l"/>
                <a:tab pos="3912870" algn="l"/>
                <a:tab pos="4182110" algn="l"/>
                <a:tab pos="4996180" algn="l"/>
                <a:tab pos="5850255" algn="l"/>
                <a:tab pos="6510020" algn="l"/>
                <a:tab pos="7016750" algn="l"/>
                <a:tab pos="7626350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hen	a	fo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ce	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	applied	on	a	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et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	pie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e,	t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h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n	the	size	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nd 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shape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will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be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altered.</a:t>
            </a:r>
            <a:endParaRPr sz="2400">
              <a:latin typeface="Times New Roman"/>
              <a:cs typeface="Times New Roman"/>
            </a:endParaRPr>
          </a:p>
          <a:p>
            <a:pPr marL="208279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Any</a:t>
            </a:r>
            <a:r>
              <a:rPr sz="24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changes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in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metal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called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deformation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metals.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11263"/>
            <a:ext cx="44240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D1523B"/>
                </a:solidFill>
                <a:latin typeface="Times New Roman"/>
                <a:cs typeface="Times New Roman"/>
              </a:rPr>
              <a:t>Types</a:t>
            </a:r>
            <a:r>
              <a:rPr sz="4000" b="0" spc="-40" dirty="0">
                <a:solidFill>
                  <a:srgbClr val="D1523B"/>
                </a:solidFill>
                <a:latin typeface="Times New Roman"/>
                <a:cs typeface="Times New Roman"/>
              </a:rPr>
              <a:t> </a:t>
            </a:r>
            <a:r>
              <a:rPr sz="4000" b="0" dirty="0">
                <a:solidFill>
                  <a:srgbClr val="D1523B"/>
                </a:solidFill>
                <a:latin typeface="Times New Roman"/>
                <a:cs typeface="Times New Roman"/>
              </a:rPr>
              <a:t>of</a:t>
            </a:r>
            <a:r>
              <a:rPr sz="4000" b="0" spc="-40" dirty="0">
                <a:solidFill>
                  <a:srgbClr val="D1523B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D1523B"/>
                </a:solidFill>
                <a:latin typeface="Times New Roman"/>
                <a:cs typeface="Times New Roman"/>
              </a:rPr>
              <a:t>deformation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240" y="1557386"/>
            <a:ext cx="2632710" cy="90931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08279" indent="-182880">
              <a:lnSpc>
                <a:spcPct val="100000"/>
              </a:lnSpc>
              <a:spcBef>
                <a:spcPts val="695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Elastic</a:t>
            </a:r>
            <a:r>
              <a:rPr sz="2400" spc="-7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deformation</a:t>
            </a:r>
            <a:endParaRPr sz="2400">
              <a:latin typeface="Times New Roman"/>
              <a:cs typeface="Times New Roman"/>
            </a:endParaRPr>
          </a:p>
          <a:p>
            <a:pPr marL="208279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Plastic</a:t>
            </a:r>
            <a:r>
              <a:rPr sz="2400" spc="-6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deformation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11263"/>
            <a:ext cx="70072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D1523B"/>
                </a:solidFill>
                <a:latin typeface="Times New Roman"/>
                <a:cs typeface="Times New Roman"/>
              </a:rPr>
              <a:t>Mechanism</a:t>
            </a:r>
            <a:r>
              <a:rPr sz="4000" b="0" spc="-15" dirty="0">
                <a:solidFill>
                  <a:srgbClr val="D1523B"/>
                </a:solidFill>
                <a:latin typeface="Times New Roman"/>
                <a:cs typeface="Times New Roman"/>
              </a:rPr>
              <a:t> </a:t>
            </a:r>
            <a:r>
              <a:rPr sz="4000" b="0" dirty="0">
                <a:solidFill>
                  <a:srgbClr val="D1523B"/>
                </a:solidFill>
                <a:latin typeface="Times New Roman"/>
                <a:cs typeface="Times New Roman"/>
              </a:rPr>
              <a:t>of</a:t>
            </a:r>
            <a:r>
              <a:rPr sz="4000" b="0" spc="-5" dirty="0">
                <a:solidFill>
                  <a:srgbClr val="D1523B"/>
                </a:solidFill>
                <a:latin typeface="Times New Roman"/>
                <a:cs typeface="Times New Roman"/>
              </a:rPr>
              <a:t> plastic</a:t>
            </a:r>
            <a:r>
              <a:rPr sz="4000" b="0" spc="-10" dirty="0">
                <a:solidFill>
                  <a:srgbClr val="D1523B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D1523B"/>
                </a:solidFill>
                <a:latin typeface="Times New Roman"/>
                <a:cs typeface="Times New Roman"/>
              </a:rPr>
              <a:t>deformation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240" y="1542722"/>
            <a:ext cx="1616710" cy="105727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08279" indent="-182880">
              <a:lnSpc>
                <a:spcPct val="100000"/>
              </a:lnSpc>
              <a:spcBef>
                <a:spcPts val="800"/>
              </a:spcBef>
              <a:buClr>
                <a:srgbClr val="92A199"/>
              </a:buClr>
              <a:buSzPct val="83928"/>
              <a:buFont typeface="Arial MT"/>
              <a:buChar char="•"/>
              <a:tabLst>
                <a:tab pos="208279" algn="l"/>
              </a:tabLst>
            </a:pP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Slip</a:t>
            </a:r>
            <a:endParaRPr sz="2800">
              <a:latin typeface="Times New Roman"/>
              <a:cs typeface="Times New Roman"/>
            </a:endParaRPr>
          </a:p>
          <a:p>
            <a:pPr marL="208279" indent="-182880">
              <a:lnSpc>
                <a:spcPct val="100000"/>
              </a:lnSpc>
              <a:spcBef>
                <a:spcPts val="700"/>
              </a:spcBef>
              <a:buClr>
                <a:srgbClr val="92A199"/>
              </a:buClr>
              <a:buSzPct val="83928"/>
              <a:buFont typeface="Arial MT"/>
              <a:buChar char="•"/>
              <a:tabLst>
                <a:tab pos="208279" algn="l"/>
              </a:tabLst>
            </a:pP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Twinning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11263"/>
            <a:ext cx="41160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D1523B"/>
                </a:solidFill>
                <a:latin typeface="Times New Roman"/>
                <a:cs typeface="Times New Roman"/>
              </a:rPr>
              <a:t>Deformation</a:t>
            </a:r>
            <a:r>
              <a:rPr sz="4000" b="0" spc="-40" dirty="0">
                <a:solidFill>
                  <a:srgbClr val="D1523B"/>
                </a:solidFill>
                <a:latin typeface="Times New Roman"/>
                <a:cs typeface="Times New Roman"/>
              </a:rPr>
              <a:t> </a:t>
            </a:r>
            <a:r>
              <a:rPr sz="4000" b="0" dirty="0">
                <a:solidFill>
                  <a:srgbClr val="D1523B"/>
                </a:solidFill>
                <a:latin typeface="Times New Roman"/>
                <a:cs typeface="Times New Roman"/>
              </a:rPr>
              <a:t>by</a:t>
            </a:r>
            <a:r>
              <a:rPr sz="4000" b="0" spc="-25" dirty="0">
                <a:solidFill>
                  <a:srgbClr val="D1523B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D1523B"/>
                </a:solidFill>
                <a:latin typeface="Times New Roman"/>
                <a:cs typeface="Times New Roman"/>
              </a:rPr>
              <a:t>slip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840" y="1633220"/>
            <a:ext cx="8135620" cy="427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 marR="30480" indent="-182880" algn="just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33679" algn="l"/>
                <a:tab pos="2120265" algn="l"/>
                <a:tab pos="7299959" algn="l"/>
              </a:tabLst>
            </a:pP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lip	is 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he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p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ominent mechanism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	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p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s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ic  deformation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 metals.</a:t>
            </a:r>
            <a:endParaRPr sz="2400">
              <a:latin typeface="Times New Roman"/>
              <a:cs typeface="Times New Roman"/>
            </a:endParaRPr>
          </a:p>
          <a:p>
            <a:pPr marL="233679" indent="-182880" algn="just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336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It</a:t>
            </a:r>
            <a:r>
              <a:rPr sz="24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involves</a:t>
            </a:r>
            <a:r>
              <a:rPr sz="2400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sliding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blocks</a:t>
            </a:r>
            <a:r>
              <a:rPr sz="24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crystal</a:t>
            </a:r>
            <a:endParaRPr sz="2400">
              <a:latin typeface="Times New Roman"/>
              <a:cs typeface="Times New Roman"/>
            </a:endParaRPr>
          </a:p>
          <a:p>
            <a:pPr marL="233679" marR="64769" algn="just">
              <a:lnSpc>
                <a:spcPct val="100000"/>
              </a:lnSpc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over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one other along definite crystallographic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planes, called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slip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planes.</a:t>
            </a:r>
            <a:endParaRPr sz="2400">
              <a:latin typeface="Times New Roman"/>
              <a:cs typeface="Times New Roman"/>
            </a:endParaRPr>
          </a:p>
          <a:p>
            <a:pPr marL="233679" marR="492125" indent="-182880" algn="just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336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It is analogous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deck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 cards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when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it is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pushed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from one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end. Slip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occurs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when shear stress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applied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exceeds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 critical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value.</a:t>
            </a:r>
            <a:endParaRPr sz="2400">
              <a:latin typeface="Times New Roman"/>
              <a:cs typeface="Times New Roman"/>
            </a:endParaRPr>
          </a:p>
          <a:p>
            <a:pPr marL="233679" marR="303530" indent="-182880" algn="just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336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During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slip each atom usually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moves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same integral number of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atomic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distances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along the slip plane producing a step, but the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orientation of the crystal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remains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same.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15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48945"/>
            <a:chOff x="0" y="0"/>
            <a:chExt cx="9144000" cy="448945"/>
          </a:xfrm>
        </p:grpSpPr>
        <p:sp>
          <p:nvSpPr>
            <p:cNvPr id="4" name="object 4"/>
            <p:cNvSpPr/>
            <p:nvPr/>
          </p:nvSpPr>
          <p:spPr>
            <a:xfrm>
              <a:off x="0" y="220319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91440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4572000" y="228600"/>
                  </a:lnTo>
                  <a:lnTo>
                    <a:pt x="9144000" y="228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365125"/>
            </a:xfrm>
            <a:custGeom>
              <a:avLst/>
              <a:gdLst/>
              <a:ahLst/>
              <a:cxnLst/>
              <a:rect l="l" t="t" r="r" b="b"/>
              <a:pathLst>
                <a:path w="9144000" h="365125">
                  <a:moveTo>
                    <a:pt x="9144000" y="0"/>
                  </a:moveTo>
                  <a:lnTo>
                    <a:pt x="0" y="0"/>
                  </a:lnTo>
                  <a:lnTo>
                    <a:pt x="0" y="365036"/>
                  </a:lnTo>
                  <a:lnTo>
                    <a:pt x="4572000" y="365036"/>
                  </a:lnTo>
                  <a:lnTo>
                    <a:pt x="9144000" y="36503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2A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31875" y="4599000"/>
            <a:ext cx="7849234" cy="1905"/>
          </a:xfrm>
          <a:custGeom>
            <a:avLst/>
            <a:gdLst/>
            <a:ahLst/>
            <a:cxnLst/>
            <a:rect l="l" t="t" r="r" b="b"/>
            <a:pathLst>
              <a:path w="7849234" h="1904">
                <a:moveTo>
                  <a:pt x="0" y="0"/>
                </a:moveTo>
                <a:lnTo>
                  <a:pt x="7848727" y="1435"/>
                </a:lnTo>
              </a:path>
            </a:pathLst>
          </a:custGeom>
          <a:ln w="19079">
            <a:solidFill>
              <a:srgbClr val="F2F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01255" y="3041891"/>
            <a:ext cx="4084954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solidFill>
                  <a:srgbClr val="F2F1DB"/>
                </a:solidFill>
                <a:latin typeface="Times New Roman"/>
                <a:cs typeface="Times New Roman"/>
              </a:rPr>
              <a:t>MECHAN</a:t>
            </a:r>
            <a:r>
              <a:rPr sz="4800" b="0" spc="-15" dirty="0">
                <a:solidFill>
                  <a:srgbClr val="F2F1DB"/>
                </a:solidFill>
                <a:latin typeface="Times New Roman"/>
                <a:cs typeface="Times New Roman"/>
              </a:rPr>
              <a:t>I</a:t>
            </a:r>
            <a:r>
              <a:rPr sz="4800" b="0" spc="-5" dirty="0">
                <a:solidFill>
                  <a:srgbClr val="F2F1DB"/>
                </a:solidFill>
                <a:latin typeface="Times New Roman"/>
                <a:cs typeface="Times New Roman"/>
              </a:rPr>
              <a:t>CAL  </a:t>
            </a:r>
            <a:r>
              <a:rPr sz="4800" b="0" spc="-40" dirty="0">
                <a:solidFill>
                  <a:srgbClr val="F2F1DB"/>
                </a:solidFill>
                <a:latin typeface="Times New Roman"/>
                <a:cs typeface="Times New Roman"/>
              </a:rPr>
              <a:t>PROPERTIES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97419" y="63627"/>
            <a:ext cx="1244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0946" y="810329"/>
            <a:ext cx="2088809" cy="58770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11263"/>
            <a:ext cx="51879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D1523B"/>
                </a:solidFill>
                <a:latin typeface="Times New Roman"/>
                <a:cs typeface="Times New Roman"/>
              </a:rPr>
              <a:t>Deformation</a:t>
            </a:r>
            <a:r>
              <a:rPr sz="4000" b="0" spc="-35" dirty="0">
                <a:solidFill>
                  <a:srgbClr val="D1523B"/>
                </a:solidFill>
                <a:latin typeface="Times New Roman"/>
                <a:cs typeface="Times New Roman"/>
              </a:rPr>
              <a:t> </a:t>
            </a:r>
            <a:r>
              <a:rPr sz="4000" b="0" dirty="0">
                <a:solidFill>
                  <a:srgbClr val="D1523B"/>
                </a:solidFill>
                <a:latin typeface="Times New Roman"/>
                <a:cs typeface="Times New Roman"/>
              </a:rPr>
              <a:t>by</a:t>
            </a:r>
            <a:r>
              <a:rPr sz="4000" b="0" spc="-15" dirty="0">
                <a:solidFill>
                  <a:srgbClr val="D1523B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D1523B"/>
                </a:solidFill>
                <a:latin typeface="Times New Roman"/>
                <a:cs typeface="Times New Roman"/>
              </a:rPr>
              <a:t>twinning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240" y="1633220"/>
            <a:ext cx="7733665" cy="354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indent="-1828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Portion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crystal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takes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up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an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orientation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that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related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  <a:p>
            <a:pPr marL="208279" marR="17780">
              <a:lnSpc>
                <a:spcPct val="100000"/>
              </a:lnSpc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 orientation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 the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rest of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untwined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lattice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in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a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definite,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symmetrical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way.</a:t>
            </a:r>
            <a:endParaRPr sz="2400">
              <a:latin typeface="Times New Roman"/>
              <a:cs typeface="Times New Roman"/>
            </a:endParaRPr>
          </a:p>
          <a:p>
            <a:pPr marL="208279" marR="400685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twinned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portion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 crystal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is a mirror image of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parent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crystal.</a:t>
            </a:r>
            <a:endParaRPr sz="2400">
              <a:latin typeface="Times New Roman"/>
              <a:cs typeface="Times New Roman"/>
            </a:endParaRPr>
          </a:p>
          <a:p>
            <a:pPr marL="208279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plane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symmetry is</a:t>
            </a:r>
            <a:r>
              <a:rPr sz="24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called twinning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plane.</a:t>
            </a:r>
            <a:endParaRPr sz="2400">
              <a:latin typeface="Times New Roman"/>
              <a:cs typeface="Times New Roman"/>
            </a:endParaRPr>
          </a:p>
          <a:p>
            <a:pPr marL="208279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important role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twinning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plastic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deformation is</a:t>
            </a:r>
            <a:endParaRPr sz="2400">
              <a:latin typeface="Times New Roman"/>
              <a:cs typeface="Times New Roman"/>
            </a:endParaRPr>
          </a:p>
          <a:p>
            <a:pPr marL="208279" marR="118745">
              <a:lnSpc>
                <a:spcPct val="100000"/>
              </a:lnSpc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that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it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causes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changes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in plane orientation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so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that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further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slip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can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occur.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987718"/>
            <a:ext cx="3733914" cy="530003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15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48945"/>
            <a:chOff x="0" y="0"/>
            <a:chExt cx="9144000" cy="448945"/>
          </a:xfrm>
        </p:grpSpPr>
        <p:sp>
          <p:nvSpPr>
            <p:cNvPr id="4" name="object 4"/>
            <p:cNvSpPr/>
            <p:nvPr/>
          </p:nvSpPr>
          <p:spPr>
            <a:xfrm>
              <a:off x="0" y="220319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91440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4572000" y="228600"/>
                  </a:lnTo>
                  <a:lnTo>
                    <a:pt x="9144000" y="228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365125"/>
            </a:xfrm>
            <a:custGeom>
              <a:avLst/>
              <a:gdLst/>
              <a:ahLst/>
              <a:cxnLst/>
              <a:rect l="l" t="t" r="r" b="b"/>
              <a:pathLst>
                <a:path w="9144000" h="365125">
                  <a:moveTo>
                    <a:pt x="9144000" y="0"/>
                  </a:moveTo>
                  <a:lnTo>
                    <a:pt x="0" y="0"/>
                  </a:lnTo>
                  <a:lnTo>
                    <a:pt x="0" y="365036"/>
                  </a:lnTo>
                  <a:lnTo>
                    <a:pt x="4572000" y="365036"/>
                  </a:lnTo>
                  <a:lnTo>
                    <a:pt x="9144000" y="36503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2A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31875" y="4599000"/>
            <a:ext cx="7849234" cy="1905"/>
          </a:xfrm>
          <a:custGeom>
            <a:avLst/>
            <a:gdLst/>
            <a:ahLst/>
            <a:cxnLst/>
            <a:rect l="l" t="t" r="r" b="b"/>
            <a:pathLst>
              <a:path w="7849234" h="1904">
                <a:moveTo>
                  <a:pt x="0" y="0"/>
                </a:moveTo>
                <a:lnTo>
                  <a:pt x="7848727" y="1435"/>
                </a:lnTo>
              </a:path>
            </a:pathLst>
          </a:custGeom>
          <a:ln w="19079">
            <a:solidFill>
              <a:srgbClr val="F2F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01255" y="3773411"/>
            <a:ext cx="70796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solidFill>
                  <a:srgbClr val="F2F1DB"/>
                </a:solidFill>
                <a:latin typeface="Times New Roman"/>
                <a:cs typeface="Times New Roman"/>
              </a:rPr>
              <a:t>FRACTURE</a:t>
            </a:r>
            <a:r>
              <a:rPr sz="4800" b="0" spc="-75" dirty="0">
                <a:solidFill>
                  <a:srgbClr val="F2F1DB"/>
                </a:solidFill>
                <a:latin typeface="Times New Roman"/>
                <a:cs typeface="Times New Roman"/>
              </a:rPr>
              <a:t> </a:t>
            </a:r>
            <a:r>
              <a:rPr sz="4800" b="0" spc="-10" dirty="0">
                <a:solidFill>
                  <a:srgbClr val="F2F1DB"/>
                </a:solidFill>
                <a:latin typeface="Times New Roman"/>
                <a:cs typeface="Times New Roman"/>
              </a:rPr>
              <a:t>MECHANISM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79665"/>
            <a:ext cx="1750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6600FF"/>
                </a:solidFill>
              </a:rPr>
              <a:t>F</a:t>
            </a:r>
            <a:r>
              <a:rPr sz="3600" spc="-10" dirty="0">
                <a:solidFill>
                  <a:srgbClr val="6600FF"/>
                </a:solidFill>
              </a:rPr>
              <a:t>r</a:t>
            </a:r>
            <a:r>
              <a:rPr sz="3600" dirty="0">
                <a:solidFill>
                  <a:srgbClr val="6600FF"/>
                </a:solidFill>
              </a:rPr>
              <a:t>acture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782858" y="78739"/>
            <a:ext cx="1404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525" y="1643303"/>
            <a:ext cx="7995284" cy="461200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33679" marR="74295" indent="-182880">
              <a:lnSpc>
                <a:spcPct val="80000"/>
              </a:lnSpc>
              <a:spcBef>
                <a:spcPts val="625"/>
              </a:spcBef>
              <a:buClr>
                <a:srgbClr val="92A199"/>
              </a:buClr>
              <a:buSzPct val="84090"/>
              <a:buFont typeface="Arial MT"/>
              <a:buChar char="•"/>
              <a:tabLst>
                <a:tab pos="233679" algn="l"/>
              </a:tabLst>
            </a:pP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Fracture is </a:t>
            </a:r>
            <a:r>
              <a:rPr sz="2200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separation </a:t>
            </a:r>
            <a:r>
              <a:rPr sz="2200" dirty="0">
                <a:solidFill>
                  <a:srgbClr val="282833"/>
                </a:solidFill>
                <a:latin typeface="Times New Roman"/>
                <a:cs typeface="Times New Roman"/>
              </a:rPr>
              <a:t>of a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specimen info two </a:t>
            </a:r>
            <a:r>
              <a:rPr sz="2200" dirty="0">
                <a:solidFill>
                  <a:srgbClr val="282833"/>
                </a:solidFill>
                <a:latin typeface="Times New Roman"/>
                <a:cs typeface="Times New Roman"/>
              </a:rPr>
              <a:t>or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more parts </a:t>
            </a:r>
            <a:r>
              <a:rPr sz="2200" dirty="0">
                <a:solidFill>
                  <a:srgbClr val="282833"/>
                </a:solidFill>
                <a:latin typeface="Times New Roman"/>
                <a:cs typeface="Times New Roman"/>
              </a:rPr>
              <a:t>by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an </a:t>
            </a:r>
            <a:r>
              <a:rPr sz="2200" spc="-53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applied</a:t>
            </a:r>
            <a:r>
              <a:rPr sz="22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82833"/>
                </a:solidFill>
                <a:latin typeface="Times New Roman"/>
                <a:cs typeface="Times New Roman"/>
              </a:rPr>
              <a:t>stress.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2A199"/>
              </a:buClr>
              <a:buFont typeface="Arial MT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Fracture</a:t>
            </a:r>
            <a:r>
              <a:rPr sz="2200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takes place</a:t>
            </a:r>
            <a:r>
              <a:rPr sz="22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in</a:t>
            </a:r>
            <a:r>
              <a:rPr sz="22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82833"/>
                </a:solidFill>
                <a:latin typeface="Times New Roman"/>
                <a:cs typeface="Times New Roman"/>
              </a:rPr>
              <a:t>two</a:t>
            </a:r>
            <a:r>
              <a:rPr sz="22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stages:</a:t>
            </a:r>
            <a:endParaRPr sz="2200">
              <a:latin typeface="Times New Roman"/>
              <a:cs typeface="Times New Roman"/>
            </a:endParaRPr>
          </a:p>
          <a:p>
            <a:pPr marL="454025" lvl="1" indent="-334645">
              <a:lnSpc>
                <a:spcPct val="100000"/>
              </a:lnSpc>
              <a:spcBef>
                <a:spcPts val="20"/>
              </a:spcBef>
              <a:buAutoNum type="romanLcParenBoth"/>
              <a:tabLst>
                <a:tab pos="454659" algn="l"/>
              </a:tabLst>
            </a:pP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initial</a:t>
            </a:r>
            <a:r>
              <a:rPr sz="22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formation </a:t>
            </a:r>
            <a:r>
              <a:rPr sz="22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200" spc="-10" dirty="0">
                <a:solidFill>
                  <a:srgbClr val="282833"/>
                </a:solidFill>
                <a:latin typeface="Times New Roman"/>
                <a:cs typeface="Times New Roman"/>
              </a:rPr>
              <a:t> crack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 and</a:t>
            </a:r>
            <a:endParaRPr sz="2200">
              <a:latin typeface="Times New Roman"/>
              <a:cs typeface="Times New Roman"/>
            </a:endParaRPr>
          </a:p>
          <a:p>
            <a:pPr marL="461009" lvl="1" indent="-410845">
              <a:lnSpc>
                <a:spcPct val="100000"/>
              </a:lnSpc>
              <a:spcBef>
                <a:spcPts val="20"/>
              </a:spcBef>
              <a:buAutoNum type="romanLcParenBoth"/>
              <a:tabLst>
                <a:tab pos="461645" algn="l"/>
              </a:tabLst>
            </a:pP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spreading</a:t>
            </a:r>
            <a:r>
              <a:rPr sz="2200" spc="-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200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crack.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Times New Roman"/>
              <a:cs typeface="Times New Roman"/>
            </a:endParaRPr>
          </a:p>
          <a:p>
            <a:pPr marL="233679" marR="43180" indent="-182880">
              <a:lnSpc>
                <a:spcPct val="79900"/>
              </a:lnSpc>
            </a:pP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Depend </a:t>
            </a:r>
            <a:r>
              <a:rPr sz="2200" dirty="0">
                <a:solidFill>
                  <a:srgbClr val="282833"/>
                </a:solidFill>
                <a:latin typeface="Times New Roman"/>
                <a:cs typeface="Times New Roman"/>
              </a:rPr>
              <a:t>upon</a:t>
            </a:r>
            <a:r>
              <a:rPr sz="22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2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82833"/>
                </a:solidFill>
                <a:latin typeface="Times New Roman"/>
                <a:cs typeface="Times New Roman"/>
              </a:rPr>
              <a:t>type of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82833"/>
                </a:solidFill>
                <a:latin typeface="Times New Roman"/>
                <a:cs typeface="Times New Roman"/>
              </a:rPr>
              <a:t>materials,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applied</a:t>
            </a:r>
            <a:r>
              <a:rPr sz="22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load, state</a:t>
            </a:r>
            <a:r>
              <a:rPr sz="22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 stress</a:t>
            </a:r>
            <a:r>
              <a:rPr sz="22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and </a:t>
            </a:r>
            <a:r>
              <a:rPr sz="2200" spc="-53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temperature </a:t>
            </a:r>
            <a:r>
              <a:rPr sz="2200" spc="-10" dirty="0">
                <a:solidFill>
                  <a:srgbClr val="282833"/>
                </a:solidFill>
                <a:latin typeface="Times New Roman"/>
                <a:cs typeface="Times New Roman"/>
              </a:rPr>
              <a:t>metals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have</a:t>
            </a:r>
            <a:r>
              <a:rPr sz="22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different types</a:t>
            </a:r>
            <a:r>
              <a:rPr sz="2200" dirty="0">
                <a:solidFill>
                  <a:srgbClr val="282833"/>
                </a:solidFill>
                <a:latin typeface="Times New Roman"/>
                <a:cs typeface="Times New Roman"/>
              </a:rPr>
              <a:t> of</a:t>
            </a:r>
            <a:r>
              <a:rPr sz="22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fracture.</a:t>
            </a:r>
            <a:endParaRPr sz="2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0"/>
              </a:spcBef>
            </a:pPr>
            <a:r>
              <a:rPr sz="22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Types</a:t>
            </a:r>
            <a:r>
              <a:rPr sz="2200" b="1" spc="-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200" b="1" spc="-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fracture</a:t>
            </a:r>
            <a:endParaRPr sz="2200">
              <a:latin typeface="Times New Roman"/>
              <a:cs typeface="Times New Roman"/>
            </a:endParaRPr>
          </a:p>
          <a:p>
            <a:pPr marL="233679" indent="-182880">
              <a:lnSpc>
                <a:spcPct val="100000"/>
              </a:lnSpc>
              <a:spcBef>
                <a:spcPts val="20"/>
              </a:spcBef>
              <a:buClr>
                <a:srgbClr val="92A199"/>
              </a:buClr>
              <a:buSzPct val="84090"/>
              <a:buFont typeface="Arial MT"/>
              <a:buChar char="•"/>
              <a:tabLst>
                <a:tab pos="233679" algn="l"/>
              </a:tabLst>
            </a:pP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Brittle</a:t>
            </a:r>
            <a:r>
              <a:rPr sz="2200" spc="-4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Fracture</a:t>
            </a:r>
            <a:endParaRPr sz="2200">
              <a:latin typeface="Times New Roman"/>
              <a:cs typeface="Times New Roman"/>
            </a:endParaRPr>
          </a:p>
          <a:p>
            <a:pPr marL="233679" indent="-182880">
              <a:lnSpc>
                <a:spcPct val="100000"/>
              </a:lnSpc>
              <a:spcBef>
                <a:spcPts val="20"/>
              </a:spcBef>
              <a:buClr>
                <a:srgbClr val="92A199"/>
              </a:buClr>
              <a:buSzPct val="84090"/>
              <a:buFont typeface="Arial MT"/>
              <a:buChar char="•"/>
              <a:tabLst>
                <a:tab pos="233679" algn="l"/>
              </a:tabLst>
            </a:pP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Ductile</a:t>
            </a:r>
            <a:r>
              <a:rPr sz="2200" spc="-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Fracture</a:t>
            </a:r>
            <a:endParaRPr sz="2200">
              <a:latin typeface="Times New Roman"/>
              <a:cs typeface="Times New Roman"/>
            </a:endParaRPr>
          </a:p>
          <a:p>
            <a:pPr marL="233679" indent="-182880">
              <a:lnSpc>
                <a:spcPct val="100000"/>
              </a:lnSpc>
              <a:spcBef>
                <a:spcPts val="20"/>
              </a:spcBef>
              <a:buClr>
                <a:srgbClr val="92A199"/>
              </a:buClr>
              <a:buSzPct val="84090"/>
              <a:buFont typeface="Arial MT"/>
              <a:buChar char="•"/>
              <a:tabLst>
                <a:tab pos="233679" algn="l"/>
              </a:tabLst>
            </a:pP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Fatigue</a:t>
            </a:r>
            <a:r>
              <a:rPr sz="2200" spc="-8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Fracture</a:t>
            </a:r>
            <a:endParaRPr sz="2200">
              <a:latin typeface="Times New Roman"/>
              <a:cs typeface="Times New Roman"/>
            </a:endParaRPr>
          </a:p>
          <a:p>
            <a:pPr marL="233679" indent="-182880">
              <a:lnSpc>
                <a:spcPct val="100000"/>
              </a:lnSpc>
              <a:spcBef>
                <a:spcPts val="20"/>
              </a:spcBef>
              <a:buClr>
                <a:srgbClr val="92A199"/>
              </a:buClr>
              <a:buSzPct val="84090"/>
              <a:buFont typeface="Arial MT"/>
              <a:buChar char="•"/>
              <a:tabLst>
                <a:tab pos="233679" algn="l"/>
              </a:tabLst>
            </a:pP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Creep</a:t>
            </a:r>
            <a:r>
              <a:rPr sz="2200" spc="-4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Fracture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454" y="566534"/>
            <a:ext cx="1747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6600FF"/>
                </a:solidFill>
              </a:rPr>
              <a:t>Fracture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10540" y="1785986"/>
            <a:ext cx="8006715" cy="20828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20979" indent="-182880">
              <a:lnSpc>
                <a:spcPct val="100000"/>
              </a:lnSpc>
              <a:spcBef>
                <a:spcPts val="695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Fracture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usually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undesirable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in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engineering applications.</a:t>
            </a:r>
            <a:endParaRPr sz="2400">
              <a:latin typeface="Times New Roman"/>
              <a:cs typeface="Times New Roman"/>
            </a:endParaRPr>
          </a:p>
          <a:p>
            <a:pPr marL="220979" marR="30480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Flaws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such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surface cracks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lower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for brittle fracture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where as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line defects are responsible for initiating ductile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fractures.</a:t>
            </a:r>
            <a:endParaRPr sz="2400">
              <a:latin typeface="Times New Roman"/>
              <a:cs typeface="Times New Roman"/>
            </a:endParaRPr>
          </a:p>
          <a:p>
            <a:pPr marL="220979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Different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types</a:t>
            </a:r>
            <a:r>
              <a:rPr sz="2400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fracture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2858" y="78739"/>
            <a:ext cx="1404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4114800"/>
            <a:ext cx="5486400" cy="205704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225" y="540981"/>
            <a:ext cx="426021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" dirty="0">
                <a:solidFill>
                  <a:srgbClr val="D1523B"/>
                </a:solidFill>
              </a:rPr>
              <a:t>Brittle</a:t>
            </a:r>
            <a:r>
              <a:rPr sz="2900" spc="-20" dirty="0">
                <a:solidFill>
                  <a:srgbClr val="D1523B"/>
                </a:solidFill>
              </a:rPr>
              <a:t> </a:t>
            </a:r>
            <a:r>
              <a:rPr sz="2900" dirty="0">
                <a:solidFill>
                  <a:srgbClr val="D1523B"/>
                </a:solidFill>
              </a:rPr>
              <a:t>vs. </a:t>
            </a:r>
            <a:r>
              <a:rPr sz="2900" spc="-5" dirty="0">
                <a:solidFill>
                  <a:srgbClr val="D1523B"/>
                </a:solidFill>
              </a:rPr>
              <a:t>Ductile</a:t>
            </a:r>
            <a:r>
              <a:rPr sz="2900" spc="-10" dirty="0">
                <a:solidFill>
                  <a:srgbClr val="D1523B"/>
                </a:solidFill>
              </a:rPr>
              <a:t> </a:t>
            </a:r>
            <a:r>
              <a:rPr sz="2900" spc="-5" dirty="0">
                <a:solidFill>
                  <a:srgbClr val="D1523B"/>
                </a:solidFill>
              </a:rPr>
              <a:t>Fracture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285" y="1156350"/>
            <a:ext cx="5330486" cy="50791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225" y="934821"/>
            <a:ext cx="27927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6600FF"/>
                </a:solidFill>
              </a:rPr>
              <a:t>Brittle</a:t>
            </a:r>
            <a:r>
              <a:rPr spc="-80" dirty="0">
                <a:solidFill>
                  <a:srgbClr val="6600FF"/>
                </a:solidFill>
              </a:rPr>
              <a:t> </a:t>
            </a:r>
            <a:r>
              <a:rPr dirty="0">
                <a:solidFill>
                  <a:srgbClr val="6600FF"/>
                </a:solidFill>
              </a:rPr>
              <a:t>Fracture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2858" y="78739"/>
            <a:ext cx="1404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854" y="1896021"/>
            <a:ext cx="8095615" cy="37344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20979" marR="30480" indent="-182880">
              <a:lnSpc>
                <a:spcPct val="89900"/>
              </a:lnSpc>
              <a:spcBef>
                <a:spcPts val="39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Brittle fracture is the failure of a material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with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minimum of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plastic deformation. If the broken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pieces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 a brittle fracture are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fitted together, the original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shape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&amp; dimensions of the specimen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are restored.</a:t>
            </a:r>
            <a:endParaRPr sz="2400">
              <a:latin typeface="Times New Roman"/>
              <a:cs typeface="Times New Roman"/>
            </a:endParaRPr>
          </a:p>
          <a:p>
            <a:pPr marL="220979" marR="286385" indent="-182880">
              <a:lnSpc>
                <a:spcPts val="2600"/>
              </a:lnSpc>
              <a:spcBef>
                <a:spcPts val="63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Brittle fracture is defined as fracture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which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occurs at or below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 elastic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limit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a material.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70"/>
              </a:spcBef>
            </a:pP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400" b="1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brittle</a:t>
            </a:r>
            <a:r>
              <a:rPr sz="2400" b="1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fracture</a:t>
            </a:r>
            <a:r>
              <a:rPr sz="2400" b="1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increases</a:t>
            </a:r>
            <a:r>
              <a:rPr sz="2400" b="1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with</a:t>
            </a:r>
            <a:endParaRPr sz="2400">
              <a:latin typeface="Times New Roman"/>
              <a:cs typeface="Times New Roman"/>
            </a:endParaRPr>
          </a:p>
          <a:p>
            <a:pPr marL="220979" indent="-182880">
              <a:lnSpc>
                <a:spcPct val="100000"/>
              </a:lnSpc>
              <a:spcBef>
                <a:spcPts val="31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Increasing</a:t>
            </a:r>
            <a:r>
              <a:rPr sz="2400" spc="-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strain</a:t>
            </a:r>
            <a:r>
              <a:rPr sz="2400" spc="-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rate</a:t>
            </a:r>
            <a:endParaRPr sz="2400">
              <a:latin typeface="Times New Roman"/>
              <a:cs typeface="Times New Roman"/>
            </a:endParaRPr>
          </a:p>
          <a:p>
            <a:pPr marL="220979" indent="-182880">
              <a:lnSpc>
                <a:spcPct val="100000"/>
              </a:lnSpc>
              <a:spcBef>
                <a:spcPts val="31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Decreasing</a:t>
            </a:r>
            <a:r>
              <a:rPr sz="2400" spc="-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temperature</a:t>
            </a:r>
            <a:endParaRPr sz="2400">
              <a:latin typeface="Times New Roman"/>
              <a:cs typeface="Times New Roman"/>
            </a:endParaRPr>
          </a:p>
          <a:p>
            <a:pPr marL="220979" indent="-182880">
              <a:lnSpc>
                <a:spcPct val="100000"/>
              </a:lnSpc>
              <a:spcBef>
                <a:spcPts val="31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</a:t>
            </a:r>
            <a:r>
              <a:rPr sz="24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concentration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conditions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produced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by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400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notch.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2663"/>
            <a:ext cx="53689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6600FF"/>
                </a:solidFill>
              </a:rPr>
              <a:t>Salient</a:t>
            </a:r>
            <a:r>
              <a:rPr sz="2800" spc="-10" dirty="0">
                <a:solidFill>
                  <a:srgbClr val="6600FF"/>
                </a:solidFill>
              </a:rPr>
              <a:t> Features</a:t>
            </a:r>
            <a:r>
              <a:rPr sz="2800" spc="-5" dirty="0">
                <a:solidFill>
                  <a:srgbClr val="6600FF"/>
                </a:solidFill>
              </a:rPr>
              <a:t> </a:t>
            </a:r>
            <a:r>
              <a:rPr sz="2800" dirty="0">
                <a:solidFill>
                  <a:srgbClr val="6600FF"/>
                </a:solidFill>
              </a:rPr>
              <a:t>of</a:t>
            </a:r>
            <a:r>
              <a:rPr sz="2800" spc="-5" dirty="0">
                <a:solidFill>
                  <a:srgbClr val="6600FF"/>
                </a:solidFill>
              </a:rPr>
              <a:t> Brittle</a:t>
            </a:r>
            <a:r>
              <a:rPr sz="2800" spc="-15" dirty="0">
                <a:solidFill>
                  <a:srgbClr val="6600FF"/>
                </a:solidFill>
              </a:rPr>
              <a:t> </a:t>
            </a:r>
            <a:r>
              <a:rPr sz="2800" spc="-10" dirty="0">
                <a:solidFill>
                  <a:srgbClr val="6600FF"/>
                </a:solidFill>
              </a:rPr>
              <a:t>Fracture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782858" y="78739"/>
            <a:ext cx="1404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554" y="1181062"/>
            <a:ext cx="8093709" cy="515810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08279" marR="21590" indent="-182880" algn="just">
              <a:lnSpc>
                <a:spcPct val="79800"/>
              </a:lnSpc>
              <a:spcBef>
                <a:spcPts val="68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Brittle fracture occurs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when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 small crackle in materials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grows.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Growth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continues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until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fracture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occurs.</a:t>
            </a:r>
            <a:endParaRPr sz="2400">
              <a:latin typeface="Times New Roman"/>
              <a:cs typeface="Times New Roman"/>
            </a:endParaRPr>
          </a:p>
          <a:p>
            <a:pPr marL="208279" marR="17780" indent="-182880" algn="just">
              <a:lnSpc>
                <a:spcPct val="799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atoms at the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surfaces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do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not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have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many neighbors as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those in the interior of a solid and therefore they form fever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bonds.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That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implies, surface atoms are at a higher energy than a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plane of interior atom.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 result of Brittle fracture destroying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 inter atomic</a:t>
            </a:r>
            <a:r>
              <a:rPr sz="24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bonds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by normal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stresses.</a:t>
            </a:r>
            <a:endParaRPr sz="2400">
              <a:latin typeface="Times New Roman"/>
              <a:cs typeface="Times New Roman"/>
            </a:endParaRPr>
          </a:p>
          <a:p>
            <a:pPr marL="208279" marR="20320" indent="-182880" algn="just">
              <a:lnSpc>
                <a:spcPct val="799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metals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brittle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fracture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characterized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by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rate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crack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propagation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with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minimum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energy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absorption.</a:t>
            </a:r>
            <a:endParaRPr sz="2400">
              <a:latin typeface="Times New Roman"/>
              <a:cs typeface="Times New Roman"/>
            </a:endParaRPr>
          </a:p>
          <a:p>
            <a:pPr marL="208279" marR="20320" indent="-182880" algn="just">
              <a:lnSpc>
                <a:spcPct val="79900"/>
              </a:lnSpc>
              <a:spcBef>
                <a:spcPts val="605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 brittle fracture,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adjacent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parts of the metal are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separated by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stresses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normal to the fracture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surface.</a:t>
            </a:r>
            <a:endParaRPr sz="2400">
              <a:latin typeface="Times New Roman"/>
              <a:cs typeface="Times New Roman"/>
            </a:endParaRPr>
          </a:p>
          <a:p>
            <a:pPr marL="208279" marR="19050" indent="-182880" algn="just">
              <a:lnSpc>
                <a:spcPct val="799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Brittle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fracture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occurs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along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characteristics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crystallographic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planes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called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as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cleavage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planes.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fracture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termed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as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cleavage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fracture.</a:t>
            </a:r>
            <a:endParaRPr sz="2400">
              <a:latin typeface="Times New Roman"/>
              <a:cs typeface="Times New Roman"/>
            </a:endParaRPr>
          </a:p>
          <a:p>
            <a:pPr marL="208279" marR="20320" indent="-182880" algn="just">
              <a:lnSpc>
                <a:spcPct val="79900"/>
              </a:lnSpc>
              <a:spcBef>
                <a:spcPts val="605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Brittle fracture does not produce plastic deformation, so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that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it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requires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less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energy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than a ductile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failure.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02703"/>
            <a:ext cx="5996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6600FF"/>
                </a:solidFill>
              </a:rPr>
              <a:t>Mechanism</a:t>
            </a:r>
            <a:r>
              <a:rPr sz="3600" spc="-15" dirty="0">
                <a:solidFill>
                  <a:srgbClr val="6600FF"/>
                </a:solidFill>
              </a:rPr>
              <a:t> </a:t>
            </a:r>
            <a:r>
              <a:rPr sz="3600" dirty="0">
                <a:solidFill>
                  <a:srgbClr val="6600FF"/>
                </a:solidFill>
              </a:rPr>
              <a:t>of</a:t>
            </a:r>
            <a:r>
              <a:rPr sz="3600" spc="-30" dirty="0">
                <a:solidFill>
                  <a:srgbClr val="6600FF"/>
                </a:solidFill>
              </a:rPr>
              <a:t> </a:t>
            </a:r>
            <a:r>
              <a:rPr sz="3600" spc="-10" dirty="0">
                <a:solidFill>
                  <a:srgbClr val="6600FF"/>
                </a:solidFill>
              </a:rPr>
              <a:t>Brittle</a:t>
            </a:r>
            <a:r>
              <a:rPr sz="3600" spc="-20" dirty="0">
                <a:solidFill>
                  <a:srgbClr val="6600FF"/>
                </a:solidFill>
              </a:rPr>
              <a:t> </a:t>
            </a:r>
            <a:r>
              <a:rPr sz="3600" spc="-5" dirty="0">
                <a:solidFill>
                  <a:srgbClr val="6600FF"/>
                </a:solidFill>
              </a:rPr>
              <a:t>Fracture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782858" y="78739"/>
            <a:ext cx="1404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125" y="1638262"/>
            <a:ext cx="7840980" cy="354393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33045" marR="46990" indent="-182880" algn="just">
              <a:lnSpc>
                <a:spcPct val="79800"/>
              </a:lnSpc>
              <a:spcBef>
                <a:spcPts val="68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336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mechanism of Brittle fracture is explained by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Griffith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theory.</a:t>
            </a:r>
            <a:endParaRPr sz="2400">
              <a:latin typeface="Times New Roman"/>
              <a:cs typeface="Times New Roman"/>
            </a:endParaRPr>
          </a:p>
          <a:p>
            <a:pPr marL="233045" marR="45085" indent="-182880" algn="just">
              <a:lnSpc>
                <a:spcPct val="79900"/>
              </a:lnSpc>
              <a:spcBef>
                <a:spcPts val="61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336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Griffith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postulated that in a brittle material there are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always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presence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 micro cracks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which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act to concentrated the stress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at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their tips.</a:t>
            </a:r>
            <a:endParaRPr sz="2400">
              <a:latin typeface="Times New Roman"/>
              <a:cs typeface="Times New Roman"/>
            </a:endParaRPr>
          </a:p>
          <a:p>
            <a:pPr marL="233045" marR="43180" indent="-182880" algn="just">
              <a:lnSpc>
                <a:spcPct val="79800"/>
              </a:lnSpc>
              <a:spcBef>
                <a:spcPts val="605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336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 crack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could come from a number of source, e.g. as a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collection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dislocations,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as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flow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occurred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during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solidification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or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surface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scratch.</a:t>
            </a:r>
            <a:endParaRPr sz="2400">
              <a:latin typeface="Times New Roman"/>
              <a:cs typeface="Times New Roman"/>
            </a:endParaRPr>
          </a:p>
          <a:p>
            <a:pPr marL="233045" marR="45085" indent="-182880" algn="just">
              <a:lnSpc>
                <a:spcPct val="79900"/>
              </a:lnSpc>
              <a:spcBef>
                <a:spcPts val="61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336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 order to explain the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mechanism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 ideal brittle fracture, let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us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consider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the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distribution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in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specimen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under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constant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velocity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in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the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vicinity of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crack.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591106"/>
            <a:ext cx="11614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Strength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23240" y="1996465"/>
            <a:ext cx="8092440" cy="38100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5400" marR="17780">
              <a:lnSpc>
                <a:spcPts val="2590"/>
              </a:lnSpc>
              <a:spcBef>
                <a:spcPts val="425"/>
              </a:spcBef>
              <a:buClr>
                <a:srgbClr val="92A199"/>
              </a:buClr>
              <a:buSzPct val="81250"/>
              <a:buFont typeface="Arial MT"/>
              <a:buChar char="•"/>
              <a:tabLst>
                <a:tab pos="116839" algn="l"/>
                <a:tab pos="730885" algn="l"/>
                <a:tab pos="1654175" algn="l"/>
                <a:tab pos="2050414" algn="l"/>
                <a:tab pos="2327275" algn="l"/>
                <a:tab pos="3470275" algn="l"/>
                <a:tab pos="3849370" algn="l"/>
                <a:tab pos="4634865" algn="l"/>
                <a:tab pos="5081905" algn="l"/>
                <a:tab pos="5461000" algn="l"/>
                <a:tab pos="6348095" algn="l"/>
                <a:tab pos="7167245" algn="l"/>
              </a:tabLst>
            </a:pP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he	abi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ity	of	a	mater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i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	to	stand	up	to	forces	being	appl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i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 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without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it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bending,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breaking,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shattering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or deforming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in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any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way.</a:t>
            </a: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75"/>
              </a:spcBef>
            </a:pP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Elasticity</a:t>
            </a:r>
            <a:endParaRPr sz="2400">
              <a:latin typeface="Times New Roman"/>
              <a:cs typeface="Times New Roman"/>
            </a:endParaRPr>
          </a:p>
          <a:p>
            <a:pPr marL="25400" marR="19685">
              <a:lnSpc>
                <a:spcPts val="2590"/>
              </a:lnSpc>
              <a:spcBef>
                <a:spcPts val="650"/>
              </a:spcBef>
              <a:buClr>
                <a:srgbClr val="92A199"/>
              </a:buClr>
              <a:buSzPct val="81250"/>
              <a:buFont typeface="Arial MT"/>
              <a:buChar char="•"/>
              <a:tabLst>
                <a:tab pos="116839" algn="l"/>
                <a:tab pos="719455" algn="l"/>
                <a:tab pos="1630045" algn="l"/>
                <a:tab pos="2012314" algn="l"/>
                <a:tab pos="2277110" algn="l"/>
                <a:tab pos="3406775" algn="l"/>
                <a:tab pos="3773170" algn="l"/>
                <a:tab pos="4716145" algn="l"/>
                <a:tab pos="5472430" algn="l"/>
                <a:tab pos="6041390" algn="l"/>
                <a:tab pos="6644640" algn="l"/>
                <a:tab pos="7011034" algn="l"/>
              </a:tabLst>
            </a:pP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he	abili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y	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	a	material	to	ab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rb	force	a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	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lex	in	di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ferent  directions,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returning to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its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original position.</a:t>
            </a: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70"/>
              </a:spcBef>
            </a:pPr>
            <a:r>
              <a:rPr sz="2400" b="1" dirty="0">
                <a:solidFill>
                  <a:srgbClr val="282833"/>
                </a:solidFill>
                <a:latin typeface="Times New Roman"/>
                <a:cs typeface="Times New Roman"/>
              </a:rPr>
              <a:t>Plasticity</a:t>
            </a:r>
            <a:endParaRPr sz="2400">
              <a:latin typeface="Times New Roman"/>
              <a:cs typeface="Times New Roman"/>
            </a:endParaRPr>
          </a:p>
          <a:p>
            <a:pPr marL="116839" indent="-91440">
              <a:lnSpc>
                <a:spcPct val="100000"/>
              </a:lnSpc>
              <a:spcBef>
                <a:spcPts val="309"/>
              </a:spcBef>
              <a:buClr>
                <a:srgbClr val="92A199"/>
              </a:buClr>
              <a:buSzPct val="81250"/>
              <a:buFont typeface="Arial MT"/>
              <a:buChar char="•"/>
              <a:tabLst>
                <a:tab pos="11683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ability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material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be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change in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shape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permanently.</a:t>
            </a: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305"/>
              </a:spcBef>
            </a:pP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Ductility</a:t>
            </a:r>
            <a:endParaRPr sz="2400">
              <a:latin typeface="Times New Roman"/>
              <a:cs typeface="Times New Roman"/>
            </a:endParaRPr>
          </a:p>
          <a:p>
            <a:pPr marL="25400" marR="490220">
              <a:lnSpc>
                <a:spcPts val="2590"/>
              </a:lnSpc>
              <a:spcBef>
                <a:spcPts val="640"/>
              </a:spcBef>
              <a:buClr>
                <a:srgbClr val="92A199"/>
              </a:buClr>
              <a:buSzPct val="81250"/>
              <a:buFont typeface="Arial MT"/>
              <a:buChar char="•"/>
              <a:tabLst>
                <a:tab pos="11683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ability of a material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change shape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(deform) usually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by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stretching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along its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length.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1244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42505"/>
            <a:ext cx="53454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6600FF"/>
                </a:solidFill>
              </a:rPr>
              <a:t>Mechanism</a:t>
            </a:r>
            <a:r>
              <a:rPr spc="-15" dirty="0">
                <a:solidFill>
                  <a:srgbClr val="6600FF"/>
                </a:solidFill>
              </a:rPr>
              <a:t> </a:t>
            </a:r>
            <a:r>
              <a:rPr dirty="0">
                <a:solidFill>
                  <a:srgbClr val="6600FF"/>
                </a:solidFill>
              </a:rPr>
              <a:t>of</a:t>
            </a:r>
            <a:r>
              <a:rPr spc="-15" dirty="0">
                <a:solidFill>
                  <a:srgbClr val="6600FF"/>
                </a:solidFill>
              </a:rPr>
              <a:t> </a:t>
            </a:r>
            <a:r>
              <a:rPr spc="-5" dirty="0">
                <a:solidFill>
                  <a:srgbClr val="6600FF"/>
                </a:solidFill>
              </a:rPr>
              <a:t>Brittle</a:t>
            </a:r>
            <a:r>
              <a:rPr spc="-10" dirty="0">
                <a:solidFill>
                  <a:srgbClr val="6600FF"/>
                </a:solidFill>
              </a:rPr>
              <a:t> </a:t>
            </a:r>
            <a:r>
              <a:rPr dirty="0">
                <a:solidFill>
                  <a:srgbClr val="6600FF"/>
                </a:solidFill>
              </a:rPr>
              <a:t>Fracture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2858" y="78739"/>
            <a:ext cx="1404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0025" y="1703465"/>
            <a:ext cx="568325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48615" algn="l"/>
              </a:tabLst>
            </a:pPr>
            <a:r>
              <a:rPr sz="2450" spc="-30" dirty="0">
                <a:solidFill>
                  <a:srgbClr val="282833"/>
                </a:solidFill>
                <a:latin typeface="Symbol"/>
                <a:cs typeface="Symbol"/>
              </a:rPr>
              <a:t></a:t>
            </a:r>
            <a:r>
              <a:rPr sz="2450" spc="-30" dirty="0">
                <a:solidFill>
                  <a:srgbClr val="282833"/>
                </a:solidFill>
                <a:latin typeface="Times New Roman"/>
                <a:cs typeface="Times New Roman"/>
              </a:rPr>
              <a:t>	</a:t>
            </a:r>
            <a:r>
              <a:rPr sz="2400" i="1" spc="-30" dirty="0">
                <a:solidFill>
                  <a:srgbClr val="282833"/>
                </a:solidFill>
                <a:latin typeface="Times New Roman"/>
                <a:cs typeface="Times New Roman"/>
              </a:rPr>
              <a:t>=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140" y="2450769"/>
            <a:ext cx="8061325" cy="2844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Where,</a:t>
            </a:r>
            <a:endParaRPr sz="2000">
              <a:latin typeface="Times New Roman"/>
              <a:cs typeface="Times New Roman"/>
            </a:endParaRPr>
          </a:p>
          <a:p>
            <a:pPr marL="246379" indent="-182880">
              <a:lnSpc>
                <a:spcPct val="100000"/>
              </a:lnSpc>
              <a:spcBef>
                <a:spcPts val="20"/>
              </a:spcBef>
              <a:buClr>
                <a:srgbClr val="92A199"/>
              </a:buClr>
              <a:buSzPct val="85000"/>
              <a:buFont typeface="Arial MT"/>
              <a:buChar char="•"/>
              <a:tabLst>
                <a:tab pos="246379" algn="l"/>
              </a:tabLst>
            </a:pP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half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 the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crack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length,</a:t>
            </a:r>
            <a:endParaRPr sz="2000">
              <a:latin typeface="Times New Roman"/>
              <a:cs typeface="Times New Roman"/>
            </a:endParaRPr>
          </a:p>
          <a:p>
            <a:pPr marL="309245" indent="-246379">
              <a:lnSpc>
                <a:spcPct val="100000"/>
              </a:lnSpc>
              <a:spcBef>
                <a:spcPts val="20"/>
              </a:spcBef>
              <a:buClr>
                <a:srgbClr val="92A199"/>
              </a:buClr>
              <a:buSzPct val="85000"/>
              <a:buFont typeface="Arial MT"/>
              <a:buChar char="•"/>
              <a:tabLst>
                <a:tab pos="309245" algn="l"/>
                <a:tab pos="309880" algn="l"/>
              </a:tabLst>
            </a:pPr>
            <a:r>
              <a:rPr sz="2000" dirty="0">
                <a:solidFill>
                  <a:srgbClr val="282833"/>
                </a:solidFill>
                <a:latin typeface="Symbol"/>
                <a:cs typeface="Symbol"/>
              </a:rPr>
              <a:t>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true</a:t>
            </a:r>
            <a:r>
              <a:rPr sz="20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surface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energy</a:t>
            </a:r>
            <a:endParaRPr sz="2000">
              <a:latin typeface="Times New Roman"/>
              <a:cs typeface="Times New Roman"/>
            </a:endParaRPr>
          </a:p>
          <a:p>
            <a:pPr marL="246379" indent="-182880">
              <a:lnSpc>
                <a:spcPct val="100000"/>
              </a:lnSpc>
              <a:spcBef>
                <a:spcPts val="20"/>
              </a:spcBef>
              <a:buClr>
                <a:srgbClr val="92A199"/>
              </a:buClr>
              <a:buSzPct val="85000"/>
              <a:buFont typeface="Arial MT"/>
              <a:buChar char="•"/>
              <a:tabLst>
                <a:tab pos="246379" algn="l"/>
              </a:tabLst>
            </a:pP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 is</a:t>
            </a:r>
            <a:r>
              <a:rPr sz="20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Young's</a:t>
            </a:r>
            <a:r>
              <a:rPr sz="20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modulus.</a:t>
            </a:r>
            <a:endParaRPr sz="2000">
              <a:latin typeface="Times New Roman"/>
              <a:cs typeface="Times New Roman"/>
            </a:endParaRPr>
          </a:p>
          <a:p>
            <a:pPr marL="246379" marR="196850" indent="-182880">
              <a:lnSpc>
                <a:spcPct val="80000"/>
              </a:lnSpc>
              <a:spcBef>
                <a:spcPts val="500"/>
              </a:spcBef>
              <a:buClr>
                <a:srgbClr val="92A199"/>
              </a:buClr>
              <a:buSzPct val="85000"/>
              <a:buFont typeface="Arial MT"/>
              <a:buChar char="•"/>
              <a:tabLst>
                <a:tab pos="246379" algn="l"/>
              </a:tabLst>
            </a:pP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is inversely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proportional</a:t>
            </a:r>
            <a:r>
              <a:rPr sz="20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the square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root of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the crack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length.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Hence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tensile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strength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completely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brittle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material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determined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by </a:t>
            </a:r>
            <a:r>
              <a:rPr sz="2000" spc="-484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length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largest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crack</a:t>
            </a:r>
            <a:r>
              <a:rPr sz="20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existing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before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loading.</a:t>
            </a:r>
            <a:endParaRPr sz="2000">
              <a:latin typeface="Times New Roman"/>
              <a:cs typeface="Times New Roman"/>
            </a:endParaRPr>
          </a:p>
          <a:p>
            <a:pPr marL="246379" marR="43180" indent="-182880">
              <a:lnSpc>
                <a:spcPct val="80200"/>
              </a:lnSpc>
              <a:spcBef>
                <a:spcPts val="495"/>
              </a:spcBef>
              <a:buClr>
                <a:srgbClr val="92A199"/>
              </a:buClr>
              <a:buSzPct val="85000"/>
              <a:buFont typeface="Arial MT"/>
              <a:buChar char="•"/>
              <a:tabLst>
                <a:tab pos="246379" algn="l"/>
                <a:tab pos="1228725" algn="l"/>
                <a:tab pos="5776595" algn="l"/>
              </a:tabLst>
            </a:pP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For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ductile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materials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there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is always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some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plastic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deformation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before 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fracture.	This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involves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an</a:t>
            </a:r>
            <a:r>
              <a:rPr sz="200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additional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energy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term</a:t>
            </a:r>
            <a:r>
              <a:rPr sz="2000" spc="6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Symbol"/>
                <a:cs typeface="Symbol"/>
              </a:rPr>
              <a:t>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p.	Therefore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the fracture </a:t>
            </a:r>
            <a:r>
              <a:rPr sz="2000" spc="-484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strength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is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given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by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2654" y="5630355"/>
            <a:ext cx="209550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50" spc="-30" dirty="0">
                <a:solidFill>
                  <a:srgbClr val="282833"/>
                </a:solidFill>
                <a:latin typeface="Symbol"/>
                <a:cs typeface="Symbol"/>
              </a:rPr>
              <a:t>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89120" y="5687012"/>
            <a:ext cx="206375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i="1" dirty="0">
                <a:solidFill>
                  <a:srgbClr val="282833"/>
                </a:solidFill>
                <a:latin typeface="Times New Roman"/>
                <a:cs typeface="Times New Roman"/>
              </a:rPr>
              <a:t>=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57801" y="1752485"/>
            <a:ext cx="428625" cy="448309"/>
            <a:chOff x="4357801" y="1752485"/>
            <a:chExt cx="428625" cy="448309"/>
          </a:xfrm>
        </p:grpSpPr>
        <p:sp>
          <p:nvSpPr>
            <p:cNvPr id="10" name="object 10"/>
            <p:cNvSpPr/>
            <p:nvPr/>
          </p:nvSpPr>
          <p:spPr>
            <a:xfrm>
              <a:off x="4357801" y="1752485"/>
              <a:ext cx="428625" cy="448309"/>
            </a:xfrm>
            <a:custGeom>
              <a:avLst/>
              <a:gdLst/>
              <a:ahLst/>
              <a:cxnLst/>
              <a:rect l="l" t="t" r="r" b="b"/>
              <a:pathLst>
                <a:path w="428625" h="448310">
                  <a:moveTo>
                    <a:pt x="428396" y="0"/>
                  </a:moveTo>
                  <a:lnTo>
                    <a:pt x="0" y="0"/>
                  </a:lnTo>
                  <a:lnTo>
                    <a:pt x="0" y="447840"/>
                  </a:lnTo>
                  <a:lnTo>
                    <a:pt x="428396" y="447840"/>
                  </a:lnTo>
                  <a:lnTo>
                    <a:pt x="428396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86237" y="2022119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5" h="11430">
                  <a:moveTo>
                    <a:pt x="0" y="11163"/>
                  </a:moveTo>
                  <a:lnTo>
                    <a:pt x="19088" y="0"/>
                  </a:lnTo>
                </a:path>
              </a:pathLst>
            </a:custGeom>
            <a:ln w="62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05325" y="2025357"/>
              <a:ext cx="28575" cy="137160"/>
            </a:xfrm>
            <a:custGeom>
              <a:avLst/>
              <a:gdLst/>
              <a:ahLst/>
              <a:cxnLst/>
              <a:rect l="l" t="t" r="r" b="b"/>
              <a:pathLst>
                <a:path w="28575" h="137160">
                  <a:moveTo>
                    <a:pt x="0" y="0"/>
                  </a:moveTo>
                  <a:lnTo>
                    <a:pt x="28079" y="137160"/>
                  </a:lnTo>
                </a:path>
              </a:pathLst>
            </a:custGeom>
            <a:ln w="126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36643" y="1791715"/>
              <a:ext cx="37465" cy="370840"/>
            </a:xfrm>
            <a:custGeom>
              <a:avLst/>
              <a:gdLst/>
              <a:ahLst/>
              <a:cxnLst/>
              <a:rect l="l" t="t" r="r" b="b"/>
              <a:pathLst>
                <a:path w="37464" h="370839">
                  <a:moveTo>
                    <a:pt x="18535" y="-3146"/>
                  </a:moveTo>
                  <a:lnTo>
                    <a:pt x="18535" y="373948"/>
                  </a:lnTo>
                </a:path>
              </a:pathLst>
            </a:custGeom>
            <a:ln w="43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73714" y="1791715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4">
                  <a:moveTo>
                    <a:pt x="0" y="0"/>
                  </a:moveTo>
                  <a:lnTo>
                    <a:pt x="278650" y="0"/>
                  </a:lnTo>
                </a:path>
              </a:pathLst>
            </a:custGeom>
            <a:ln w="62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357801" y="1752485"/>
            <a:ext cx="428625" cy="44830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259"/>
              </a:spcBef>
            </a:pPr>
            <a:r>
              <a:rPr sz="12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200" u="sng" spc="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</a:t>
            </a:r>
            <a:r>
              <a:rPr sz="12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marL="182245">
              <a:lnSpc>
                <a:spcPct val="100000"/>
              </a:lnSpc>
              <a:spcBef>
                <a:spcPts val="260"/>
              </a:spcBef>
            </a:pPr>
            <a:r>
              <a:rPr sz="1200" spc="-15" dirty="0">
                <a:latin typeface="Symbol"/>
                <a:cs typeface="Symbol"/>
              </a:rPr>
              <a:t></a:t>
            </a:r>
            <a:r>
              <a:rPr sz="1200" spc="-15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495685" y="5562714"/>
            <a:ext cx="638810" cy="600710"/>
            <a:chOff x="4495685" y="5562714"/>
            <a:chExt cx="638810" cy="600710"/>
          </a:xfrm>
        </p:grpSpPr>
        <p:sp>
          <p:nvSpPr>
            <p:cNvPr id="17" name="object 17"/>
            <p:cNvSpPr/>
            <p:nvPr/>
          </p:nvSpPr>
          <p:spPr>
            <a:xfrm>
              <a:off x="4495685" y="5562714"/>
              <a:ext cx="638810" cy="600710"/>
            </a:xfrm>
            <a:custGeom>
              <a:avLst/>
              <a:gdLst/>
              <a:ahLst/>
              <a:cxnLst/>
              <a:rect l="l" t="t" r="r" b="b"/>
              <a:pathLst>
                <a:path w="638810" h="600710">
                  <a:moveTo>
                    <a:pt x="638276" y="0"/>
                  </a:moveTo>
                  <a:lnTo>
                    <a:pt x="0" y="0"/>
                  </a:lnTo>
                  <a:lnTo>
                    <a:pt x="0" y="600125"/>
                  </a:lnTo>
                  <a:lnTo>
                    <a:pt x="638276" y="600125"/>
                  </a:lnTo>
                  <a:lnTo>
                    <a:pt x="638276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88916" y="5933884"/>
              <a:ext cx="20320" cy="11430"/>
            </a:xfrm>
            <a:custGeom>
              <a:avLst/>
              <a:gdLst/>
              <a:ahLst/>
              <a:cxnLst/>
              <a:rect l="l" t="t" r="r" b="b"/>
              <a:pathLst>
                <a:path w="20320" h="11429">
                  <a:moveTo>
                    <a:pt x="0" y="11150"/>
                  </a:moveTo>
                  <a:lnTo>
                    <a:pt x="19799" y="0"/>
                  </a:lnTo>
                </a:path>
              </a:pathLst>
            </a:custGeom>
            <a:ln w="6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08715" y="5937123"/>
              <a:ext cx="28575" cy="137160"/>
            </a:xfrm>
            <a:custGeom>
              <a:avLst/>
              <a:gdLst/>
              <a:ahLst/>
              <a:cxnLst/>
              <a:rect l="l" t="t" r="r" b="b"/>
              <a:pathLst>
                <a:path w="28575" h="137160">
                  <a:moveTo>
                    <a:pt x="0" y="0"/>
                  </a:moveTo>
                  <a:lnTo>
                    <a:pt x="28079" y="136791"/>
                  </a:lnTo>
                </a:path>
              </a:pathLst>
            </a:custGeom>
            <a:ln w="127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40033" y="5703836"/>
              <a:ext cx="37465" cy="370205"/>
            </a:xfrm>
            <a:custGeom>
              <a:avLst/>
              <a:gdLst/>
              <a:ahLst/>
              <a:cxnLst/>
              <a:rect l="l" t="t" r="r" b="b"/>
              <a:pathLst>
                <a:path w="37464" h="370204">
                  <a:moveTo>
                    <a:pt x="18726" y="-3192"/>
                  </a:moveTo>
                  <a:lnTo>
                    <a:pt x="18726" y="373270"/>
                  </a:lnTo>
                </a:path>
              </a:pathLst>
            </a:custGeom>
            <a:ln w="438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77486" y="5703836"/>
              <a:ext cx="283210" cy="0"/>
            </a:xfrm>
            <a:custGeom>
              <a:avLst/>
              <a:gdLst/>
              <a:ahLst/>
              <a:cxnLst/>
              <a:rect l="l" t="t" r="r" b="b"/>
              <a:pathLst>
                <a:path w="283210">
                  <a:moveTo>
                    <a:pt x="0" y="0"/>
                  </a:moveTo>
                  <a:lnTo>
                    <a:pt x="282587" y="0"/>
                  </a:lnTo>
                </a:path>
              </a:pathLst>
            </a:custGeom>
            <a:ln w="6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43957" y="5703125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53276" y="0"/>
                  </a:lnTo>
                </a:path>
              </a:pathLst>
            </a:custGeom>
            <a:ln w="3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969433" y="5948540"/>
            <a:ext cx="7175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200" dirty="0">
                <a:latin typeface="Symbol"/>
                <a:cs typeface="Symbol"/>
              </a:rPr>
              <a:t>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21237" y="5663057"/>
            <a:ext cx="71755" cy="4959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110"/>
              </a:spcBef>
            </a:pPr>
            <a:r>
              <a:rPr sz="1200" dirty="0">
                <a:latin typeface="Symbol"/>
                <a:cs typeface="Symbol"/>
              </a:rPr>
              <a:t></a:t>
            </a:r>
            <a:endParaRPr sz="1200">
              <a:latin typeface="Symbol"/>
              <a:cs typeface="Symbol"/>
            </a:endParaRPr>
          </a:p>
          <a:p>
            <a:pPr>
              <a:lnSpc>
                <a:spcPts val="1125"/>
              </a:lnSpc>
            </a:pPr>
            <a:r>
              <a:rPr sz="1200" dirty="0">
                <a:latin typeface="Symbol"/>
                <a:cs typeface="Symbol"/>
              </a:rPr>
              <a:t></a:t>
            </a:r>
            <a:endParaRPr sz="1200">
              <a:latin typeface="Symbol"/>
              <a:cs typeface="Symbol"/>
            </a:endParaRPr>
          </a:p>
          <a:p>
            <a:pPr>
              <a:lnSpc>
                <a:spcPts val="1265"/>
              </a:lnSpc>
            </a:pPr>
            <a:r>
              <a:rPr sz="1200" dirty="0">
                <a:latin typeface="Symbol"/>
                <a:cs typeface="Symbol"/>
              </a:rPr>
              <a:t>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20475" y="5899213"/>
            <a:ext cx="3460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z="1200" spc="-15" dirty="0">
                <a:latin typeface="Symbol"/>
                <a:cs typeface="Symbol"/>
              </a:rPr>
              <a:t></a:t>
            </a:r>
            <a:r>
              <a:rPr sz="1200" spc="-15" dirty="0">
                <a:latin typeface="Times New Roman"/>
                <a:cs typeface="Times New Roman"/>
              </a:rPr>
              <a:t>e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800" baseline="32407" dirty="0">
                <a:latin typeface="Symbol"/>
                <a:cs typeface="Symbol"/>
              </a:rPr>
              <a:t></a:t>
            </a:r>
            <a:endParaRPr sz="1800" baseline="32407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74755" y="5560264"/>
            <a:ext cx="457200" cy="33337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R="31115" algn="r">
              <a:lnSpc>
                <a:spcPct val="100000"/>
              </a:lnSpc>
              <a:spcBef>
                <a:spcPts val="145"/>
              </a:spcBef>
            </a:pPr>
            <a:r>
              <a:rPr sz="70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12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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800" baseline="6944" dirty="0">
                <a:latin typeface="Symbol"/>
                <a:cs typeface="Symbol"/>
              </a:rPr>
              <a:t></a:t>
            </a:r>
            <a:r>
              <a:rPr sz="1800" spc="-202" baseline="6944" dirty="0">
                <a:latin typeface="Times New Roman"/>
                <a:cs typeface="Times New Roman"/>
              </a:rPr>
              <a:t> </a:t>
            </a:r>
            <a:r>
              <a:rPr sz="1050" baseline="31746" dirty="0">
                <a:latin typeface="Times New Roman"/>
                <a:cs typeface="Times New Roman"/>
              </a:rPr>
              <a:t>2</a:t>
            </a:r>
            <a:endParaRPr sz="1050" baseline="3174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0493" y="295821"/>
            <a:ext cx="3132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D1523B"/>
                </a:solidFill>
              </a:rPr>
              <a:t>Brittle</a:t>
            </a:r>
            <a:r>
              <a:rPr sz="3600" spc="-35" dirty="0">
                <a:solidFill>
                  <a:srgbClr val="D1523B"/>
                </a:solidFill>
              </a:rPr>
              <a:t> </a:t>
            </a:r>
            <a:r>
              <a:rPr sz="3600" spc="-5" dirty="0">
                <a:solidFill>
                  <a:srgbClr val="D1523B"/>
                </a:solidFill>
              </a:rPr>
              <a:t>Fracture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9152" y="1190562"/>
            <a:ext cx="3204858" cy="25023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9921" y="4026436"/>
            <a:ext cx="4574689" cy="246498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0200" y="838098"/>
            <a:ext cx="1071714" cy="31244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225" y="695782"/>
            <a:ext cx="29063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6600FF"/>
                </a:solidFill>
              </a:rPr>
              <a:t>Ductile</a:t>
            </a:r>
            <a:r>
              <a:rPr spc="-75" dirty="0">
                <a:solidFill>
                  <a:srgbClr val="6600FF"/>
                </a:solidFill>
              </a:rPr>
              <a:t> </a:t>
            </a:r>
            <a:r>
              <a:rPr dirty="0">
                <a:solidFill>
                  <a:srgbClr val="6600FF"/>
                </a:solidFill>
              </a:rPr>
              <a:t>Fracture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2858" y="78739"/>
            <a:ext cx="1404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240" y="1485620"/>
            <a:ext cx="8093075" cy="478853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08279" marR="20320" indent="-182880" algn="just">
              <a:lnSpc>
                <a:spcPct val="79900"/>
              </a:lnSpc>
              <a:spcBef>
                <a:spcPts val="68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Ductile fracture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defined as the fracture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which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takes place by a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slow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propagation of crack with considerable amount of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plastic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deformation.</a:t>
            </a:r>
            <a:endParaRPr sz="2400">
              <a:latin typeface="Times New Roman"/>
              <a:cs typeface="Times New Roman"/>
            </a:endParaRPr>
          </a:p>
          <a:p>
            <a:pPr marL="208279" marR="20320" indent="-182880" algn="just">
              <a:lnSpc>
                <a:spcPct val="79900"/>
              </a:lnSpc>
              <a:spcBef>
                <a:spcPts val="595"/>
              </a:spcBef>
            </a:pP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There</a:t>
            </a:r>
            <a:r>
              <a:rPr sz="2400" b="1" dirty="0">
                <a:solidFill>
                  <a:srgbClr val="282833"/>
                </a:solidFill>
                <a:latin typeface="Times New Roman"/>
                <a:cs typeface="Times New Roman"/>
              </a:rPr>
              <a:t> are</a:t>
            </a:r>
            <a:r>
              <a:rPr sz="2400" b="1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three</a:t>
            </a:r>
            <a:r>
              <a:rPr sz="2400" b="1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successive</a:t>
            </a:r>
            <a:r>
              <a:rPr sz="2400" b="1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events</a:t>
            </a:r>
            <a:r>
              <a:rPr sz="2400" b="1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involved</a:t>
            </a:r>
            <a:r>
              <a:rPr sz="2400" b="1" dirty="0">
                <a:solidFill>
                  <a:srgbClr val="282833"/>
                </a:solidFill>
                <a:latin typeface="Times New Roman"/>
                <a:cs typeface="Times New Roman"/>
              </a:rPr>
              <a:t> in</a:t>
            </a:r>
            <a:r>
              <a:rPr sz="2400" b="1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400" b="1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ductile </a:t>
            </a:r>
            <a:r>
              <a:rPr sz="2400" b="1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fracture.</a:t>
            </a:r>
            <a:endParaRPr sz="2400">
              <a:latin typeface="Times New Roman"/>
              <a:cs typeface="Times New Roman"/>
            </a:endParaRPr>
          </a:p>
          <a:p>
            <a:pPr marL="208279" marR="17780" indent="-182880" algn="just">
              <a:lnSpc>
                <a:spcPct val="79900"/>
              </a:lnSpc>
              <a:spcBef>
                <a:spcPts val="61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specimen begins necking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minute cavities form in the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necked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region.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This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is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region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which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the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plastic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deformation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concentrated. It indicates that the formation of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cavities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closely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linked to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plastic deformation.</a:t>
            </a:r>
            <a:endParaRPr sz="2400">
              <a:latin typeface="Times New Roman"/>
              <a:cs typeface="Times New Roman"/>
            </a:endParaRPr>
          </a:p>
          <a:p>
            <a:pPr marL="208279" marR="18415" indent="-182880" algn="just">
              <a:lnSpc>
                <a:spcPct val="80100"/>
              </a:lnSpc>
              <a:spcBef>
                <a:spcPts val="59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It has been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observed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that during the formation of neck small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micro cracks are formed at the centre of the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specimen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due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combination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 dislocations.</a:t>
            </a:r>
            <a:endParaRPr sz="2400">
              <a:latin typeface="Times New Roman"/>
              <a:cs typeface="Times New Roman"/>
            </a:endParaRPr>
          </a:p>
          <a:p>
            <a:pPr marL="208279" marR="19685" indent="-182880" algn="just">
              <a:lnSpc>
                <a:spcPct val="799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Finally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these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cracks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grow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out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ward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to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surface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of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specimen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 a direction 45° to the tensile axis resulting in a cup-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end-cone-type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fracture 0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225" y="795147"/>
            <a:ext cx="29063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D1523B"/>
                </a:solidFill>
              </a:rPr>
              <a:t>Ductile</a:t>
            </a:r>
            <a:r>
              <a:rPr spc="-75" dirty="0">
                <a:solidFill>
                  <a:srgbClr val="D1523B"/>
                </a:solidFill>
              </a:rPr>
              <a:t> </a:t>
            </a:r>
            <a:r>
              <a:rPr dirty="0">
                <a:solidFill>
                  <a:srgbClr val="D1523B"/>
                </a:solidFill>
              </a:rPr>
              <a:t>Fracture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2858" y="78739"/>
            <a:ext cx="1404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125" y="1489938"/>
            <a:ext cx="8031480" cy="462026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23520" marR="656590" indent="-173355">
              <a:lnSpc>
                <a:spcPct val="80900"/>
              </a:lnSpc>
              <a:spcBef>
                <a:spcPts val="645"/>
              </a:spcBef>
              <a:buClr>
                <a:srgbClr val="92A199"/>
              </a:buClr>
              <a:buSzPct val="84444"/>
              <a:buFont typeface="Arial MT"/>
              <a:buChar char="•"/>
              <a:tabLst>
                <a:tab pos="224154" algn="l"/>
              </a:tabLst>
            </a:pP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An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important</a:t>
            </a:r>
            <a:r>
              <a:rPr sz="225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characteristic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 of</a:t>
            </a: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ductile</a:t>
            </a:r>
            <a:r>
              <a:rPr sz="225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fracture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that</a:t>
            </a: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it</a:t>
            </a:r>
            <a:r>
              <a:rPr sz="225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occurs </a:t>
            </a:r>
            <a:r>
              <a:rPr sz="2250" spc="-55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through a slow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tearing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of the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metal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with the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expenditure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of </a:t>
            </a: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considerable energy.</a:t>
            </a:r>
            <a:endParaRPr sz="2250">
              <a:latin typeface="Times New Roman"/>
              <a:cs typeface="Times New Roman"/>
            </a:endParaRPr>
          </a:p>
          <a:p>
            <a:pPr marL="223520" marR="539750" indent="-173355">
              <a:lnSpc>
                <a:spcPts val="2190"/>
              </a:lnSpc>
              <a:spcBef>
                <a:spcPts val="545"/>
              </a:spcBef>
              <a:buClr>
                <a:srgbClr val="92A199"/>
              </a:buClr>
              <a:buSzPct val="84444"/>
              <a:buFont typeface="Arial MT"/>
              <a:buChar char="•"/>
              <a:tabLst>
                <a:tab pos="224154" algn="l"/>
              </a:tabLst>
            </a:pP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fracture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 of</a:t>
            </a: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ductile</a:t>
            </a:r>
            <a:r>
              <a:rPr sz="225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materials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 can</a:t>
            </a: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also</a:t>
            </a: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explained</a:t>
            </a: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in</a:t>
            </a: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terms</a:t>
            </a:r>
            <a:r>
              <a:rPr sz="225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of </a:t>
            </a:r>
            <a:r>
              <a:rPr sz="2250" spc="-55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work-hardening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 coupled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 with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 crack-nucleation</a:t>
            </a: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 growth.</a:t>
            </a:r>
            <a:endParaRPr sz="2250">
              <a:latin typeface="Times New Roman"/>
              <a:cs typeface="Times New Roman"/>
            </a:endParaRPr>
          </a:p>
          <a:p>
            <a:pPr marL="223520" marR="30480" indent="-173355" algn="just">
              <a:lnSpc>
                <a:spcPct val="80900"/>
              </a:lnSpc>
              <a:spcBef>
                <a:spcPts val="580"/>
              </a:spcBef>
              <a:buClr>
                <a:srgbClr val="92A199"/>
              </a:buClr>
              <a:buSzPct val="84444"/>
              <a:buFont typeface="Arial MT"/>
              <a:buChar char="•"/>
              <a:tabLst>
                <a:tab pos="224154" algn="l"/>
              </a:tabLst>
            </a:pP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initial cavities are often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observed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to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form </a:t>
            </a:r>
            <a:r>
              <a:rPr sz="2250" dirty="0">
                <a:solidFill>
                  <a:srgbClr val="282833"/>
                </a:solidFill>
                <a:latin typeface="Times New Roman"/>
                <a:cs typeface="Times New Roman"/>
              </a:rPr>
              <a:t>at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foreign inclusions </a:t>
            </a:r>
            <a:r>
              <a:rPr sz="2250" spc="-55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where gliding dislocations can pile up and produce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sufficient stress </a:t>
            </a:r>
            <a:r>
              <a:rPr sz="2250" spc="-55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form a</a:t>
            </a:r>
            <a:r>
              <a:rPr sz="225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void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or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micro-crack.</a:t>
            </a:r>
            <a:endParaRPr sz="2250">
              <a:latin typeface="Times New Roman"/>
              <a:cs typeface="Times New Roman"/>
            </a:endParaRPr>
          </a:p>
          <a:p>
            <a:pPr marL="223520" marR="504825" indent="-173355" algn="just">
              <a:lnSpc>
                <a:spcPct val="80900"/>
              </a:lnSpc>
              <a:spcBef>
                <a:spcPts val="575"/>
              </a:spcBef>
              <a:buClr>
                <a:srgbClr val="92A199"/>
              </a:buClr>
              <a:buSzPct val="84444"/>
              <a:buFont typeface="Arial MT"/>
              <a:buChar char="•"/>
              <a:tabLst>
                <a:tab pos="297815" algn="l"/>
              </a:tabLst>
            </a:pPr>
            <a:r>
              <a:rPr dirty="0"/>
              <a:t>	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Consider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a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specimen subjected to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slow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increasing tensile load. </a:t>
            </a:r>
            <a:r>
              <a:rPr sz="2250" spc="-55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When the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elastic limit is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exceeded, the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material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beings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to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work </a:t>
            </a:r>
            <a:r>
              <a:rPr sz="2250" spc="-55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harden.</a:t>
            </a:r>
            <a:endParaRPr sz="2250">
              <a:latin typeface="Times New Roman"/>
              <a:cs typeface="Times New Roman"/>
            </a:endParaRPr>
          </a:p>
          <a:p>
            <a:pPr marL="223520" marR="762635" indent="-173355">
              <a:lnSpc>
                <a:spcPts val="2190"/>
              </a:lnSpc>
              <a:spcBef>
                <a:spcPts val="550"/>
              </a:spcBef>
              <a:buClr>
                <a:srgbClr val="92A199"/>
              </a:buClr>
              <a:buSzPct val="84444"/>
              <a:buFont typeface="Arial MT"/>
              <a:buChar char="•"/>
              <a:tabLst>
                <a:tab pos="224154" algn="l"/>
              </a:tabLst>
            </a:pP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Increasing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 the load,</a:t>
            </a:r>
            <a:r>
              <a:rPr sz="225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increasing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 the permanent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elongation</a:t>
            </a: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and </a:t>
            </a:r>
            <a:r>
              <a:rPr sz="2250" spc="-55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simultaneously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decrease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 cross</a:t>
            </a:r>
            <a:r>
              <a:rPr sz="225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sectional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282833"/>
                </a:solidFill>
                <a:latin typeface="Times New Roman"/>
                <a:cs typeface="Times New Roman"/>
              </a:rPr>
              <a:t>area.</a:t>
            </a:r>
            <a:endParaRPr sz="2250">
              <a:latin typeface="Times New Roman"/>
              <a:cs typeface="Times New Roman"/>
            </a:endParaRPr>
          </a:p>
          <a:p>
            <a:pPr marL="223520" marR="972819" indent="-173355">
              <a:lnSpc>
                <a:spcPts val="2180"/>
              </a:lnSpc>
              <a:spcBef>
                <a:spcPts val="580"/>
              </a:spcBef>
              <a:buClr>
                <a:srgbClr val="92A199"/>
              </a:buClr>
              <a:buSzPct val="84444"/>
              <a:buFont typeface="Arial MT"/>
              <a:buChar char="•"/>
              <a:tabLst>
                <a:tab pos="224154" algn="l"/>
              </a:tabLst>
            </a:pP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The decrease in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area leads 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to the formation of a neck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in the </a:t>
            </a:r>
            <a:r>
              <a:rPr sz="2250" spc="-55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specimen,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as</a:t>
            </a:r>
            <a:r>
              <a:rPr sz="225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282833"/>
                </a:solidFill>
                <a:latin typeface="Times New Roman"/>
                <a:cs typeface="Times New Roman"/>
              </a:rPr>
              <a:t>illustrated</a:t>
            </a:r>
            <a:r>
              <a:rPr sz="225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282833"/>
                </a:solidFill>
                <a:latin typeface="Times New Roman"/>
                <a:cs typeface="Times New Roman"/>
              </a:rPr>
              <a:t>earlier.</a:t>
            </a:r>
            <a:endParaRPr sz="2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0493" y="465023"/>
            <a:ext cx="263271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" dirty="0">
                <a:solidFill>
                  <a:srgbClr val="D1523B"/>
                </a:solidFill>
              </a:rPr>
              <a:t>Ductile</a:t>
            </a:r>
            <a:r>
              <a:rPr sz="2900" spc="-55" dirty="0">
                <a:solidFill>
                  <a:srgbClr val="D1523B"/>
                </a:solidFill>
              </a:rPr>
              <a:t> </a:t>
            </a:r>
            <a:r>
              <a:rPr sz="2900" spc="-5" dirty="0">
                <a:solidFill>
                  <a:srgbClr val="D1523B"/>
                </a:solidFill>
              </a:rPr>
              <a:t>Fracture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4702" y="981011"/>
            <a:ext cx="5551975" cy="57734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627379"/>
            <a:ext cx="32594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D1523B"/>
                </a:solidFill>
              </a:rPr>
              <a:t>Ductile</a:t>
            </a:r>
            <a:r>
              <a:rPr sz="3600" spc="-75" dirty="0">
                <a:solidFill>
                  <a:srgbClr val="D1523B"/>
                </a:solidFill>
              </a:rPr>
              <a:t> </a:t>
            </a:r>
            <a:r>
              <a:rPr sz="3600" spc="-5" dirty="0">
                <a:solidFill>
                  <a:srgbClr val="D1523B"/>
                </a:solidFill>
              </a:rPr>
              <a:t>Fracture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782858" y="78739"/>
            <a:ext cx="1404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240" y="1252334"/>
            <a:ext cx="8051165" cy="3387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 marR="565150" indent="-13716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3333"/>
              <a:buFont typeface="Arial MT"/>
              <a:buChar char="•"/>
              <a:tabLst>
                <a:tab pos="162560" algn="l"/>
              </a:tabLst>
            </a:pP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neck</a:t>
            </a:r>
            <a:r>
              <a:rPr sz="18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region</a:t>
            </a:r>
            <a:r>
              <a:rPr sz="18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has</a:t>
            </a:r>
            <a:r>
              <a:rPr sz="18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high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dislocation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density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r>
              <a:rPr sz="18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18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material</a:t>
            </a:r>
            <a:r>
              <a:rPr sz="18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is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subjected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18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a </a:t>
            </a:r>
            <a:r>
              <a:rPr sz="1800" spc="-434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complex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stress.</a:t>
            </a:r>
            <a:endParaRPr sz="1800">
              <a:latin typeface="Times New Roman"/>
              <a:cs typeface="Times New Roman"/>
            </a:endParaRPr>
          </a:p>
          <a:p>
            <a:pPr marL="161925" marR="186690" indent="-137160">
              <a:lnSpc>
                <a:spcPct val="100000"/>
              </a:lnSpc>
              <a:spcBef>
                <a:spcPts val="445"/>
              </a:spcBef>
              <a:buClr>
                <a:srgbClr val="92A199"/>
              </a:buClr>
              <a:buSzPct val="83333"/>
              <a:buFont typeface="Arial MT"/>
              <a:buChar char="•"/>
              <a:tabLst>
                <a:tab pos="162560" algn="l"/>
              </a:tabLst>
            </a:pP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18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dislocations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are</a:t>
            </a:r>
            <a:r>
              <a:rPr sz="18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separated</a:t>
            </a:r>
            <a:r>
              <a:rPr sz="18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from</a:t>
            </a:r>
            <a:r>
              <a:rPr sz="18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each</a:t>
            </a:r>
            <a:r>
              <a:rPr sz="18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other</a:t>
            </a:r>
            <a:r>
              <a:rPr sz="18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because</a:t>
            </a:r>
            <a:r>
              <a:rPr sz="18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18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18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repulsive</a:t>
            </a:r>
            <a:r>
              <a:rPr sz="18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inter</a:t>
            </a:r>
            <a:r>
              <a:rPr sz="18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atomic </a:t>
            </a:r>
            <a:r>
              <a:rPr sz="1800" spc="-434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forces.</a:t>
            </a:r>
            <a:endParaRPr sz="1800">
              <a:latin typeface="Times New Roman"/>
              <a:cs typeface="Times New Roman"/>
            </a:endParaRPr>
          </a:p>
          <a:p>
            <a:pPr marL="161925" marR="240665" indent="-137160">
              <a:lnSpc>
                <a:spcPct val="100000"/>
              </a:lnSpc>
              <a:spcBef>
                <a:spcPts val="450"/>
              </a:spcBef>
              <a:buClr>
                <a:srgbClr val="92A199"/>
              </a:buClr>
              <a:buSzPct val="83333"/>
              <a:buFont typeface="Arial MT"/>
              <a:buChar char="•"/>
              <a:tabLst>
                <a:tab pos="162560" algn="l"/>
              </a:tabLst>
            </a:pP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As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resolved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shear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 on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slip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plane</a:t>
            </a:r>
            <a:r>
              <a:rPr sz="18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increase,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 dislocation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comes closed </a:t>
            </a:r>
            <a:r>
              <a:rPr sz="1800" spc="-434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together.</a:t>
            </a:r>
            <a:endParaRPr sz="1800">
              <a:latin typeface="Times New Roman"/>
              <a:cs typeface="Times New Roman"/>
            </a:endParaRPr>
          </a:p>
          <a:p>
            <a:pPr marL="161925" marR="874394" indent="-137160">
              <a:lnSpc>
                <a:spcPct val="100000"/>
              </a:lnSpc>
              <a:spcBef>
                <a:spcPts val="455"/>
              </a:spcBef>
              <a:buClr>
                <a:srgbClr val="92A199"/>
              </a:buClr>
              <a:buSzPct val="83333"/>
              <a:buFont typeface="Arial MT"/>
              <a:buChar char="•"/>
              <a:tabLst>
                <a:tab pos="162560" algn="l"/>
              </a:tabLst>
            </a:pP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crack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forms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due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18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high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shear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 and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18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presence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of low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angle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grain </a:t>
            </a:r>
            <a:r>
              <a:rPr sz="1800" spc="-434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boundaries.</a:t>
            </a:r>
            <a:endParaRPr sz="1800">
              <a:latin typeface="Times New Roman"/>
              <a:cs typeface="Times New Roman"/>
            </a:endParaRPr>
          </a:p>
          <a:p>
            <a:pPr marL="162560" indent="-137160">
              <a:lnSpc>
                <a:spcPct val="100000"/>
              </a:lnSpc>
              <a:spcBef>
                <a:spcPts val="450"/>
              </a:spcBef>
              <a:buClr>
                <a:srgbClr val="92A199"/>
              </a:buClr>
              <a:buSzPct val="83333"/>
              <a:buFont typeface="Arial MT"/>
              <a:buChar char="•"/>
              <a:tabLst>
                <a:tab pos="162560" algn="l"/>
              </a:tabLst>
            </a:pP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Once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18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crack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 is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formed,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it</a:t>
            </a:r>
            <a:r>
              <a:rPr sz="18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can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grow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or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elongated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by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means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 of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dislocations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which slip.</a:t>
            </a:r>
            <a:endParaRPr sz="1800">
              <a:latin typeface="Times New Roman"/>
              <a:cs typeface="Times New Roman"/>
            </a:endParaRPr>
          </a:p>
          <a:p>
            <a:pPr marL="162560" indent="-137160">
              <a:lnSpc>
                <a:spcPct val="100000"/>
              </a:lnSpc>
              <a:spcBef>
                <a:spcPts val="445"/>
              </a:spcBef>
              <a:buClr>
                <a:srgbClr val="92A199"/>
              </a:buClr>
              <a:buSzPct val="83333"/>
              <a:buFont typeface="Arial MT"/>
              <a:buChar char="•"/>
              <a:tabLst>
                <a:tab pos="162560" algn="l"/>
              </a:tabLst>
            </a:pP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Crack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 propagation is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along the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slip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 plane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 for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this mechanism.</a:t>
            </a:r>
            <a:endParaRPr sz="1800">
              <a:latin typeface="Times New Roman"/>
              <a:cs typeface="Times New Roman"/>
            </a:endParaRPr>
          </a:p>
          <a:p>
            <a:pPr marL="162560" indent="-137160">
              <a:lnSpc>
                <a:spcPct val="100000"/>
              </a:lnSpc>
              <a:spcBef>
                <a:spcPts val="464"/>
              </a:spcBef>
              <a:buClr>
                <a:srgbClr val="92A199"/>
              </a:buClr>
              <a:buSzPct val="83333"/>
              <a:buFont typeface="Arial MT"/>
              <a:buChar char="•"/>
              <a:tabLst>
                <a:tab pos="162560" algn="l"/>
              </a:tabLst>
            </a:pP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Once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crack</a:t>
            </a:r>
            <a:r>
              <a:rPr sz="18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82833"/>
                </a:solidFill>
                <a:latin typeface="Times New Roman"/>
                <a:cs typeface="Times New Roman"/>
              </a:rPr>
              <a:t>grows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 at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18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expense</a:t>
            </a:r>
            <a:r>
              <a:rPr sz="18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18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others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and finally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cracks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growth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82833"/>
                </a:solidFill>
                <a:latin typeface="Times New Roman"/>
                <a:cs typeface="Times New Roman"/>
              </a:rPr>
              <a:t>results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 in</a:t>
            </a:r>
            <a:r>
              <a:rPr sz="1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82833"/>
                </a:solidFill>
                <a:latin typeface="Times New Roman"/>
                <a:cs typeface="Times New Roman"/>
              </a:rPr>
              <a:t>failure.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225" y="539902"/>
            <a:ext cx="426021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" dirty="0">
                <a:solidFill>
                  <a:srgbClr val="D1523B"/>
                </a:solidFill>
              </a:rPr>
              <a:t>Brittle</a:t>
            </a:r>
            <a:r>
              <a:rPr sz="2900" spc="-20" dirty="0">
                <a:solidFill>
                  <a:srgbClr val="D1523B"/>
                </a:solidFill>
              </a:rPr>
              <a:t> </a:t>
            </a:r>
            <a:r>
              <a:rPr sz="2900" dirty="0">
                <a:solidFill>
                  <a:srgbClr val="D1523B"/>
                </a:solidFill>
              </a:rPr>
              <a:t>vs. </a:t>
            </a:r>
            <a:r>
              <a:rPr sz="2900" spc="-5" dirty="0">
                <a:solidFill>
                  <a:srgbClr val="D1523B"/>
                </a:solidFill>
              </a:rPr>
              <a:t>Ductile</a:t>
            </a:r>
            <a:r>
              <a:rPr sz="2900" spc="-10" dirty="0">
                <a:solidFill>
                  <a:srgbClr val="D1523B"/>
                </a:solidFill>
              </a:rPr>
              <a:t> </a:t>
            </a:r>
            <a:r>
              <a:rPr sz="2900" spc="-5" dirty="0">
                <a:solidFill>
                  <a:srgbClr val="D1523B"/>
                </a:solidFill>
              </a:rPr>
              <a:t>Fracture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361861" y="4836147"/>
            <a:ext cx="7764145" cy="134429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20979" marR="30480" indent="-182880">
              <a:lnSpc>
                <a:spcPct val="79800"/>
              </a:lnSpc>
              <a:spcBef>
                <a:spcPts val="68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Ductile </a:t>
            </a:r>
            <a:r>
              <a:rPr sz="2400" b="1" dirty="0">
                <a:solidFill>
                  <a:srgbClr val="282833"/>
                </a:solidFill>
                <a:latin typeface="Times New Roman"/>
                <a:cs typeface="Times New Roman"/>
              </a:rPr>
              <a:t>materials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- extensive plastic deformation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energy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absorption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(“toughness”)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before fracture</a:t>
            </a:r>
            <a:endParaRPr sz="2400">
              <a:latin typeface="Times New Roman"/>
              <a:cs typeface="Times New Roman"/>
            </a:endParaRPr>
          </a:p>
          <a:p>
            <a:pPr marL="220979" marR="173355" indent="-182880">
              <a:lnSpc>
                <a:spcPct val="799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b="1" dirty="0">
                <a:solidFill>
                  <a:srgbClr val="282833"/>
                </a:solidFill>
                <a:latin typeface="Times New Roman"/>
                <a:cs typeface="Times New Roman"/>
              </a:rPr>
              <a:t>Brittle materials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- little plastic deformation and low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energy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absorption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before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fracture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0868" y="1312815"/>
            <a:ext cx="3837782" cy="334165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0493" y="295821"/>
            <a:ext cx="32562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D1523B"/>
                </a:solidFill>
              </a:rPr>
              <a:t>Ductile</a:t>
            </a:r>
            <a:r>
              <a:rPr sz="3600" spc="-70" dirty="0">
                <a:solidFill>
                  <a:srgbClr val="D1523B"/>
                </a:solidFill>
              </a:rPr>
              <a:t> </a:t>
            </a:r>
            <a:r>
              <a:rPr sz="3600" spc="-10" dirty="0">
                <a:solidFill>
                  <a:srgbClr val="D1523B"/>
                </a:solidFill>
              </a:rPr>
              <a:t>Fracture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0039" y="762126"/>
            <a:ext cx="5298833" cy="579095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4660" y="1369060"/>
          <a:ext cx="7856855" cy="4975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1745"/>
                <a:gridCol w="4046854"/>
              </a:tblGrid>
              <a:tr h="366115"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Ductile</a:t>
                      </a:r>
                      <a:r>
                        <a:rPr sz="1800" b="1" spc="-6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fracture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Brittle</a:t>
                      </a:r>
                      <a:r>
                        <a:rPr sz="1800" b="1" spc="-3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fracture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8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33070" marR="282575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Material </a:t>
                      </a: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fractures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after plastic deformation </a:t>
                      </a:r>
                      <a:r>
                        <a:rPr sz="1400" spc="-33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and slow</a:t>
                      </a:r>
                      <a:r>
                        <a:rPr sz="1400" spc="-1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propagation</a:t>
                      </a: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crack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33070" marR="302260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3070" algn="l"/>
                          <a:tab pos="433705" algn="l"/>
                        </a:tabLst>
                      </a:pP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Material fractures with very </a:t>
                      </a:r>
                      <a:r>
                        <a:rPr sz="1400" spc="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little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or no plastic </a:t>
                      </a:r>
                      <a:r>
                        <a:rPr sz="1400" spc="-33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deformation.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33070" marR="434975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Surface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obtained</a:t>
                      </a: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sz="1400" spc="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fracture</a:t>
                      </a:r>
                      <a:r>
                        <a:rPr sz="1400" spc="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is dull</a:t>
                      </a:r>
                      <a:r>
                        <a:rPr sz="1400" spc="1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sz="1400" spc="-33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fibrous</a:t>
                      </a: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appearance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33070" marR="321945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3070" algn="l"/>
                          <a:tab pos="433705" algn="l"/>
                        </a:tabLst>
                      </a:pP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Surface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obtained</a:t>
                      </a:r>
                      <a:r>
                        <a:rPr sz="1400" spc="1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400" spc="1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1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fracture </a:t>
                      </a:r>
                      <a:r>
                        <a:rPr sz="1400" spc="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shining and </a:t>
                      </a:r>
                      <a:r>
                        <a:rPr sz="1400" spc="-33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crystalling </a:t>
                      </a: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appearance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33070" marR="554355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It occurs </a:t>
                      </a: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when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the material </a:t>
                      </a:r>
                      <a:r>
                        <a:rPr sz="1400" spc="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is in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plastic </a:t>
                      </a:r>
                      <a:r>
                        <a:rPr sz="1400" spc="-33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condition.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33070" marR="809625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3070" algn="l"/>
                          <a:tab pos="433705" algn="l"/>
                        </a:tabLst>
                      </a:pP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It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occurs </a:t>
                      </a: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when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the material </a:t>
                      </a:r>
                      <a:r>
                        <a:rPr sz="1400" spc="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in elastic </a:t>
                      </a:r>
                      <a:r>
                        <a:rPr sz="1400" spc="-33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condition.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8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33070" marR="357505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sz="1400" spc="-1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400" spc="-1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characterized</a:t>
                      </a: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400" spc="-1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1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formation</a:t>
                      </a:r>
                      <a:r>
                        <a:rPr sz="1400" spc="-1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1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cup </a:t>
                      </a:r>
                      <a:r>
                        <a:rPr sz="1400" spc="-33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and cone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33070" marR="401955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3070" algn="l"/>
                          <a:tab pos="433705" algn="l"/>
                        </a:tabLst>
                      </a:pP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It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is characterized by separation of normal </a:t>
                      </a:r>
                      <a:r>
                        <a:rPr sz="1400" spc="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400" spc="-33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tensile</a:t>
                      </a:r>
                      <a:r>
                        <a:rPr sz="1400" spc="-1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stress.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46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33070" marR="183515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tendency of ductile fracture </a:t>
                      </a:r>
                      <a:r>
                        <a:rPr sz="1400" spc="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increased </a:t>
                      </a:r>
                      <a:r>
                        <a:rPr sz="1400" spc="-33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400" spc="-1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dislocations</a:t>
                      </a: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and other defects</a:t>
                      </a: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metals.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33070" marR="372110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3070" algn="l"/>
                          <a:tab pos="433705" algn="l"/>
                        </a:tabLst>
                      </a:pP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tendency brittle fracture is increased by </a:t>
                      </a:r>
                      <a:r>
                        <a:rPr sz="1400" spc="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decreasing temperature, and increasing strain </a:t>
                      </a:r>
                      <a:r>
                        <a:rPr sz="1400" spc="-33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rate.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33070" marR="113030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2434" algn="l"/>
                          <a:tab pos="433705" algn="l"/>
                        </a:tabLst>
                      </a:pP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There </a:t>
                      </a:r>
                      <a:r>
                        <a:rPr sz="1400" spc="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reduction in cross – sectional area of </a:t>
                      </a:r>
                      <a:r>
                        <a:rPr sz="1400" spc="-33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the specimen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33070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3070" algn="l"/>
                          <a:tab pos="433705" algn="l"/>
                        </a:tabLst>
                      </a:pP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There</a:t>
                      </a:r>
                      <a:r>
                        <a:rPr sz="1400" spc="-1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no change</a:t>
                      </a: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cross</a:t>
                      </a:r>
                      <a:r>
                        <a:rPr sz="1400" spc="-1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400" spc="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sectional</a:t>
                      </a:r>
                      <a:r>
                        <a:rPr sz="1400" spc="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282833"/>
                          </a:solidFill>
                          <a:latin typeface="Times New Roman"/>
                          <a:cs typeface="Times New Roman"/>
                        </a:rPr>
                        <a:t>area.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573" y="645020"/>
            <a:ext cx="85534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Comparison</a:t>
            </a:r>
            <a:r>
              <a:rPr spc="-10" dirty="0"/>
              <a:t> </a:t>
            </a:r>
            <a:r>
              <a:rPr spc="-5" dirty="0"/>
              <a:t>between</a:t>
            </a:r>
            <a:r>
              <a:rPr spc="-10" dirty="0"/>
              <a:t> </a:t>
            </a:r>
            <a:r>
              <a:rPr spc="-5" dirty="0"/>
              <a:t>Brittle</a:t>
            </a:r>
            <a:r>
              <a:rPr dirty="0"/>
              <a:t> and</a:t>
            </a:r>
            <a:r>
              <a:rPr spc="-5" dirty="0"/>
              <a:t> Ductile</a:t>
            </a:r>
            <a:r>
              <a:rPr spc="5" dirty="0"/>
              <a:t> </a:t>
            </a:r>
            <a:r>
              <a:rPr dirty="0"/>
              <a:t>fracture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90245"/>
            <a:chOff x="0" y="0"/>
            <a:chExt cx="9144000" cy="690245"/>
          </a:xfrm>
        </p:grpSpPr>
        <p:sp>
          <p:nvSpPr>
            <p:cNvPr id="3" name="object 3"/>
            <p:cNvSpPr/>
            <p:nvPr/>
          </p:nvSpPr>
          <p:spPr>
            <a:xfrm>
              <a:off x="685800" y="114122"/>
              <a:ext cx="7772400" cy="571500"/>
            </a:xfrm>
            <a:custGeom>
              <a:avLst/>
              <a:gdLst/>
              <a:ahLst/>
              <a:cxnLst/>
              <a:rect l="l" t="t" r="r" b="b"/>
              <a:pathLst>
                <a:path w="7772400" h="571500">
                  <a:moveTo>
                    <a:pt x="7772400" y="0"/>
                  </a:moveTo>
                  <a:lnTo>
                    <a:pt x="0" y="0"/>
                  </a:lnTo>
                  <a:lnTo>
                    <a:pt x="0" y="571322"/>
                  </a:lnTo>
                  <a:lnTo>
                    <a:pt x="3886200" y="571322"/>
                  </a:lnTo>
                  <a:lnTo>
                    <a:pt x="7772400" y="571322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5800" y="114122"/>
              <a:ext cx="7772400" cy="571500"/>
            </a:xfrm>
            <a:custGeom>
              <a:avLst/>
              <a:gdLst/>
              <a:ahLst/>
              <a:cxnLst/>
              <a:rect l="l" t="t" r="r" b="b"/>
              <a:pathLst>
                <a:path w="7772400" h="571500">
                  <a:moveTo>
                    <a:pt x="3886200" y="571322"/>
                  </a:moveTo>
                  <a:lnTo>
                    <a:pt x="0" y="571322"/>
                  </a:lnTo>
                  <a:lnTo>
                    <a:pt x="0" y="0"/>
                  </a:lnTo>
                  <a:lnTo>
                    <a:pt x="7772400" y="0"/>
                  </a:lnTo>
                  <a:lnTo>
                    <a:pt x="7772400" y="571322"/>
                  </a:lnTo>
                  <a:lnTo>
                    <a:pt x="3886200" y="571322"/>
                  </a:lnTo>
                  <a:close/>
                </a:path>
              </a:pathLst>
            </a:custGeom>
            <a:ln w="93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874" y="1839607"/>
            <a:ext cx="3436924" cy="35146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114" y="1922043"/>
            <a:ext cx="3581285" cy="352907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078365" y="1722056"/>
            <a:ext cx="3452495" cy="23495"/>
            <a:chOff x="3078365" y="1722056"/>
            <a:chExt cx="3452495" cy="23495"/>
          </a:xfrm>
        </p:grpSpPr>
        <p:sp>
          <p:nvSpPr>
            <p:cNvPr id="8" name="object 8"/>
            <p:cNvSpPr/>
            <p:nvPr/>
          </p:nvSpPr>
          <p:spPr>
            <a:xfrm>
              <a:off x="3088805" y="1732495"/>
              <a:ext cx="3441700" cy="12700"/>
            </a:xfrm>
            <a:custGeom>
              <a:avLst/>
              <a:gdLst/>
              <a:ahLst/>
              <a:cxnLst/>
              <a:rect l="l" t="t" r="r" b="b"/>
              <a:pathLst>
                <a:path w="3441700" h="12700">
                  <a:moveTo>
                    <a:pt x="0" y="12598"/>
                  </a:moveTo>
                  <a:lnTo>
                    <a:pt x="3441598" y="12598"/>
                  </a:lnTo>
                  <a:lnTo>
                    <a:pt x="3441598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78365" y="1722056"/>
              <a:ext cx="3441700" cy="12700"/>
            </a:xfrm>
            <a:custGeom>
              <a:avLst/>
              <a:gdLst/>
              <a:ahLst/>
              <a:cxnLst/>
              <a:rect l="l" t="t" r="r" b="b"/>
              <a:pathLst>
                <a:path w="3441700" h="12700">
                  <a:moveTo>
                    <a:pt x="0" y="12598"/>
                  </a:moveTo>
                  <a:lnTo>
                    <a:pt x="3441598" y="12598"/>
                  </a:lnTo>
                  <a:lnTo>
                    <a:pt x="3441598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282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5904" y="112941"/>
            <a:ext cx="8369934" cy="1654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>
              <a:lnSpc>
                <a:spcPts val="4255"/>
              </a:lnSpc>
              <a:spcBef>
                <a:spcPts val="100"/>
              </a:spcBef>
            </a:pPr>
            <a:r>
              <a:rPr sz="3600" b="0" spc="-5" dirty="0">
                <a:solidFill>
                  <a:srgbClr val="D1523B"/>
                </a:solidFill>
                <a:latin typeface="Times New Roman"/>
                <a:cs typeface="Times New Roman"/>
              </a:rPr>
              <a:t>Ductile</a:t>
            </a:r>
            <a:r>
              <a:rPr sz="3600" b="0" spc="-30" dirty="0">
                <a:solidFill>
                  <a:srgbClr val="D1523B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>
                <a:solidFill>
                  <a:srgbClr val="D1523B"/>
                </a:solidFill>
                <a:latin typeface="Times New Roman"/>
                <a:cs typeface="Times New Roman"/>
              </a:rPr>
              <a:t>to</a:t>
            </a:r>
            <a:r>
              <a:rPr sz="3600" b="0" spc="-30" dirty="0">
                <a:solidFill>
                  <a:srgbClr val="D1523B"/>
                </a:solidFill>
                <a:latin typeface="Times New Roman"/>
                <a:cs typeface="Times New Roman"/>
              </a:rPr>
              <a:t> </a:t>
            </a:r>
            <a:r>
              <a:rPr sz="3600" b="0" spc="-10" dirty="0">
                <a:solidFill>
                  <a:srgbClr val="D1523B"/>
                </a:solidFill>
                <a:latin typeface="Times New Roman"/>
                <a:cs typeface="Times New Roman"/>
              </a:rPr>
              <a:t>Brittle</a:t>
            </a:r>
            <a:r>
              <a:rPr sz="3600" b="0" spc="-30" dirty="0">
                <a:solidFill>
                  <a:srgbClr val="D1523B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>
                <a:solidFill>
                  <a:srgbClr val="D1523B"/>
                </a:solidFill>
                <a:latin typeface="Times New Roman"/>
                <a:cs typeface="Times New Roman"/>
              </a:rPr>
              <a:t>Transition</a:t>
            </a:r>
            <a:endParaRPr sz="3600">
              <a:latin typeface="Times New Roman"/>
              <a:cs typeface="Times New Roman"/>
            </a:endParaRPr>
          </a:p>
          <a:p>
            <a:pPr marL="12700" marR="5080">
              <a:lnSpc>
                <a:spcPts val="2160"/>
              </a:lnSpc>
              <a:spcBef>
                <a:spcPts val="5"/>
              </a:spcBef>
            </a:pPr>
            <a:r>
              <a:rPr sz="1800" b="0" spc="-5" dirty="0">
                <a:latin typeface="Times New Roman"/>
                <a:cs typeface="Times New Roman"/>
              </a:rPr>
              <a:t>The</a:t>
            </a:r>
            <a:r>
              <a:rPr sz="1800" b="0" dirty="0">
                <a:latin typeface="Times New Roman"/>
                <a:cs typeface="Times New Roman"/>
              </a:rPr>
              <a:t> results</a:t>
            </a:r>
            <a:r>
              <a:rPr sz="1800" b="0" spc="-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of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impact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tests</a:t>
            </a:r>
            <a:r>
              <a:rPr sz="1800" b="0" spc="-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are absorbed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energy,</a:t>
            </a:r>
            <a:r>
              <a:rPr sz="1800" b="0" spc="15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usually</a:t>
            </a:r>
            <a:r>
              <a:rPr sz="1800" b="0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as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a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function of temperature.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The </a:t>
            </a:r>
            <a:r>
              <a:rPr sz="1800" b="0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ABSORBED</a:t>
            </a:r>
            <a:r>
              <a:rPr sz="1800" b="0" spc="-10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ENERGY </a:t>
            </a:r>
            <a:r>
              <a:rPr sz="1800" b="0" dirty="0">
                <a:latin typeface="Times New Roman"/>
                <a:cs typeface="Times New Roman"/>
              </a:rPr>
              <a:t>vs. </a:t>
            </a:r>
            <a:r>
              <a:rPr sz="1800" b="0" spc="-5" dirty="0">
                <a:latin typeface="Times New Roman"/>
                <a:cs typeface="Times New Roman"/>
              </a:rPr>
              <a:t>TEMPERATURE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curves </a:t>
            </a:r>
            <a:r>
              <a:rPr sz="1800" b="0" dirty="0">
                <a:latin typeface="Times New Roman"/>
                <a:cs typeface="Times New Roman"/>
              </a:rPr>
              <a:t>for </a:t>
            </a:r>
            <a:r>
              <a:rPr sz="1800" b="0" spc="-5" dirty="0">
                <a:latin typeface="Times New Roman"/>
                <a:cs typeface="Times New Roman"/>
              </a:rPr>
              <a:t>many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materials will</a:t>
            </a:r>
            <a:r>
              <a:rPr sz="1800" b="0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show </a:t>
            </a:r>
            <a:r>
              <a:rPr sz="1800" b="0" dirty="0">
                <a:latin typeface="Times New Roman"/>
                <a:cs typeface="Times New Roman"/>
              </a:rPr>
              <a:t>a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sharp </a:t>
            </a:r>
            <a:r>
              <a:rPr sz="1800" b="0" spc="-434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decrease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when the</a:t>
            </a:r>
            <a:r>
              <a:rPr sz="1800" b="0" spc="10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temperature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is </a:t>
            </a:r>
            <a:r>
              <a:rPr sz="1800" b="0" spc="-5" dirty="0">
                <a:latin typeface="Times New Roman"/>
                <a:cs typeface="Times New Roman"/>
              </a:rPr>
              <a:t>lowered</a:t>
            </a:r>
            <a:r>
              <a:rPr sz="1800" b="0" dirty="0">
                <a:latin typeface="Times New Roman"/>
                <a:cs typeface="Times New Roman"/>
              </a:rPr>
              <a:t> to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some</a:t>
            </a:r>
            <a:r>
              <a:rPr sz="1800" b="0" spc="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point.</a:t>
            </a:r>
            <a:r>
              <a:rPr sz="1800" b="0" spc="25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This</a:t>
            </a:r>
            <a:r>
              <a:rPr sz="1800" b="0" spc="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point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is </a:t>
            </a:r>
            <a:r>
              <a:rPr sz="1800" b="0" spc="-5" dirty="0">
                <a:latin typeface="Times New Roman"/>
                <a:cs typeface="Times New Roman"/>
              </a:rPr>
              <a:t>called</a:t>
            </a:r>
            <a:r>
              <a:rPr sz="1800" b="0" dirty="0">
                <a:latin typeface="Times New Roman"/>
                <a:cs typeface="Times New Roman"/>
              </a:rPr>
              <a:t> the</a:t>
            </a:r>
            <a:r>
              <a:rPr sz="1800" b="0" spc="10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ductile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to </a:t>
            </a:r>
            <a:r>
              <a:rPr sz="1800" b="0" spc="-434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brittle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transition temperature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(</a:t>
            </a:r>
            <a:r>
              <a:rPr sz="1800" b="0" i="1" spc="-5" dirty="0">
                <a:latin typeface="Times New Roman"/>
                <a:cs typeface="Times New Roman"/>
              </a:rPr>
              <a:t>relatively</a:t>
            </a:r>
            <a:r>
              <a:rPr sz="1800" b="0" i="1" spc="10" dirty="0">
                <a:latin typeface="Times New Roman"/>
                <a:cs typeface="Times New Roman"/>
              </a:rPr>
              <a:t> </a:t>
            </a:r>
            <a:r>
              <a:rPr sz="1800" b="0" i="1" spc="-5" dirty="0">
                <a:latin typeface="Times New Roman"/>
                <a:cs typeface="Times New Roman"/>
              </a:rPr>
              <a:t>narrow</a:t>
            </a:r>
            <a:r>
              <a:rPr sz="1800" b="0" i="1" spc="5" dirty="0">
                <a:latin typeface="Times New Roman"/>
                <a:cs typeface="Times New Roman"/>
              </a:rPr>
              <a:t> </a:t>
            </a:r>
            <a:r>
              <a:rPr sz="1800" b="0" i="1" spc="-5" dirty="0">
                <a:latin typeface="Times New Roman"/>
                <a:cs typeface="Times New Roman"/>
              </a:rPr>
              <a:t>temperature</a:t>
            </a:r>
            <a:r>
              <a:rPr sz="1800" b="0" i="1" spc="15" dirty="0">
                <a:latin typeface="Times New Roman"/>
                <a:cs typeface="Times New Roman"/>
              </a:rPr>
              <a:t> </a:t>
            </a:r>
            <a:r>
              <a:rPr sz="1800" b="0" i="1" spc="-5" dirty="0">
                <a:latin typeface="Times New Roman"/>
                <a:cs typeface="Times New Roman"/>
              </a:rPr>
              <a:t>range)</a:t>
            </a:r>
            <a:r>
              <a:rPr sz="1800" b="0" i="1" spc="4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304" y="5702300"/>
            <a:ext cx="856742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A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typical ductile to brittle transition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as a function of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temperature.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The properties of 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BCC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carbon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steel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and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FCC stainless steel,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where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the FCC crystal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structure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typically </a:t>
            </a:r>
            <a:r>
              <a:rPr sz="2000" spc="-484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leads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higher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absorbed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energies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and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no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transition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temperature.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593976"/>
            <a:ext cx="19862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/>
              <a:t>Tensile</a:t>
            </a:r>
            <a:r>
              <a:rPr sz="2200" spc="-95" dirty="0"/>
              <a:t> </a:t>
            </a:r>
            <a:r>
              <a:rPr sz="2200" spc="-5" dirty="0"/>
              <a:t>Strength</a:t>
            </a:r>
            <a:endParaRPr sz="2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09220" indent="-84455">
              <a:lnSpc>
                <a:spcPct val="100000"/>
              </a:lnSpc>
              <a:spcBef>
                <a:spcPts val="380"/>
              </a:spcBef>
              <a:buClr>
                <a:srgbClr val="92A199"/>
              </a:buClr>
              <a:buSzPct val="79545"/>
              <a:buFont typeface="Arial MT"/>
              <a:buChar char="•"/>
              <a:tabLst>
                <a:tab pos="109855" algn="l"/>
              </a:tabLst>
            </a:pPr>
            <a:r>
              <a:rPr sz="2200" dirty="0"/>
              <a:t>The</a:t>
            </a:r>
            <a:r>
              <a:rPr sz="2200" spc="-10" dirty="0"/>
              <a:t> </a:t>
            </a:r>
            <a:r>
              <a:rPr sz="2200" spc="-5" dirty="0"/>
              <a:t>ability</a:t>
            </a:r>
            <a:r>
              <a:rPr sz="2200" spc="5" dirty="0"/>
              <a:t> </a:t>
            </a:r>
            <a:r>
              <a:rPr sz="2200" dirty="0"/>
              <a:t>of a</a:t>
            </a:r>
            <a:r>
              <a:rPr sz="2200" spc="-10" dirty="0"/>
              <a:t> </a:t>
            </a:r>
            <a:r>
              <a:rPr sz="2200" spc="-5" dirty="0"/>
              <a:t>material to</a:t>
            </a:r>
            <a:r>
              <a:rPr sz="2200" spc="5" dirty="0"/>
              <a:t> </a:t>
            </a:r>
            <a:r>
              <a:rPr sz="2200" spc="-10" dirty="0"/>
              <a:t>stretch</a:t>
            </a:r>
            <a:r>
              <a:rPr sz="2200" spc="5" dirty="0"/>
              <a:t> </a:t>
            </a:r>
            <a:r>
              <a:rPr sz="2200" spc="-5" dirty="0"/>
              <a:t>without breaking</a:t>
            </a:r>
            <a:r>
              <a:rPr sz="2200" spc="5" dirty="0"/>
              <a:t> </a:t>
            </a:r>
            <a:r>
              <a:rPr sz="2200" dirty="0"/>
              <a:t>or</a:t>
            </a:r>
            <a:r>
              <a:rPr sz="2200" spc="-5" dirty="0"/>
              <a:t> </a:t>
            </a:r>
            <a:r>
              <a:rPr sz="2200" dirty="0"/>
              <a:t>snapping.</a:t>
            </a:r>
            <a:endParaRPr sz="2200"/>
          </a:p>
          <a:p>
            <a:pPr marL="25400">
              <a:lnSpc>
                <a:spcPct val="100000"/>
              </a:lnSpc>
              <a:spcBef>
                <a:spcPts val="285"/>
              </a:spcBef>
            </a:pPr>
            <a:r>
              <a:rPr b="1" spc="-5" dirty="0">
                <a:latin typeface="Times New Roman"/>
                <a:cs typeface="Times New Roman"/>
              </a:rPr>
              <a:t>Malleability</a:t>
            </a:r>
          </a:p>
          <a:p>
            <a:pPr marL="25400" marR="17780">
              <a:lnSpc>
                <a:spcPts val="2370"/>
              </a:lnSpc>
              <a:spcBef>
                <a:spcPts val="580"/>
              </a:spcBef>
              <a:buClr>
                <a:srgbClr val="92A199"/>
              </a:buClr>
              <a:buSzPct val="79545"/>
              <a:buFont typeface="Arial MT"/>
              <a:buChar char="•"/>
              <a:tabLst>
                <a:tab pos="109855" algn="l"/>
                <a:tab pos="690245" algn="l"/>
                <a:tab pos="1550035" algn="l"/>
                <a:tab pos="1930400" algn="l"/>
                <a:tab pos="2200910" algn="l"/>
                <a:tab pos="3258820" algn="l"/>
                <a:tab pos="3623945" algn="l"/>
                <a:tab pos="4034154" algn="l"/>
                <a:tab pos="5173345" algn="l"/>
                <a:tab pos="5536565" algn="l"/>
                <a:tab pos="5961380" algn="l"/>
                <a:tab pos="7208520" algn="l"/>
              </a:tabLst>
            </a:pPr>
            <a:r>
              <a:rPr sz="2200" spc="-5" dirty="0"/>
              <a:t>T</a:t>
            </a:r>
            <a:r>
              <a:rPr sz="2200" spc="5" dirty="0"/>
              <a:t>h</a:t>
            </a:r>
            <a:r>
              <a:rPr sz="2200" dirty="0"/>
              <a:t>e	</a:t>
            </a:r>
            <a:r>
              <a:rPr sz="2200" spc="-10" dirty="0"/>
              <a:t>a</a:t>
            </a:r>
            <a:r>
              <a:rPr sz="2200" dirty="0"/>
              <a:t>b</a:t>
            </a:r>
            <a:r>
              <a:rPr sz="2200" spc="5" dirty="0"/>
              <a:t>i</a:t>
            </a:r>
            <a:r>
              <a:rPr sz="2200" spc="-5" dirty="0"/>
              <a:t>lit</a:t>
            </a:r>
            <a:r>
              <a:rPr sz="2200" dirty="0"/>
              <a:t>y	</a:t>
            </a:r>
            <a:r>
              <a:rPr sz="2200" spc="5" dirty="0"/>
              <a:t>o</a:t>
            </a:r>
            <a:r>
              <a:rPr sz="2200" dirty="0"/>
              <a:t>f	a	</a:t>
            </a:r>
            <a:r>
              <a:rPr sz="2200" spc="-15" dirty="0"/>
              <a:t>m</a:t>
            </a:r>
            <a:r>
              <a:rPr sz="2200" dirty="0"/>
              <a:t>a</a:t>
            </a:r>
            <a:r>
              <a:rPr sz="2200" spc="-15" dirty="0"/>
              <a:t>t</a:t>
            </a:r>
            <a:r>
              <a:rPr sz="2200" dirty="0"/>
              <a:t>e</a:t>
            </a:r>
            <a:r>
              <a:rPr sz="2200" spc="-5" dirty="0"/>
              <a:t>ri</a:t>
            </a:r>
            <a:r>
              <a:rPr sz="2200" spc="-10" dirty="0"/>
              <a:t>a</a:t>
            </a:r>
            <a:r>
              <a:rPr sz="2200" dirty="0"/>
              <a:t>l	</a:t>
            </a:r>
            <a:r>
              <a:rPr sz="2200" spc="5" dirty="0"/>
              <a:t>t</a:t>
            </a:r>
            <a:r>
              <a:rPr sz="2200" dirty="0"/>
              <a:t>o	be	</a:t>
            </a:r>
            <a:r>
              <a:rPr sz="2200" spc="-5" dirty="0"/>
              <a:t>r</a:t>
            </a:r>
            <a:r>
              <a:rPr sz="2200" dirty="0"/>
              <a:t>e</a:t>
            </a:r>
            <a:r>
              <a:rPr sz="2200" spc="-10" dirty="0"/>
              <a:t>s</a:t>
            </a:r>
            <a:r>
              <a:rPr sz="2200" dirty="0"/>
              <a:t>hap</a:t>
            </a:r>
            <a:r>
              <a:rPr sz="2200" spc="-5" dirty="0"/>
              <a:t>e</a:t>
            </a:r>
            <a:r>
              <a:rPr sz="2200" dirty="0"/>
              <a:t>d	</a:t>
            </a:r>
            <a:r>
              <a:rPr sz="2200" spc="-5" dirty="0"/>
              <a:t>i</a:t>
            </a:r>
            <a:r>
              <a:rPr sz="2200" dirty="0"/>
              <a:t>n	</a:t>
            </a:r>
            <a:r>
              <a:rPr sz="2200" spc="-10" dirty="0"/>
              <a:t>a</a:t>
            </a:r>
            <a:r>
              <a:rPr sz="2200" spc="-5" dirty="0"/>
              <a:t>l</a:t>
            </a:r>
            <a:r>
              <a:rPr sz="2200" dirty="0"/>
              <a:t>l	dir</a:t>
            </a:r>
            <a:r>
              <a:rPr sz="2200" spc="-10" dirty="0"/>
              <a:t>ec</a:t>
            </a:r>
            <a:r>
              <a:rPr sz="2200" spc="-5" dirty="0"/>
              <a:t>t</a:t>
            </a:r>
            <a:r>
              <a:rPr sz="2200" spc="5" dirty="0"/>
              <a:t>i</a:t>
            </a:r>
            <a:r>
              <a:rPr sz="2200" dirty="0"/>
              <a:t>ons	</a:t>
            </a:r>
            <a:r>
              <a:rPr sz="2200" spc="-5" dirty="0"/>
              <a:t>w</a:t>
            </a:r>
            <a:r>
              <a:rPr sz="2200" spc="-10" dirty="0"/>
              <a:t>i</a:t>
            </a:r>
            <a:r>
              <a:rPr sz="2200" spc="5" dirty="0"/>
              <a:t>t</a:t>
            </a:r>
            <a:r>
              <a:rPr sz="2200" dirty="0"/>
              <a:t>h</a:t>
            </a:r>
            <a:r>
              <a:rPr sz="2200" spc="5" dirty="0"/>
              <a:t>o</a:t>
            </a:r>
            <a:r>
              <a:rPr sz="2200" dirty="0"/>
              <a:t>ut  </a:t>
            </a:r>
            <a:r>
              <a:rPr sz="2200" spc="-5" dirty="0"/>
              <a:t>cracking.</a:t>
            </a:r>
            <a:endParaRPr sz="2200"/>
          </a:p>
          <a:p>
            <a:pPr marL="25400">
              <a:lnSpc>
                <a:spcPct val="100000"/>
              </a:lnSpc>
              <a:spcBef>
                <a:spcPts val="254"/>
              </a:spcBef>
            </a:pPr>
            <a:r>
              <a:rPr b="1" spc="-5" dirty="0">
                <a:latin typeface="Times New Roman"/>
                <a:cs typeface="Times New Roman"/>
              </a:rPr>
              <a:t>Toughness</a:t>
            </a:r>
          </a:p>
          <a:p>
            <a:pPr marL="25400" marR="18415">
              <a:lnSpc>
                <a:spcPts val="2370"/>
              </a:lnSpc>
              <a:spcBef>
                <a:spcPts val="585"/>
              </a:spcBef>
              <a:buClr>
                <a:srgbClr val="92A199"/>
              </a:buClr>
              <a:buSzPct val="79545"/>
              <a:buFont typeface="Arial MT"/>
              <a:buChar char="•"/>
              <a:tabLst>
                <a:tab pos="109855" algn="l"/>
                <a:tab pos="447675" algn="l"/>
                <a:tab pos="2068830" algn="l"/>
                <a:tab pos="2439035" algn="l"/>
                <a:tab pos="2700020" algn="l"/>
                <a:tab pos="3749040" algn="l"/>
                <a:tab pos="4305300" algn="l"/>
                <a:tab pos="4953635" algn="l"/>
                <a:tab pos="5449570" algn="l"/>
                <a:tab pos="6207125" algn="l"/>
                <a:tab pos="6577330" algn="l"/>
                <a:tab pos="7458075" algn="l"/>
              </a:tabLst>
            </a:pPr>
            <a:r>
              <a:rPr sz="2200" dirty="0"/>
              <a:t>A	</a:t>
            </a:r>
            <a:r>
              <a:rPr sz="2200" spc="-10" dirty="0"/>
              <a:t>c</a:t>
            </a:r>
            <a:r>
              <a:rPr sz="2200" dirty="0"/>
              <a:t>ha</a:t>
            </a:r>
            <a:r>
              <a:rPr sz="2200" spc="-5" dirty="0"/>
              <a:t>r</a:t>
            </a:r>
            <a:r>
              <a:rPr sz="2200" spc="-10" dirty="0"/>
              <a:t>ac</a:t>
            </a:r>
            <a:r>
              <a:rPr sz="2200" spc="-5" dirty="0"/>
              <a:t>t</a:t>
            </a:r>
            <a:r>
              <a:rPr sz="2200" dirty="0"/>
              <a:t>e</a:t>
            </a:r>
            <a:r>
              <a:rPr sz="2200" spc="-5" dirty="0"/>
              <a:t>ri</a:t>
            </a:r>
            <a:r>
              <a:rPr sz="2200" spc="-10" dirty="0"/>
              <a:t>s</a:t>
            </a:r>
            <a:r>
              <a:rPr sz="2200" spc="-5" dirty="0"/>
              <a:t>ti</a:t>
            </a:r>
            <a:r>
              <a:rPr sz="2200" dirty="0"/>
              <a:t>c	of	a	</a:t>
            </a:r>
            <a:r>
              <a:rPr sz="2200" spc="-15" dirty="0"/>
              <a:t>m</a:t>
            </a:r>
            <a:r>
              <a:rPr sz="2200" dirty="0"/>
              <a:t>a</a:t>
            </a:r>
            <a:r>
              <a:rPr sz="2200" spc="-5" dirty="0"/>
              <a:t>t</a:t>
            </a:r>
            <a:r>
              <a:rPr sz="2200" spc="-10" dirty="0"/>
              <a:t>e</a:t>
            </a:r>
            <a:r>
              <a:rPr sz="2200" spc="-5" dirty="0"/>
              <a:t>ri</a:t>
            </a:r>
            <a:r>
              <a:rPr sz="2200" dirty="0"/>
              <a:t>al	</a:t>
            </a:r>
            <a:r>
              <a:rPr sz="2200" spc="-5" dirty="0"/>
              <a:t>t</a:t>
            </a:r>
            <a:r>
              <a:rPr sz="2200" spc="5" dirty="0"/>
              <a:t>h</a:t>
            </a:r>
            <a:r>
              <a:rPr sz="2200" spc="-10" dirty="0"/>
              <a:t>a</a:t>
            </a:r>
            <a:r>
              <a:rPr sz="2200" dirty="0"/>
              <a:t>t	does	</a:t>
            </a:r>
            <a:r>
              <a:rPr sz="2200" spc="5" dirty="0"/>
              <a:t>n</a:t>
            </a:r>
            <a:r>
              <a:rPr sz="2200" dirty="0"/>
              <a:t>ot	br</a:t>
            </a:r>
            <a:r>
              <a:rPr sz="2200" spc="-10" dirty="0"/>
              <a:t>ea</a:t>
            </a:r>
            <a:r>
              <a:rPr sz="2200" dirty="0"/>
              <a:t>k	or	</a:t>
            </a:r>
            <a:r>
              <a:rPr sz="2200" spc="-10" dirty="0"/>
              <a:t>s</a:t>
            </a:r>
            <a:r>
              <a:rPr sz="2200" dirty="0"/>
              <a:t>ha</a:t>
            </a:r>
            <a:r>
              <a:rPr sz="2200" spc="-5" dirty="0"/>
              <a:t>tt</a:t>
            </a:r>
            <a:r>
              <a:rPr sz="2200" spc="-10" dirty="0"/>
              <a:t>e</a:t>
            </a:r>
            <a:r>
              <a:rPr sz="2200" dirty="0"/>
              <a:t>r	</a:t>
            </a:r>
            <a:r>
              <a:rPr sz="2200" spc="-10" dirty="0"/>
              <a:t>w</a:t>
            </a:r>
            <a:r>
              <a:rPr sz="2200" spc="5" dirty="0"/>
              <a:t>h</a:t>
            </a:r>
            <a:r>
              <a:rPr sz="2200" spc="-10" dirty="0"/>
              <a:t>e</a:t>
            </a:r>
            <a:r>
              <a:rPr sz="2200" dirty="0"/>
              <a:t>n  </a:t>
            </a:r>
            <a:r>
              <a:rPr sz="2200" spc="-5" dirty="0"/>
              <a:t>receiving</a:t>
            </a:r>
            <a:r>
              <a:rPr sz="2200" dirty="0"/>
              <a:t> a</a:t>
            </a:r>
            <a:r>
              <a:rPr sz="2200" spc="-10" dirty="0"/>
              <a:t> </a:t>
            </a:r>
            <a:r>
              <a:rPr sz="2200" dirty="0"/>
              <a:t>blow</a:t>
            </a:r>
            <a:r>
              <a:rPr sz="2200" spc="-5" dirty="0"/>
              <a:t> </a:t>
            </a:r>
            <a:r>
              <a:rPr sz="2200" dirty="0"/>
              <a:t>or</a:t>
            </a:r>
            <a:r>
              <a:rPr sz="2200" spc="-5" dirty="0"/>
              <a:t> </a:t>
            </a:r>
            <a:r>
              <a:rPr sz="2200" dirty="0"/>
              <a:t>under</a:t>
            </a:r>
            <a:r>
              <a:rPr sz="2200" spc="-5" dirty="0"/>
              <a:t> </a:t>
            </a:r>
            <a:r>
              <a:rPr sz="2200" dirty="0"/>
              <a:t>a </a:t>
            </a:r>
            <a:r>
              <a:rPr sz="2200" spc="-5" dirty="0"/>
              <a:t>sudden</a:t>
            </a:r>
            <a:r>
              <a:rPr sz="2200" dirty="0"/>
              <a:t> </a:t>
            </a:r>
            <a:r>
              <a:rPr sz="2200" spc="-5" dirty="0"/>
              <a:t>shock.</a:t>
            </a:r>
            <a:endParaRPr sz="2200"/>
          </a:p>
          <a:p>
            <a:pPr marL="25400">
              <a:lnSpc>
                <a:spcPct val="100000"/>
              </a:lnSpc>
              <a:spcBef>
                <a:spcPts val="250"/>
              </a:spcBef>
            </a:pPr>
            <a:r>
              <a:rPr b="1" spc="-10" dirty="0">
                <a:latin typeface="Times New Roman"/>
                <a:cs typeface="Times New Roman"/>
              </a:rPr>
              <a:t>Hardness</a:t>
            </a:r>
          </a:p>
          <a:p>
            <a:pPr marL="25400" marR="17780">
              <a:lnSpc>
                <a:spcPts val="2370"/>
              </a:lnSpc>
              <a:spcBef>
                <a:spcPts val="590"/>
              </a:spcBef>
              <a:buClr>
                <a:srgbClr val="92A199"/>
              </a:buClr>
              <a:buSzPct val="79545"/>
              <a:buFont typeface="Arial MT"/>
              <a:buChar char="•"/>
              <a:tabLst>
                <a:tab pos="109855" algn="l"/>
                <a:tab pos="701675" algn="l"/>
                <a:tab pos="1575435" algn="l"/>
                <a:tab pos="1968500" algn="l"/>
                <a:tab pos="2250440" algn="l"/>
                <a:tab pos="3322320" algn="l"/>
                <a:tab pos="3698240" algn="l"/>
                <a:tab pos="4445000" algn="l"/>
                <a:tab pos="5821045" algn="l"/>
                <a:tab pos="6521450" algn="l"/>
                <a:tab pos="7084059" algn="l"/>
                <a:tab pos="7659370" algn="l"/>
              </a:tabLst>
            </a:pPr>
            <a:r>
              <a:rPr sz="2200" spc="-5" dirty="0"/>
              <a:t>T</a:t>
            </a:r>
            <a:r>
              <a:rPr sz="2200" spc="5" dirty="0"/>
              <a:t>h</a:t>
            </a:r>
            <a:r>
              <a:rPr sz="2200" dirty="0"/>
              <a:t>e	abil</a:t>
            </a:r>
            <a:r>
              <a:rPr sz="2200" spc="5" dirty="0"/>
              <a:t>i</a:t>
            </a:r>
            <a:r>
              <a:rPr sz="2200" spc="-5" dirty="0"/>
              <a:t>t</a:t>
            </a:r>
            <a:r>
              <a:rPr sz="2200" dirty="0"/>
              <a:t>y	</a:t>
            </a:r>
            <a:r>
              <a:rPr sz="2200" spc="5" dirty="0"/>
              <a:t>o</a:t>
            </a:r>
            <a:r>
              <a:rPr sz="2200" dirty="0"/>
              <a:t>f	a	</a:t>
            </a:r>
            <a:r>
              <a:rPr sz="2200" spc="-5" dirty="0"/>
              <a:t>m</a:t>
            </a:r>
            <a:r>
              <a:rPr sz="2200" spc="-10" dirty="0"/>
              <a:t>a</a:t>
            </a:r>
            <a:r>
              <a:rPr sz="2200" spc="-5" dirty="0"/>
              <a:t>t</a:t>
            </a:r>
            <a:r>
              <a:rPr sz="2200" spc="-10" dirty="0"/>
              <a:t>e</a:t>
            </a:r>
            <a:r>
              <a:rPr sz="2200" dirty="0"/>
              <a:t>r</a:t>
            </a:r>
            <a:r>
              <a:rPr sz="2200" spc="-5" dirty="0"/>
              <a:t>i</a:t>
            </a:r>
            <a:r>
              <a:rPr sz="2200" spc="-10" dirty="0"/>
              <a:t>a</a:t>
            </a:r>
            <a:r>
              <a:rPr sz="2200" dirty="0"/>
              <a:t>l	</a:t>
            </a:r>
            <a:r>
              <a:rPr sz="2200" spc="-5" dirty="0"/>
              <a:t>t</a:t>
            </a:r>
            <a:r>
              <a:rPr sz="2200" dirty="0"/>
              <a:t>o	</a:t>
            </a:r>
            <a:r>
              <a:rPr sz="2200" spc="-5" dirty="0"/>
              <a:t>r</a:t>
            </a:r>
            <a:r>
              <a:rPr sz="2200" spc="-10" dirty="0"/>
              <a:t>e</a:t>
            </a:r>
            <a:r>
              <a:rPr sz="2200" dirty="0"/>
              <a:t>s</a:t>
            </a:r>
            <a:r>
              <a:rPr sz="2200" spc="-5" dirty="0"/>
              <a:t>i</a:t>
            </a:r>
            <a:r>
              <a:rPr sz="2200" spc="-10" dirty="0"/>
              <a:t>s</a:t>
            </a:r>
            <a:r>
              <a:rPr sz="2200" dirty="0"/>
              <a:t>t	</a:t>
            </a:r>
            <a:r>
              <a:rPr sz="2200" spc="-10" dirty="0"/>
              <a:t>sc</a:t>
            </a:r>
            <a:r>
              <a:rPr sz="2200" spc="-5" dirty="0"/>
              <a:t>r</a:t>
            </a:r>
            <a:r>
              <a:rPr sz="2200" spc="-10" dirty="0"/>
              <a:t>a</a:t>
            </a:r>
            <a:r>
              <a:rPr sz="2200" spc="-5" dirty="0"/>
              <a:t>t</a:t>
            </a:r>
            <a:r>
              <a:rPr sz="2200" dirty="0"/>
              <a:t>chi</a:t>
            </a:r>
            <a:r>
              <a:rPr sz="2200" spc="5" dirty="0"/>
              <a:t>n</a:t>
            </a:r>
            <a:r>
              <a:rPr sz="2200" dirty="0"/>
              <a:t>g,	</a:t>
            </a:r>
            <a:r>
              <a:rPr sz="2200" spc="-10" dirty="0"/>
              <a:t>w</a:t>
            </a:r>
            <a:r>
              <a:rPr sz="2200" dirty="0"/>
              <a:t>e</a:t>
            </a:r>
            <a:r>
              <a:rPr sz="2200" spc="-10" dirty="0"/>
              <a:t>a</a:t>
            </a:r>
            <a:r>
              <a:rPr sz="2200" dirty="0"/>
              <a:t>r	</a:t>
            </a:r>
            <a:r>
              <a:rPr sz="2200" spc="-10" dirty="0"/>
              <a:t>a</a:t>
            </a:r>
            <a:r>
              <a:rPr sz="2200" dirty="0"/>
              <a:t>nd	</a:t>
            </a:r>
            <a:r>
              <a:rPr sz="2200" spc="-5" dirty="0"/>
              <a:t>t</a:t>
            </a:r>
            <a:r>
              <a:rPr sz="2200" spc="-10" dirty="0"/>
              <a:t>e</a:t>
            </a:r>
            <a:r>
              <a:rPr sz="2200" dirty="0"/>
              <a:t>ar	</a:t>
            </a:r>
            <a:r>
              <a:rPr sz="2200" spc="-10" dirty="0"/>
              <a:t>a</a:t>
            </a:r>
            <a:r>
              <a:rPr sz="2200" spc="5" dirty="0"/>
              <a:t>n</a:t>
            </a:r>
            <a:r>
              <a:rPr sz="2200" dirty="0"/>
              <a:t>d  </a:t>
            </a:r>
            <a:r>
              <a:rPr sz="2200" spc="-5" dirty="0"/>
              <a:t>indentation.</a:t>
            </a:r>
            <a:endParaRPr sz="2200"/>
          </a:p>
          <a:p>
            <a:pPr marL="25400">
              <a:lnSpc>
                <a:spcPct val="100000"/>
              </a:lnSpc>
              <a:spcBef>
                <a:spcPts val="245"/>
              </a:spcBef>
            </a:pPr>
            <a:r>
              <a:rPr b="1" spc="-5" dirty="0">
                <a:latin typeface="Times New Roman"/>
                <a:cs typeface="Times New Roman"/>
              </a:rPr>
              <a:t>Conductivity</a:t>
            </a:r>
          </a:p>
          <a:p>
            <a:pPr marL="109220" indent="-84455">
              <a:lnSpc>
                <a:spcPct val="100000"/>
              </a:lnSpc>
              <a:spcBef>
                <a:spcPts val="284"/>
              </a:spcBef>
              <a:buClr>
                <a:srgbClr val="92A199"/>
              </a:buClr>
              <a:buSzPct val="79545"/>
              <a:buFont typeface="Arial MT"/>
              <a:buChar char="•"/>
              <a:tabLst>
                <a:tab pos="109855" algn="l"/>
              </a:tabLst>
            </a:pPr>
            <a:r>
              <a:rPr sz="2200" dirty="0"/>
              <a:t>The</a:t>
            </a:r>
            <a:r>
              <a:rPr sz="2200" spc="-20" dirty="0"/>
              <a:t> </a:t>
            </a:r>
            <a:r>
              <a:rPr sz="2200" spc="-5" dirty="0"/>
              <a:t>ability</a:t>
            </a:r>
            <a:r>
              <a:rPr sz="2200" dirty="0"/>
              <a:t> of</a:t>
            </a:r>
            <a:r>
              <a:rPr sz="2200" spc="-5" dirty="0"/>
              <a:t> </a:t>
            </a:r>
            <a:r>
              <a:rPr sz="2200" dirty="0"/>
              <a:t>a</a:t>
            </a:r>
            <a:r>
              <a:rPr sz="2200" spc="-15" dirty="0"/>
              <a:t> </a:t>
            </a:r>
            <a:r>
              <a:rPr sz="2200" spc="-5" dirty="0"/>
              <a:t>material</a:t>
            </a:r>
            <a:r>
              <a:rPr sz="2200" spc="-10" dirty="0"/>
              <a:t> </a:t>
            </a:r>
            <a:r>
              <a:rPr sz="2200" spc="-5" dirty="0"/>
              <a:t>to conduct</a:t>
            </a:r>
            <a:r>
              <a:rPr sz="2200" spc="-10" dirty="0"/>
              <a:t> </a:t>
            </a:r>
            <a:r>
              <a:rPr sz="2200" spc="-5" dirty="0"/>
              <a:t>electricity.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1244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368172"/>
            <a:ext cx="55079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D1523B"/>
                </a:solidFill>
              </a:rPr>
              <a:t>Transition</a:t>
            </a:r>
            <a:r>
              <a:rPr sz="4000" spc="-70" dirty="0">
                <a:solidFill>
                  <a:srgbClr val="D1523B"/>
                </a:solidFill>
              </a:rPr>
              <a:t> </a:t>
            </a:r>
            <a:r>
              <a:rPr sz="4000" spc="-5" dirty="0">
                <a:solidFill>
                  <a:srgbClr val="D1523B"/>
                </a:solidFill>
              </a:rPr>
              <a:t>Temperatures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36714" y="1290292"/>
            <a:ext cx="7012940" cy="171703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08279" indent="-182880">
              <a:lnSpc>
                <a:spcPct val="100000"/>
              </a:lnSpc>
              <a:spcBef>
                <a:spcPts val="7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BCC</a:t>
            </a:r>
            <a:r>
              <a:rPr sz="2400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metals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have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transition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temperatures</a:t>
            </a:r>
            <a:endParaRPr sz="2400">
              <a:latin typeface="Times New Roman"/>
              <a:cs typeface="Times New Roman"/>
            </a:endParaRPr>
          </a:p>
          <a:p>
            <a:pPr marL="208279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FCC</a:t>
            </a:r>
            <a:r>
              <a:rPr sz="2400" spc="-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metals</a:t>
            </a:r>
            <a:r>
              <a:rPr sz="2400" spc="-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do</a:t>
            </a:r>
            <a:r>
              <a:rPr sz="2400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not</a:t>
            </a:r>
            <a:endParaRPr sz="2400">
              <a:latin typeface="Times New Roman"/>
              <a:cs typeface="Times New Roman"/>
            </a:endParaRPr>
          </a:p>
          <a:p>
            <a:pPr marL="208279" marR="17780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Can use FCC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metals at low temperatures (eg Austenitic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Stainless Steel)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223469"/>
            <a:ext cx="25292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" dirty="0">
                <a:solidFill>
                  <a:srgbClr val="D1523B"/>
                </a:solidFill>
              </a:rPr>
              <a:t>Brittle</a:t>
            </a:r>
            <a:r>
              <a:rPr sz="2900" spc="-55" dirty="0">
                <a:solidFill>
                  <a:srgbClr val="D1523B"/>
                </a:solidFill>
              </a:rPr>
              <a:t> </a:t>
            </a:r>
            <a:r>
              <a:rPr sz="2900" spc="-5" dirty="0">
                <a:solidFill>
                  <a:srgbClr val="D1523B"/>
                </a:solidFill>
              </a:rPr>
              <a:t>Fracture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41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2875" y="2777756"/>
            <a:ext cx="3531741" cy="39370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3200031"/>
            <a:ext cx="3886200" cy="277120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14896" y="718820"/>
            <a:ext cx="822833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Failure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of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Liberty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ships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in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WW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II -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Low-carbon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steels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were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ductile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at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RT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tensile </a:t>
            </a:r>
            <a:r>
              <a:rPr sz="2000" spc="-484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tests,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they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became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brittle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when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exposed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lower-temperature ocean 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environmets.The ships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were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built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used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in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Pacific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Ocean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but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when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they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were employed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in</a:t>
            </a:r>
            <a:r>
              <a:rPr sz="20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Atlantic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Ocean,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which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colder,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ship’s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material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underwent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a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ductile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brittle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transition.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42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523" y="928846"/>
            <a:ext cx="8560594" cy="550878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8744" y="4378934"/>
            <a:ext cx="3936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Carbon</a:t>
            </a:r>
            <a:r>
              <a:rPr sz="1800" b="1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content increases</a:t>
            </a:r>
            <a:r>
              <a:rPr sz="1800" b="1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18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 brittleness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1065" y="285737"/>
            <a:ext cx="67544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Alloying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usually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shifts</a:t>
            </a:r>
            <a:r>
              <a:rPr sz="20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ductile-to-brittle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transition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temperature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654" y="478701"/>
            <a:ext cx="4958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D1523B"/>
                </a:solidFill>
              </a:rPr>
              <a:t>Transition</a:t>
            </a:r>
            <a:r>
              <a:rPr sz="3600" spc="-95" dirty="0">
                <a:solidFill>
                  <a:srgbClr val="D1523B"/>
                </a:solidFill>
              </a:rPr>
              <a:t> </a:t>
            </a:r>
            <a:r>
              <a:rPr sz="3600" spc="-5" dirty="0">
                <a:solidFill>
                  <a:srgbClr val="D1523B"/>
                </a:solidFill>
              </a:rPr>
              <a:t>Temperatures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35660" y="1177099"/>
            <a:ext cx="8393430" cy="387921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20979" marR="215900" indent="-182880">
              <a:lnSpc>
                <a:spcPts val="3020"/>
              </a:lnSpc>
              <a:spcBef>
                <a:spcPts val="484"/>
              </a:spcBef>
              <a:buClr>
                <a:srgbClr val="92A199"/>
              </a:buClr>
              <a:buSzPct val="83928"/>
              <a:buFont typeface="Arial MT"/>
              <a:buChar char="•"/>
              <a:tabLst>
                <a:tab pos="220979" algn="l"/>
              </a:tabLst>
            </a:pP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As temperature decreases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a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ductile material </a:t>
            </a:r>
            <a:r>
              <a:rPr sz="2800" spc="-10" dirty="0">
                <a:solidFill>
                  <a:srgbClr val="282833"/>
                </a:solidFill>
                <a:latin typeface="Times New Roman"/>
                <a:cs typeface="Times New Roman"/>
              </a:rPr>
              <a:t>can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become </a:t>
            </a:r>
            <a:r>
              <a:rPr sz="2800" spc="-6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brittle</a:t>
            </a:r>
            <a:r>
              <a:rPr sz="2800" spc="-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-</a:t>
            </a:r>
            <a:r>
              <a:rPr sz="28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ductile-to-brittle</a:t>
            </a:r>
            <a:r>
              <a:rPr sz="2800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transition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2A199"/>
              </a:buClr>
              <a:buFont typeface="Arial MT"/>
              <a:buChar char="•"/>
            </a:pPr>
            <a:endParaRPr sz="3650">
              <a:latin typeface="Times New Roman"/>
              <a:cs typeface="Times New Roman"/>
            </a:endParaRPr>
          </a:p>
          <a:p>
            <a:pPr marL="495300" marR="560070" lvl="1" indent="-182245">
              <a:lnSpc>
                <a:spcPts val="2160"/>
              </a:lnSpc>
              <a:buClr>
                <a:srgbClr val="92A199"/>
              </a:buClr>
              <a:buSzPct val="85000"/>
              <a:buFont typeface="Arial MT"/>
              <a:buChar char="•"/>
              <a:tabLst>
                <a:tab pos="495300" algn="l"/>
              </a:tabLst>
            </a:pP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transition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temperature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temp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at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which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material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changes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from </a:t>
            </a:r>
            <a:r>
              <a:rPr sz="2000" spc="-484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ductile-to-brittle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behavior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92A199"/>
              </a:buClr>
              <a:buFont typeface="Arial MT"/>
              <a:buChar char="•"/>
            </a:pPr>
            <a:endParaRPr sz="2850">
              <a:latin typeface="Times New Roman"/>
              <a:cs typeface="Times New Roman"/>
            </a:endParaRPr>
          </a:p>
          <a:p>
            <a:pPr marL="220979" marR="17780" indent="-182880">
              <a:lnSpc>
                <a:spcPct val="89700"/>
              </a:lnSpc>
              <a:buClr>
                <a:srgbClr val="92A199"/>
              </a:buClr>
              <a:buSzPct val="83928"/>
              <a:buFont typeface="Arial MT"/>
              <a:buChar char="•"/>
              <a:tabLst>
                <a:tab pos="220979" algn="l"/>
              </a:tabLst>
            </a:pP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Alloying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usually increases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the ductile-to-brittle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transition </a:t>
            </a:r>
            <a:r>
              <a:rPr sz="2800" spc="-6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temperature. FCC metals remain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ductile down to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very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low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temperatures. For ceramics,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this type of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transition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occurs</a:t>
            </a:r>
            <a:r>
              <a:rPr sz="2800" spc="-10" dirty="0">
                <a:solidFill>
                  <a:srgbClr val="282833"/>
                </a:solidFill>
                <a:latin typeface="Times New Roman"/>
                <a:cs typeface="Times New Roman"/>
              </a:rPr>
              <a:t> at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much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higher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 temperatures than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for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82833"/>
                </a:solidFill>
                <a:latin typeface="Times New Roman"/>
                <a:cs typeface="Times New Roman"/>
              </a:rPr>
              <a:t>metals.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43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44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1747" y="322211"/>
            <a:ext cx="5924511" cy="483551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76297" y="284657"/>
            <a:ext cx="2032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The</a:t>
            </a:r>
            <a:r>
              <a:rPr sz="1800" spc="-45" dirty="0"/>
              <a:t> </a:t>
            </a:r>
            <a:r>
              <a:rPr sz="1800" dirty="0"/>
              <a:t>fracture</a:t>
            </a:r>
            <a:r>
              <a:rPr sz="1800" spc="-25" dirty="0"/>
              <a:t> </a:t>
            </a:r>
            <a:r>
              <a:rPr sz="1800" spc="-5" dirty="0"/>
              <a:t>surface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1263497" y="1007186"/>
            <a:ext cx="279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Ductile</a:t>
            </a:r>
            <a:r>
              <a:rPr sz="1800" b="1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2833"/>
                </a:solidFill>
                <a:latin typeface="Times New Roman"/>
                <a:cs typeface="Times New Roman"/>
              </a:rPr>
              <a:t>→</a:t>
            </a:r>
            <a:r>
              <a:rPr sz="1800" b="1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1800" b="1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dimpled</a:t>
            </a:r>
            <a:r>
              <a:rPr sz="1800" b="1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2833"/>
                </a:solidFill>
                <a:latin typeface="Times New Roman"/>
                <a:cs typeface="Times New Roman"/>
              </a:rPr>
              <a:t>texture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0975" y="3389655"/>
            <a:ext cx="2656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Brittle</a:t>
            </a:r>
            <a:r>
              <a:rPr sz="1800" b="1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2833"/>
                </a:solidFill>
                <a:latin typeface="Times New Roman"/>
                <a:cs typeface="Times New Roman"/>
              </a:rPr>
              <a:t>→</a:t>
            </a:r>
            <a:r>
              <a:rPr sz="1800" b="1" spc="4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cleavage</a:t>
            </a:r>
            <a:r>
              <a:rPr sz="1800" b="1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surface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2695" y="5112969"/>
            <a:ext cx="7892415" cy="1484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34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82833"/>
                </a:solidFill>
                <a:latin typeface="Times New Roman"/>
                <a:cs typeface="Times New Roman"/>
              </a:rPr>
              <a:t>cleavage</a:t>
            </a:r>
            <a:r>
              <a:rPr sz="2000" b="1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: The tendency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certain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minerals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break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along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distinct</a:t>
            </a:r>
            <a:r>
              <a:rPr sz="20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planes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 in </a:t>
            </a:r>
            <a:r>
              <a:rPr sz="2000" spc="-484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their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crystal</a:t>
            </a:r>
            <a:r>
              <a:rPr sz="20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structures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where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bonds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are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weakest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889"/>
              </a:spcBef>
            </a:pP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Near</a:t>
            </a:r>
            <a:r>
              <a:rPr sz="20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ductile-to-brittle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transition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temperature,</a:t>
            </a:r>
            <a:r>
              <a:rPr sz="20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fracture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surface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exhibits </a:t>
            </a:r>
            <a:r>
              <a:rPr sz="2000" spc="-484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a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mixed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texture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413905"/>
            <a:ext cx="269557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D1523B"/>
                </a:solidFill>
              </a:rPr>
              <a:t>Fatigue</a:t>
            </a:r>
            <a:r>
              <a:rPr sz="2900" spc="-70" dirty="0">
                <a:solidFill>
                  <a:srgbClr val="D1523B"/>
                </a:solidFill>
              </a:rPr>
              <a:t> </a:t>
            </a:r>
            <a:r>
              <a:rPr sz="2900" spc="-5" dirty="0">
                <a:solidFill>
                  <a:srgbClr val="D1523B"/>
                </a:solidFill>
              </a:rPr>
              <a:t>Fracture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4782858" y="78739"/>
            <a:ext cx="1404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45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554" y="1042822"/>
            <a:ext cx="8085455" cy="389382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72085" marR="323850" indent="-147320">
              <a:lnSpc>
                <a:spcPts val="1870"/>
              </a:lnSpc>
              <a:spcBef>
                <a:spcPts val="540"/>
              </a:spcBef>
              <a:buClr>
                <a:srgbClr val="92A199"/>
              </a:buClr>
              <a:buSzPct val="84210"/>
              <a:buFont typeface="Arial MT"/>
              <a:buChar char="•"/>
              <a:tabLst>
                <a:tab pos="172720" algn="l"/>
              </a:tabLst>
            </a:pP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Fatigue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fracture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is defined</a:t>
            </a:r>
            <a:r>
              <a:rPr sz="1900" spc="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as</a:t>
            </a:r>
            <a:r>
              <a:rPr sz="190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1900" spc="3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fracture</a:t>
            </a:r>
            <a:r>
              <a:rPr sz="1900" spc="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which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takes</a:t>
            </a:r>
            <a:r>
              <a:rPr sz="190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place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under</a:t>
            </a:r>
            <a:r>
              <a:rPr sz="190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repeatedly </a:t>
            </a:r>
            <a:r>
              <a:rPr sz="1900" spc="-459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applied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stresses.</a:t>
            </a:r>
            <a:endParaRPr sz="1900">
              <a:latin typeface="Times New Roman"/>
              <a:cs typeface="Times New Roman"/>
            </a:endParaRPr>
          </a:p>
          <a:p>
            <a:pPr marL="172085" indent="-147320">
              <a:lnSpc>
                <a:spcPct val="100000"/>
              </a:lnSpc>
              <a:spcBef>
                <a:spcPts val="80"/>
              </a:spcBef>
              <a:buClr>
                <a:srgbClr val="92A199"/>
              </a:buClr>
              <a:buSzPct val="84210"/>
              <a:buFont typeface="Arial MT"/>
              <a:buChar char="•"/>
              <a:tabLst>
                <a:tab pos="172720" algn="l"/>
              </a:tabLst>
            </a:pP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It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will</a:t>
            </a:r>
            <a:r>
              <a:rPr sz="190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occur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at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stresses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well</a:t>
            </a:r>
            <a:r>
              <a:rPr sz="190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before</a:t>
            </a:r>
            <a:r>
              <a:rPr sz="190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tensile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strength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materials.</a:t>
            </a:r>
            <a:endParaRPr sz="1900">
              <a:latin typeface="Times New Roman"/>
              <a:cs typeface="Times New Roman"/>
            </a:endParaRPr>
          </a:p>
          <a:p>
            <a:pPr marL="172085" marR="55244" indent="-147320">
              <a:lnSpc>
                <a:spcPts val="1860"/>
              </a:lnSpc>
              <a:spcBef>
                <a:spcPts val="480"/>
              </a:spcBef>
              <a:buClr>
                <a:srgbClr val="92A199"/>
              </a:buClr>
              <a:buSzPct val="84210"/>
              <a:buFont typeface="Arial MT"/>
              <a:buChar char="•"/>
              <a:tabLst>
                <a:tab pos="234315" algn="l"/>
                <a:tab pos="234950" algn="l"/>
              </a:tabLst>
            </a:pPr>
            <a:r>
              <a:rPr dirty="0"/>
              <a:t>	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tendency of fatigue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fracture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increases with the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increase 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in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temperature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and </a:t>
            </a:r>
            <a:r>
              <a:rPr sz="1900" spc="-459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higher</a:t>
            </a:r>
            <a:r>
              <a:rPr sz="19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rate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 of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straining.</a:t>
            </a:r>
            <a:endParaRPr sz="1900">
              <a:latin typeface="Times New Roman"/>
              <a:cs typeface="Times New Roman"/>
            </a:endParaRPr>
          </a:p>
          <a:p>
            <a:pPr marL="172085" marR="426720" indent="-147320">
              <a:lnSpc>
                <a:spcPts val="1870"/>
              </a:lnSpc>
              <a:spcBef>
                <a:spcPts val="480"/>
              </a:spcBef>
              <a:buClr>
                <a:srgbClr val="92A199"/>
              </a:buClr>
              <a:buSzPct val="84210"/>
              <a:buFont typeface="Arial MT"/>
              <a:buChar char="•"/>
              <a:tabLst>
                <a:tab pos="172720" algn="l"/>
              </a:tabLst>
            </a:pP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fatigue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fracture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takes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 place 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due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 to</a:t>
            </a:r>
            <a:r>
              <a:rPr sz="190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micro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cracks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 at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 surface of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1900" spc="-459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materials.</a:t>
            </a:r>
            <a:endParaRPr sz="1900">
              <a:latin typeface="Times New Roman"/>
              <a:cs typeface="Times New Roman"/>
            </a:endParaRPr>
          </a:p>
          <a:p>
            <a:pPr marL="172085" indent="-147320">
              <a:lnSpc>
                <a:spcPct val="100000"/>
              </a:lnSpc>
              <a:spcBef>
                <a:spcPts val="80"/>
              </a:spcBef>
              <a:buClr>
                <a:srgbClr val="92A199"/>
              </a:buClr>
              <a:buSzPct val="84210"/>
              <a:buFont typeface="Arial MT"/>
              <a:buChar char="•"/>
              <a:tabLst>
                <a:tab pos="172720" algn="l"/>
              </a:tabLst>
            </a:pP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It results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in,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 and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fro</a:t>
            </a:r>
            <a:r>
              <a:rPr sz="190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motion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 of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dislocations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near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 the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surface.</a:t>
            </a:r>
            <a:endParaRPr sz="1900">
              <a:latin typeface="Times New Roman"/>
              <a:cs typeface="Times New Roman"/>
            </a:endParaRPr>
          </a:p>
          <a:p>
            <a:pPr marL="172085" indent="-147320">
              <a:lnSpc>
                <a:spcPct val="100000"/>
              </a:lnSpc>
              <a:spcBef>
                <a:spcPts val="70"/>
              </a:spcBef>
              <a:buClr>
                <a:srgbClr val="92A199"/>
              </a:buClr>
              <a:buSzPct val="84210"/>
              <a:buFont typeface="Arial MT"/>
              <a:buChar char="•"/>
              <a:tabLst>
                <a:tab pos="172720" algn="l"/>
              </a:tabLst>
            </a:pP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 micro</a:t>
            </a:r>
            <a:r>
              <a:rPr sz="19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cracks</a:t>
            </a:r>
            <a:r>
              <a:rPr sz="19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act</a:t>
            </a:r>
            <a:r>
              <a:rPr sz="19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as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 the</a:t>
            </a:r>
            <a:r>
              <a:rPr sz="19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points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 stress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concentration.</a:t>
            </a:r>
            <a:endParaRPr sz="1900">
              <a:latin typeface="Times New Roman"/>
              <a:cs typeface="Times New Roman"/>
            </a:endParaRPr>
          </a:p>
          <a:p>
            <a:pPr marL="172085" marR="125095" indent="-147320">
              <a:lnSpc>
                <a:spcPts val="1860"/>
              </a:lnSpc>
              <a:spcBef>
                <a:spcPts val="480"/>
              </a:spcBef>
              <a:buClr>
                <a:srgbClr val="92A199"/>
              </a:buClr>
              <a:buSzPct val="84210"/>
              <a:buFont typeface="Arial MT"/>
              <a:buChar char="•"/>
              <a:tabLst>
                <a:tab pos="172720" algn="l"/>
              </a:tabLst>
            </a:pP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For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 every</a:t>
            </a:r>
            <a:r>
              <a:rPr sz="190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cycle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stress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application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 excessive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stress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 helps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 propagate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 the </a:t>
            </a:r>
            <a:r>
              <a:rPr sz="1900" spc="-459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crack.</a:t>
            </a:r>
            <a:endParaRPr sz="1900">
              <a:latin typeface="Times New Roman"/>
              <a:cs typeface="Times New Roman"/>
            </a:endParaRPr>
          </a:p>
          <a:p>
            <a:pPr marL="172085" indent="-147320">
              <a:lnSpc>
                <a:spcPct val="100000"/>
              </a:lnSpc>
              <a:spcBef>
                <a:spcPts val="80"/>
              </a:spcBef>
              <a:buClr>
                <a:srgbClr val="92A199"/>
              </a:buClr>
              <a:buSzPct val="84210"/>
              <a:buFont typeface="Arial MT"/>
              <a:buChar char="•"/>
              <a:tabLst>
                <a:tab pos="172720" algn="l"/>
              </a:tabLst>
            </a:pP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In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 ductile</a:t>
            </a:r>
            <a:r>
              <a:rPr sz="190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materials,</a:t>
            </a:r>
            <a:r>
              <a:rPr sz="190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190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crack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grows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slowly 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 the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fracture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takes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place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rapidly.</a:t>
            </a:r>
            <a:endParaRPr sz="1900">
              <a:latin typeface="Times New Roman"/>
              <a:cs typeface="Times New Roman"/>
            </a:endParaRPr>
          </a:p>
          <a:p>
            <a:pPr marL="172085" marR="73025" indent="-147320">
              <a:lnSpc>
                <a:spcPts val="1870"/>
              </a:lnSpc>
              <a:spcBef>
                <a:spcPts val="470"/>
              </a:spcBef>
              <a:buClr>
                <a:srgbClr val="92A199"/>
              </a:buClr>
              <a:buSzPct val="84210"/>
              <a:buFont typeface="Arial MT"/>
              <a:buChar char="•"/>
              <a:tabLst>
                <a:tab pos="172720" algn="l"/>
              </a:tabLst>
            </a:pP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But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 in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brittle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materials,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crack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grows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 a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critical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size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 and</a:t>
            </a:r>
            <a:r>
              <a:rPr sz="190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propagates</a:t>
            </a:r>
            <a:r>
              <a:rPr sz="19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rapidly </a:t>
            </a:r>
            <a:r>
              <a:rPr sz="1900" spc="-459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through</a:t>
            </a:r>
            <a:r>
              <a:rPr sz="19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19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282833"/>
                </a:solidFill>
                <a:latin typeface="Times New Roman"/>
                <a:cs typeface="Times New Roman"/>
              </a:rPr>
              <a:t>material.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46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3913" y="4150804"/>
            <a:ext cx="3419284" cy="268307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654" y="265582"/>
            <a:ext cx="1497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D1523B"/>
                </a:solidFill>
              </a:rPr>
              <a:t>F</a:t>
            </a:r>
            <a:r>
              <a:rPr sz="3600" dirty="0">
                <a:solidFill>
                  <a:srgbClr val="D1523B"/>
                </a:solidFill>
              </a:rPr>
              <a:t>atigue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90219" y="885222"/>
            <a:ext cx="8005445" cy="34544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Fatigue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failures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are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often</a:t>
            </a:r>
            <a:r>
              <a:rPr sz="20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easy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identify.</a:t>
            </a:r>
            <a:endParaRPr sz="2000">
              <a:latin typeface="Times New Roman"/>
              <a:cs typeface="Times New Roman"/>
            </a:endParaRPr>
          </a:p>
          <a:p>
            <a:pPr marL="12700" marR="149860">
              <a:lnSpc>
                <a:spcPct val="100000"/>
              </a:lnSpc>
              <a:spcBef>
                <a:spcPts val="500"/>
              </a:spcBef>
              <a:tabLst>
                <a:tab pos="1794510" algn="l"/>
              </a:tabLst>
            </a:pP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The fracture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surface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near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origin</a:t>
            </a:r>
            <a:r>
              <a:rPr sz="20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usually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smooth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(Beach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mark-crack 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initiation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point).	The surface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becomes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rougher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as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crack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increases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in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size.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 marR="153670">
              <a:lnSpc>
                <a:spcPct val="100000"/>
              </a:lnSpc>
            </a:pP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Striations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(concentric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line</a:t>
            </a:r>
            <a:r>
              <a:rPr sz="20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patterns):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 the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slow</a:t>
            </a:r>
            <a:r>
              <a:rPr sz="20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cyclic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build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up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crack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growth </a:t>
            </a:r>
            <a:r>
              <a:rPr sz="2000" spc="-484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from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surface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intrusion.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Striations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are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on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much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finer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scale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show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position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crack</a:t>
            </a:r>
            <a:r>
              <a:rPr sz="20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82833"/>
                </a:solidFill>
                <a:latin typeface="Times New Roman"/>
                <a:cs typeface="Times New Roman"/>
              </a:rPr>
              <a:t>tip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after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each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cycle.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Granular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portion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fracture surface: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rapid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crack</a:t>
            </a:r>
            <a:r>
              <a:rPr sz="20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propagation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at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0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time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 of </a:t>
            </a:r>
            <a:r>
              <a:rPr sz="2000" spc="-484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catastrophic failure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7598" y="4547870"/>
            <a:ext cx="1960562" cy="220356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47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47458"/>
            <a:ext cx="13354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D1523B"/>
                </a:solidFill>
              </a:rPr>
              <a:t>Fatigue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926241" y="3728161"/>
            <a:ext cx="3272154" cy="30480"/>
            <a:chOff x="4926241" y="3728161"/>
            <a:chExt cx="3272154" cy="30480"/>
          </a:xfrm>
        </p:grpSpPr>
        <p:sp>
          <p:nvSpPr>
            <p:cNvPr id="5" name="object 5"/>
            <p:cNvSpPr/>
            <p:nvPr/>
          </p:nvSpPr>
          <p:spPr>
            <a:xfrm>
              <a:off x="4940274" y="3750119"/>
              <a:ext cx="3258185" cy="0"/>
            </a:xfrm>
            <a:custGeom>
              <a:avLst/>
              <a:gdLst/>
              <a:ahLst/>
              <a:cxnLst/>
              <a:rect l="l" t="t" r="r" b="b"/>
              <a:pathLst>
                <a:path w="3258184">
                  <a:moveTo>
                    <a:pt x="0" y="0"/>
                  </a:moveTo>
                  <a:lnTo>
                    <a:pt x="3257638" y="0"/>
                  </a:lnTo>
                </a:path>
              </a:pathLst>
            </a:custGeom>
            <a:ln w="16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26241" y="3736441"/>
              <a:ext cx="3258185" cy="0"/>
            </a:xfrm>
            <a:custGeom>
              <a:avLst/>
              <a:gdLst/>
              <a:ahLst/>
              <a:cxnLst/>
              <a:rect l="l" t="t" r="r" b="b"/>
              <a:pathLst>
                <a:path w="3258184">
                  <a:moveTo>
                    <a:pt x="0" y="0"/>
                  </a:moveTo>
                  <a:lnTo>
                    <a:pt x="3257638" y="0"/>
                  </a:lnTo>
                </a:path>
              </a:pathLst>
            </a:custGeom>
            <a:ln w="16560">
              <a:solidFill>
                <a:srgbClr val="28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82841" y="4020121"/>
            <a:ext cx="5036185" cy="31115"/>
            <a:chOff x="582841" y="4020121"/>
            <a:chExt cx="5036185" cy="31115"/>
          </a:xfrm>
        </p:grpSpPr>
        <p:sp>
          <p:nvSpPr>
            <p:cNvPr id="8" name="object 8"/>
            <p:cNvSpPr/>
            <p:nvPr/>
          </p:nvSpPr>
          <p:spPr>
            <a:xfrm>
              <a:off x="596874" y="4042448"/>
              <a:ext cx="5022215" cy="0"/>
            </a:xfrm>
            <a:custGeom>
              <a:avLst/>
              <a:gdLst/>
              <a:ahLst/>
              <a:cxnLst/>
              <a:rect l="l" t="t" r="r" b="b"/>
              <a:pathLst>
                <a:path w="5022215">
                  <a:moveTo>
                    <a:pt x="0" y="0"/>
                  </a:moveTo>
                  <a:lnTo>
                    <a:pt x="5021643" y="0"/>
                  </a:lnTo>
                </a:path>
              </a:pathLst>
            </a:custGeom>
            <a:ln w="16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2841" y="4028402"/>
              <a:ext cx="5022215" cy="0"/>
            </a:xfrm>
            <a:custGeom>
              <a:avLst/>
              <a:gdLst/>
              <a:ahLst/>
              <a:cxnLst/>
              <a:rect l="l" t="t" r="r" b="b"/>
              <a:pathLst>
                <a:path w="5022215">
                  <a:moveTo>
                    <a:pt x="0" y="0"/>
                  </a:moveTo>
                  <a:lnTo>
                    <a:pt x="5021643" y="0"/>
                  </a:lnTo>
                </a:path>
              </a:pathLst>
            </a:custGeom>
            <a:ln w="16560">
              <a:solidFill>
                <a:srgbClr val="28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9161" y="1485620"/>
            <a:ext cx="8420100" cy="391223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33679" marR="293370" indent="-182880">
              <a:lnSpc>
                <a:spcPct val="79900"/>
              </a:lnSpc>
              <a:spcBef>
                <a:spcPts val="68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336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Repeated,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also called cyclic loads resulting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in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cyclic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stresses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can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lead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to microscopic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physical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damage.</a:t>
            </a:r>
            <a:endParaRPr sz="2400">
              <a:latin typeface="Times New Roman"/>
              <a:cs typeface="Times New Roman"/>
            </a:endParaRPr>
          </a:p>
          <a:p>
            <a:pPr marL="233679" marR="135255" indent="-182880">
              <a:lnSpc>
                <a:spcPct val="79900"/>
              </a:lnSpc>
              <a:spcBef>
                <a:spcPts val="595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336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Accumulation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of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this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microscopic damage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with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continued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cycling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possible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until it develops into a macroscopic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crack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such as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cracks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that may lead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to failure</a:t>
            </a:r>
            <a:endParaRPr sz="2400">
              <a:latin typeface="Times New Roman"/>
              <a:cs typeface="Times New Roman"/>
            </a:endParaRPr>
          </a:p>
          <a:p>
            <a:pPr marL="233679" marR="252729" indent="-182880">
              <a:lnSpc>
                <a:spcPct val="79900"/>
              </a:lnSpc>
              <a:spcBef>
                <a:spcPts val="61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33679" algn="l"/>
              </a:tabLst>
            </a:pP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Fatigue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: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Damage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progression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to failure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due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to repeated or cyclic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loading at amplitudes considerably </a:t>
            </a:r>
            <a:r>
              <a:rPr sz="2400" b="1" i="1" dirty="0">
                <a:solidFill>
                  <a:srgbClr val="282833"/>
                </a:solidFill>
                <a:latin typeface="Times New Roman"/>
                <a:cs typeface="Times New Roman"/>
              </a:rPr>
              <a:t>lower than 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tensile </a:t>
            </a:r>
            <a:r>
              <a:rPr sz="2400" b="1" i="1" dirty="0">
                <a:solidFill>
                  <a:srgbClr val="282833"/>
                </a:solidFill>
                <a:latin typeface="Times New Roman"/>
                <a:cs typeface="Times New Roman"/>
              </a:rPr>
              <a:t>or yield </a:t>
            </a:r>
            <a:r>
              <a:rPr sz="2400" b="1" i="1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strengths </a:t>
            </a:r>
            <a:r>
              <a:rPr sz="2400" b="1" i="1" dirty="0">
                <a:solidFill>
                  <a:srgbClr val="282833"/>
                </a:solidFill>
                <a:latin typeface="Times New Roman"/>
                <a:cs typeface="Times New Roman"/>
              </a:rPr>
              <a:t>of material 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under </a:t>
            </a:r>
            <a:r>
              <a:rPr sz="2400" b="1" i="1" dirty="0">
                <a:solidFill>
                  <a:srgbClr val="282833"/>
                </a:solidFill>
                <a:latin typeface="Times New Roman"/>
                <a:cs typeface="Times New Roman"/>
              </a:rPr>
              <a:t>a static load</a:t>
            </a:r>
            <a:endParaRPr sz="2400">
              <a:latin typeface="Times New Roman"/>
              <a:cs typeface="Times New Roman"/>
            </a:endParaRPr>
          </a:p>
          <a:p>
            <a:pPr marL="233679" marR="692785" indent="-182880">
              <a:lnSpc>
                <a:spcPct val="798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336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Estimated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causes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90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%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 all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failures of metallic</a:t>
            </a:r>
            <a:r>
              <a:rPr sz="2400" spc="5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structures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(bridges,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aircraft, machine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components,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etc.)</a:t>
            </a:r>
            <a:endParaRPr sz="2400">
              <a:latin typeface="Times New Roman"/>
              <a:cs typeface="Times New Roman"/>
            </a:endParaRPr>
          </a:p>
          <a:p>
            <a:pPr marL="233679" marR="43180" indent="-182880">
              <a:lnSpc>
                <a:spcPct val="79800"/>
              </a:lnSpc>
              <a:spcBef>
                <a:spcPts val="615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336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Fatigue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failure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brittle-like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(relatively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little</a:t>
            </a:r>
            <a:r>
              <a:rPr sz="24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plastic</a:t>
            </a:r>
            <a:r>
              <a:rPr sz="2400" spc="6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deformation) -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even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normally ductile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materials.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Thus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sudden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and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catastrophic!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48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625" y="506780"/>
            <a:ext cx="53009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D1523B"/>
                </a:solidFill>
              </a:rPr>
              <a:t>Dynamic</a:t>
            </a:r>
            <a:r>
              <a:rPr spc="-10" dirty="0">
                <a:solidFill>
                  <a:srgbClr val="D1523B"/>
                </a:solidFill>
              </a:rPr>
              <a:t> </a:t>
            </a:r>
            <a:r>
              <a:rPr spc="-5" dirty="0">
                <a:solidFill>
                  <a:srgbClr val="D1523B"/>
                </a:solidFill>
              </a:rPr>
              <a:t>Loading </a:t>
            </a:r>
            <a:r>
              <a:rPr dirty="0">
                <a:solidFill>
                  <a:srgbClr val="D1523B"/>
                </a:solidFill>
              </a:rPr>
              <a:t>and</a:t>
            </a:r>
            <a:r>
              <a:rPr spc="-15" dirty="0">
                <a:solidFill>
                  <a:srgbClr val="D1523B"/>
                </a:solidFill>
              </a:rPr>
              <a:t> </a:t>
            </a:r>
            <a:r>
              <a:rPr spc="-5" dirty="0">
                <a:solidFill>
                  <a:srgbClr val="D1523B"/>
                </a:solidFill>
              </a:rPr>
              <a:t>Fatigue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085" y="990727"/>
            <a:ext cx="5257787" cy="579095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11263"/>
            <a:ext cx="52285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D1523B"/>
                </a:solidFill>
              </a:rPr>
              <a:t>Types</a:t>
            </a:r>
            <a:r>
              <a:rPr sz="4000" spc="-25" dirty="0">
                <a:solidFill>
                  <a:srgbClr val="D1523B"/>
                </a:solidFill>
              </a:rPr>
              <a:t> </a:t>
            </a:r>
            <a:r>
              <a:rPr sz="4000" dirty="0">
                <a:solidFill>
                  <a:srgbClr val="D1523B"/>
                </a:solidFill>
              </a:rPr>
              <a:t>of</a:t>
            </a:r>
            <a:r>
              <a:rPr sz="4000" spc="-25" dirty="0">
                <a:solidFill>
                  <a:srgbClr val="D1523B"/>
                </a:solidFill>
              </a:rPr>
              <a:t> </a:t>
            </a:r>
            <a:r>
              <a:rPr sz="4000" spc="-5" dirty="0">
                <a:solidFill>
                  <a:srgbClr val="D1523B"/>
                </a:solidFill>
              </a:rPr>
              <a:t>fatigue</a:t>
            </a:r>
            <a:r>
              <a:rPr sz="4000" spc="-30" dirty="0">
                <a:solidFill>
                  <a:srgbClr val="D1523B"/>
                </a:solidFill>
              </a:rPr>
              <a:t> </a:t>
            </a:r>
            <a:r>
              <a:rPr sz="4000" spc="-5" dirty="0">
                <a:solidFill>
                  <a:srgbClr val="D1523B"/>
                </a:solidFill>
              </a:rPr>
              <a:t>loading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57386"/>
            <a:ext cx="4897120" cy="135128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41935" indent="-229870">
              <a:lnSpc>
                <a:spcPct val="100000"/>
              </a:lnSpc>
              <a:spcBef>
                <a:spcPts val="695"/>
              </a:spcBef>
              <a:buSzPct val="95833"/>
              <a:buAutoNum type="arabicPeriod"/>
              <a:tabLst>
                <a:tab pos="242570" algn="l"/>
              </a:tabLst>
            </a:pPr>
            <a:r>
              <a:rPr sz="2400" b="1" dirty="0">
                <a:solidFill>
                  <a:srgbClr val="282833"/>
                </a:solidFill>
                <a:latin typeface="Times New Roman"/>
                <a:cs typeface="Times New Roman"/>
              </a:rPr>
              <a:t>Completely</a:t>
            </a:r>
            <a:r>
              <a:rPr sz="2400" b="1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reversed</a:t>
            </a:r>
            <a:r>
              <a:rPr sz="2400" b="1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cycle</a:t>
            </a:r>
            <a:r>
              <a:rPr sz="2400" b="1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 stress:</a:t>
            </a:r>
            <a:endParaRPr sz="240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spcBef>
                <a:spcPts val="600"/>
              </a:spcBef>
              <a:buSzPct val="95833"/>
              <a:buAutoNum type="arabicPeriod"/>
              <a:tabLst>
                <a:tab pos="318135" algn="l"/>
              </a:tabLst>
            </a:pP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repeated</a:t>
            </a:r>
            <a:r>
              <a:rPr sz="2400" b="1" spc="-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</a:t>
            </a:r>
            <a:r>
              <a:rPr sz="2400" b="1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82833"/>
                </a:solidFill>
                <a:latin typeface="Times New Roman"/>
                <a:cs typeface="Times New Roman"/>
              </a:rPr>
              <a:t>cycles</a:t>
            </a:r>
            <a:endParaRPr sz="240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spcBef>
                <a:spcPts val="600"/>
              </a:spcBef>
              <a:buSzPct val="95833"/>
              <a:buAutoNum type="arabicPeriod"/>
              <a:tabLst>
                <a:tab pos="318135" algn="l"/>
              </a:tabLst>
            </a:pP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irregular </a:t>
            </a:r>
            <a:r>
              <a:rPr sz="2400" b="1" dirty="0">
                <a:solidFill>
                  <a:srgbClr val="282833"/>
                </a:solidFill>
                <a:latin typeface="Times New Roman"/>
                <a:cs typeface="Times New Roman"/>
              </a:rPr>
              <a:t>or </a:t>
            </a: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random stress</a:t>
            </a:r>
            <a:r>
              <a:rPr sz="2400" b="1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82833"/>
                </a:solidFill>
                <a:latin typeface="Times New Roman"/>
                <a:cs typeface="Times New Roman"/>
              </a:rPr>
              <a:t>cycle: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49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633220"/>
            <a:ext cx="821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Cr</a:t>
            </a:r>
            <a:r>
              <a:rPr sz="2400" dirty="0"/>
              <a:t>eep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23240" y="2074951"/>
            <a:ext cx="8092440" cy="3256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1250"/>
              <a:buFont typeface="Arial MT"/>
              <a:buChar char="•"/>
              <a:tabLst>
                <a:tab pos="11683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It</a:t>
            </a:r>
            <a:r>
              <a:rPr sz="2400" spc="27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r>
              <a:rPr sz="2400" spc="27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400" spc="26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property</a:t>
            </a:r>
            <a:r>
              <a:rPr sz="2400" spc="27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26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400" spc="27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material</a:t>
            </a:r>
            <a:r>
              <a:rPr sz="2400" spc="27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by</a:t>
            </a:r>
            <a:r>
              <a:rPr sz="2400" spc="27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virtue</a:t>
            </a:r>
            <a:r>
              <a:rPr sz="2400" spc="27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27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which</a:t>
            </a:r>
            <a:r>
              <a:rPr sz="2400" spc="26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it</a:t>
            </a:r>
            <a:r>
              <a:rPr sz="2400" spc="27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deforms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continuously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under a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steady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load.</a:t>
            </a: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Brittleness</a:t>
            </a:r>
            <a:endParaRPr sz="2400">
              <a:latin typeface="Times New Roman"/>
              <a:cs typeface="Times New Roman"/>
            </a:endParaRPr>
          </a:p>
          <a:p>
            <a:pPr marL="25400" marR="1905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1250"/>
              <a:buFont typeface="Arial MT"/>
              <a:buChar char="•"/>
              <a:tabLst>
                <a:tab pos="11683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It</a:t>
            </a:r>
            <a:r>
              <a:rPr sz="2400" spc="9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r>
              <a:rPr sz="2400" spc="9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400" spc="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property</a:t>
            </a:r>
            <a:r>
              <a:rPr sz="2400" spc="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9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400" spc="9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material</a:t>
            </a:r>
            <a:r>
              <a:rPr sz="2400" spc="9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by</a:t>
            </a:r>
            <a:r>
              <a:rPr sz="2400" spc="9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virtue</a:t>
            </a:r>
            <a:r>
              <a:rPr sz="2400" spc="9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9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which</a:t>
            </a:r>
            <a:r>
              <a:rPr sz="2400" spc="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it</a:t>
            </a:r>
            <a:r>
              <a:rPr sz="2400" spc="9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will</a:t>
            </a:r>
            <a:r>
              <a:rPr sz="2400" spc="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fracture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without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any deformation.</a:t>
            </a: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Stiffness</a:t>
            </a:r>
            <a:endParaRPr sz="2400">
              <a:latin typeface="Times New Roman"/>
              <a:cs typeface="Times New Roman"/>
            </a:endParaRPr>
          </a:p>
          <a:p>
            <a:pPr marL="25400" marR="18415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1250"/>
              <a:buFont typeface="Arial MT"/>
              <a:buChar char="•"/>
              <a:tabLst>
                <a:tab pos="116839" algn="l"/>
                <a:tab pos="454025" algn="l"/>
                <a:tab pos="808990" algn="l"/>
                <a:tab pos="1332865" algn="l"/>
                <a:tab pos="2517775" algn="l"/>
                <a:tab pos="2923540" algn="l"/>
                <a:tab pos="3209290" algn="l"/>
                <a:tab pos="4360545" algn="l"/>
                <a:tab pos="4816475" algn="l"/>
                <a:tab pos="5679440" algn="l"/>
                <a:tab pos="6084570" algn="l"/>
                <a:tab pos="6981190" algn="l"/>
                <a:tab pos="7301230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It	is	the	prope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ty	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	a	mater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i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	by	vi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tue	of	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hich	it	resists  deformation.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1244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11263"/>
            <a:ext cx="75774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A40020"/>
                </a:solidFill>
              </a:rPr>
              <a:t>Completely</a:t>
            </a:r>
            <a:r>
              <a:rPr sz="4000" spc="-25" dirty="0">
                <a:solidFill>
                  <a:srgbClr val="A40020"/>
                </a:solidFill>
              </a:rPr>
              <a:t> </a:t>
            </a:r>
            <a:r>
              <a:rPr sz="4000" spc="-5" dirty="0">
                <a:solidFill>
                  <a:srgbClr val="A40020"/>
                </a:solidFill>
              </a:rPr>
              <a:t>reversed</a:t>
            </a:r>
            <a:r>
              <a:rPr sz="4000" spc="-35" dirty="0">
                <a:solidFill>
                  <a:srgbClr val="A40020"/>
                </a:solidFill>
              </a:rPr>
              <a:t> </a:t>
            </a:r>
            <a:r>
              <a:rPr sz="4000" dirty="0">
                <a:solidFill>
                  <a:srgbClr val="A40020"/>
                </a:solidFill>
              </a:rPr>
              <a:t>cycle</a:t>
            </a:r>
            <a:r>
              <a:rPr sz="4000" spc="-25" dirty="0">
                <a:solidFill>
                  <a:srgbClr val="A40020"/>
                </a:solidFill>
              </a:rPr>
              <a:t> </a:t>
            </a:r>
            <a:r>
              <a:rPr sz="4000" dirty="0">
                <a:solidFill>
                  <a:srgbClr val="A40020"/>
                </a:solidFill>
              </a:rPr>
              <a:t>of</a:t>
            </a:r>
            <a:r>
              <a:rPr sz="4000" spc="-20" dirty="0">
                <a:solidFill>
                  <a:srgbClr val="A40020"/>
                </a:solidFill>
              </a:rPr>
              <a:t> </a:t>
            </a:r>
            <a:r>
              <a:rPr sz="4000" spc="-5" dirty="0">
                <a:solidFill>
                  <a:srgbClr val="A40020"/>
                </a:solidFill>
              </a:rPr>
              <a:t>stress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23240" y="1633220"/>
            <a:ext cx="8067675" cy="3104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marR="494030" indent="-1828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Illustrates the type of fatigue loading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where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 member is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subjected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opposite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loads alternately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with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means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zero.</a:t>
            </a:r>
            <a:endParaRPr sz="2400">
              <a:latin typeface="Times New Roman"/>
              <a:cs typeface="Times New Roman"/>
            </a:endParaRPr>
          </a:p>
          <a:p>
            <a:pPr marL="208279" marR="36830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example bending of steel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wire</a:t>
            </a:r>
            <a:r>
              <a:rPr sz="24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continuously </a:t>
            </a:r>
            <a:r>
              <a:rPr sz="2400" b="1" i="1" dirty="0">
                <a:solidFill>
                  <a:srgbClr val="282833"/>
                </a:solidFill>
                <a:latin typeface="Times New Roman"/>
                <a:cs typeface="Times New Roman"/>
              </a:rPr>
              <a:t>in 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either </a:t>
            </a:r>
            <a:r>
              <a:rPr sz="2400" b="1" i="1" dirty="0">
                <a:solidFill>
                  <a:srgbClr val="282833"/>
                </a:solidFill>
                <a:latin typeface="Times New Roman"/>
                <a:cs typeface="Times New Roman"/>
              </a:rPr>
              <a:t> direction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282833"/>
                </a:solidFill>
                <a:latin typeface="Times New Roman"/>
                <a:cs typeface="Times New Roman"/>
              </a:rPr>
              <a:t>leads </a:t>
            </a:r>
            <a:r>
              <a:rPr sz="2400" b="1" i="1" spc="5" dirty="0">
                <a:solidFill>
                  <a:srgbClr val="282833"/>
                </a:solidFill>
                <a:latin typeface="Times New Roman"/>
                <a:cs typeface="Times New Roman"/>
              </a:rPr>
              <a:t>to 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alternate</a:t>
            </a:r>
            <a:r>
              <a:rPr sz="2400" b="1" i="1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tensile and</a:t>
            </a:r>
            <a:r>
              <a:rPr sz="2400" b="1" i="1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compressive</a:t>
            </a:r>
            <a:r>
              <a:rPr sz="2400" b="1" i="1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stresses</a:t>
            </a:r>
            <a:r>
              <a:rPr sz="2400" b="1" i="1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282833"/>
                </a:solidFill>
                <a:latin typeface="Times New Roman"/>
                <a:cs typeface="Times New Roman"/>
              </a:rPr>
              <a:t>on </a:t>
            </a:r>
            <a:r>
              <a:rPr sz="2400" b="1" i="1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282833"/>
                </a:solidFill>
                <a:latin typeface="Times New Roman"/>
                <a:cs typeface="Times New Roman"/>
              </a:rPr>
              <a:t>its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 surface</a:t>
            </a:r>
            <a:r>
              <a:rPr sz="2400" b="1" i="1" dirty="0">
                <a:solidFill>
                  <a:srgbClr val="282833"/>
                </a:solidFill>
                <a:latin typeface="Times New Roman"/>
                <a:cs typeface="Times New Roman"/>
              </a:rPr>
              <a:t> layers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 and</a:t>
            </a:r>
            <a:r>
              <a:rPr sz="2400" b="1" i="1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failure</a:t>
            </a:r>
            <a:r>
              <a:rPr sz="2400" b="1" i="1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fatigue.</a:t>
            </a:r>
            <a:endParaRPr sz="2400">
              <a:latin typeface="Times New Roman"/>
              <a:cs typeface="Times New Roman"/>
            </a:endParaRPr>
          </a:p>
          <a:p>
            <a:pPr marL="208279" marR="17780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If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 applied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load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changes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from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any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magnitude</a:t>
            </a:r>
            <a:r>
              <a:rPr sz="24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in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one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direction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to the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same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magnitude in the opposite direction, the loading is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termed </a:t>
            </a:r>
            <a:r>
              <a:rPr sz="2400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completely</a:t>
            </a:r>
            <a:r>
              <a:rPr sz="2400" i="1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reversed,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11263"/>
            <a:ext cx="4787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6600FF"/>
                </a:solidFill>
              </a:rPr>
              <a:t>Repeated</a:t>
            </a:r>
            <a:r>
              <a:rPr sz="4000" spc="-50" dirty="0">
                <a:solidFill>
                  <a:srgbClr val="6600FF"/>
                </a:solidFill>
              </a:rPr>
              <a:t> </a:t>
            </a:r>
            <a:r>
              <a:rPr sz="4000" spc="-5" dirty="0">
                <a:solidFill>
                  <a:srgbClr val="6600FF"/>
                </a:solidFill>
              </a:rPr>
              <a:t>stress</a:t>
            </a:r>
            <a:r>
              <a:rPr sz="4000" spc="-30" dirty="0">
                <a:solidFill>
                  <a:srgbClr val="6600FF"/>
                </a:solidFill>
              </a:rPr>
              <a:t> </a:t>
            </a:r>
            <a:r>
              <a:rPr sz="4000" spc="-5" dirty="0">
                <a:solidFill>
                  <a:srgbClr val="6600FF"/>
                </a:solidFill>
              </a:rPr>
              <a:t>cycles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23240" y="1633220"/>
            <a:ext cx="7962900" cy="15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marR="131445" indent="-1828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  <a:tab pos="4347845" algn="l"/>
              </a:tabLst>
            </a:pP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Type</a:t>
            </a:r>
            <a:r>
              <a:rPr sz="2400" b="1" i="1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b="1" i="1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282833"/>
                </a:solidFill>
                <a:latin typeface="Times New Roman"/>
                <a:cs typeface="Times New Roman"/>
              </a:rPr>
              <a:t>fatigue</a:t>
            </a:r>
            <a:r>
              <a:rPr sz="2400" b="1" i="1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loading</a:t>
            </a:r>
            <a:r>
              <a:rPr sz="2400" b="1" i="1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where</a:t>
            </a:r>
            <a:r>
              <a:rPr sz="2400" b="1" i="1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282833"/>
                </a:solidFill>
                <a:latin typeface="Times New Roman"/>
                <a:cs typeface="Times New Roman"/>
              </a:rPr>
              <a:t>a	member is 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subjected </a:t>
            </a:r>
            <a:r>
              <a:rPr sz="2400" b="1" i="1" dirty="0">
                <a:solidFill>
                  <a:srgbClr val="282833"/>
                </a:solidFill>
                <a:latin typeface="Times New Roman"/>
                <a:cs typeface="Times New Roman"/>
              </a:rPr>
              <a:t>to 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only </a:t>
            </a:r>
            <a:r>
              <a:rPr sz="2400" b="1" i="1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tension</a:t>
            </a:r>
            <a:r>
              <a:rPr sz="2400" b="1" i="1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but</a:t>
            </a:r>
            <a:r>
              <a:rPr sz="2400" b="1" i="1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spc="5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 various</a:t>
            </a:r>
            <a:r>
              <a:rPr sz="2400" b="1" i="1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degrees.</a:t>
            </a:r>
            <a:endParaRPr sz="2400">
              <a:latin typeface="Times New Roman"/>
              <a:cs typeface="Times New Roman"/>
            </a:endParaRPr>
          </a:p>
          <a:p>
            <a:pPr marL="208279" marR="17780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 spring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subjected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to repeated tension as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in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 toy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would lead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to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fatigue failure.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51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11263"/>
            <a:ext cx="70453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Irregular</a:t>
            </a:r>
            <a:r>
              <a:rPr sz="4000" b="1" spc="-10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A40020"/>
                </a:solidFill>
                <a:latin typeface="Times New Roman"/>
                <a:cs typeface="Times New Roman"/>
              </a:rPr>
              <a:t>or</a:t>
            </a:r>
            <a:r>
              <a:rPr sz="4000" b="1" spc="-15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random</a:t>
            </a:r>
            <a:r>
              <a:rPr sz="4000" b="1" spc="-25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stress</a:t>
            </a:r>
            <a:r>
              <a:rPr sz="4000" b="1" spc="-10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cycle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80137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23265" algn="l"/>
              </a:tabLst>
            </a:pP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This	</a:t>
            </a:r>
            <a:r>
              <a:rPr sz="2400" b="1" i="1" dirty="0">
                <a:solidFill>
                  <a:srgbClr val="282833"/>
                </a:solidFill>
                <a:latin typeface="Times New Roman"/>
                <a:cs typeface="Times New Roman"/>
              </a:rPr>
              <a:t>type</a:t>
            </a:r>
            <a:r>
              <a:rPr sz="2400" b="1" i="1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b="1" i="1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fatigue</a:t>
            </a:r>
            <a:r>
              <a:rPr sz="2400" b="1" i="1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loading</a:t>
            </a:r>
            <a:r>
              <a:rPr sz="2400" b="1" i="1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where</a:t>
            </a:r>
            <a:r>
              <a:rPr sz="2400" b="1" i="1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400" b="1" i="1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282833"/>
                </a:solidFill>
                <a:latin typeface="Times New Roman"/>
                <a:cs typeface="Times New Roman"/>
              </a:rPr>
              <a:t>member</a:t>
            </a:r>
            <a:r>
              <a:rPr sz="2400" b="1" i="1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could</a:t>
            </a:r>
            <a:r>
              <a:rPr sz="2400" b="1" i="1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282833"/>
                </a:solidFill>
                <a:latin typeface="Times New Roman"/>
                <a:cs typeface="Times New Roman"/>
              </a:rPr>
              <a:t>be </a:t>
            </a:r>
            <a:r>
              <a:rPr sz="2400" b="1" i="1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subjected</a:t>
            </a:r>
            <a:r>
              <a:rPr sz="2400" b="1" i="1" dirty="0">
                <a:solidFill>
                  <a:srgbClr val="282833"/>
                </a:solidFill>
                <a:latin typeface="Times New Roman"/>
                <a:cs typeface="Times New Roman"/>
              </a:rPr>
              <a:t> to </a:t>
            </a:r>
            <a:r>
              <a:rPr sz="2400" b="1" i="1" spc="-5" dirty="0">
                <a:solidFill>
                  <a:srgbClr val="282833"/>
                </a:solidFill>
                <a:latin typeface="Times New Roman"/>
                <a:cs typeface="Times New Roman"/>
              </a:rPr>
              <a:t>irregular</a:t>
            </a:r>
            <a:r>
              <a:rPr sz="2400" b="1" i="1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282833"/>
                </a:solidFill>
                <a:latin typeface="Times New Roman"/>
                <a:cs typeface="Times New Roman"/>
              </a:rPr>
              <a:t>loads</a:t>
            </a:r>
            <a:r>
              <a:rPr sz="2400" b="1" i="1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just as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in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case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an aircraft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wing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subjected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wind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loads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52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085" y="2819158"/>
            <a:ext cx="5639041" cy="385127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240" y="669493"/>
            <a:ext cx="80410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D1523B"/>
                </a:solidFill>
              </a:rPr>
              <a:t>Fatigue</a:t>
            </a:r>
            <a:r>
              <a:rPr sz="4000" spc="-30" dirty="0">
                <a:solidFill>
                  <a:srgbClr val="D1523B"/>
                </a:solidFill>
              </a:rPr>
              <a:t> </a:t>
            </a:r>
            <a:r>
              <a:rPr sz="4000" spc="-5" dirty="0">
                <a:solidFill>
                  <a:srgbClr val="D1523B"/>
                </a:solidFill>
              </a:rPr>
              <a:t>limit</a:t>
            </a:r>
            <a:r>
              <a:rPr sz="4000" spc="-30" dirty="0">
                <a:solidFill>
                  <a:srgbClr val="D1523B"/>
                </a:solidFill>
              </a:rPr>
              <a:t> </a:t>
            </a:r>
            <a:r>
              <a:rPr sz="4000" dirty="0">
                <a:solidFill>
                  <a:srgbClr val="D1523B"/>
                </a:solidFill>
              </a:rPr>
              <a:t>or</a:t>
            </a:r>
            <a:r>
              <a:rPr sz="4000" spc="-25" dirty="0">
                <a:solidFill>
                  <a:srgbClr val="D1523B"/>
                </a:solidFill>
              </a:rPr>
              <a:t> </a:t>
            </a:r>
            <a:r>
              <a:rPr sz="4000" spc="-5" dirty="0">
                <a:solidFill>
                  <a:srgbClr val="D1523B"/>
                </a:solidFill>
              </a:rPr>
              <a:t>Endurance</a:t>
            </a:r>
            <a:r>
              <a:rPr sz="4000" spc="-25" dirty="0">
                <a:solidFill>
                  <a:srgbClr val="D1523B"/>
                </a:solidFill>
              </a:rPr>
              <a:t> </a:t>
            </a:r>
            <a:r>
              <a:rPr sz="4000" spc="-5" dirty="0">
                <a:solidFill>
                  <a:srgbClr val="D1523B"/>
                </a:solidFill>
              </a:rPr>
              <a:t>limit</a:t>
            </a:r>
            <a:r>
              <a:rPr sz="4000" spc="-30" dirty="0">
                <a:solidFill>
                  <a:srgbClr val="D1523B"/>
                </a:solidFill>
              </a:rPr>
              <a:t> </a:t>
            </a:r>
            <a:r>
              <a:rPr sz="4000" spc="20" dirty="0">
                <a:solidFill>
                  <a:srgbClr val="D1523B"/>
                </a:solidFill>
              </a:rPr>
              <a:t>(σ</a:t>
            </a:r>
            <a:r>
              <a:rPr sz="3450" spc="30" baseline="-24154" dirty="0">
                <a:solidFill>
                  <a:srgbClr val="D1523B"/>
                </a:solidFill>
              </a:rPr>
              <a:t>E</a:t>
            </a:r>
            <a:r>
              <a:rPr sz="4000" spc="20" dirty="0">
                <a:solidFill>
                  <a:srgbClr val="D1523B"/>
                </a:solidFill>
              </a:rPr>
              <a:t>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23240" y="1633220"/>
            <a:ext cx="7846695" cy="200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marR="17780" indent="-1828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It is stress below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which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 material will not fail for any number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cycles.</a:t>
            </a:r>
            <a:endParaRPr sz="2400">
              <a:latin typeface="Times New Roman"/>
              <a:cs typeface="Times New Roman"/>
            </a:endParaRPr>
          </a:p>
          <a:p>
            <a:pPr marL="208279" marR="296545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ferrous materials it is approximately half of the ultimate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tensile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strength.</a:t>
            </a:r>
            <a:endParaRPr sz="2400">
              <a:latin typeface="Times New Roman"/>
              <a:cs typeface="Times New Roman"/>
            </a:endParaRPr>
          </a:p>
          <a:p>
            <a:pPr marL="208279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For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non-ferrous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metal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since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there is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no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fatigue</a:t>
            </a:r>
            <a:r>
              <a:rPr sz="24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limit.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53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0" y="1543006"/>
            <a:ext cx="8031480" cy="171513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20979" indent="-182880">
              <a:lnSpc>
                <a:spcPct val="100000"/>
              </a:lnSpc>
              <a:spcBef>
                <a:spcPts val="800"/>
              </a:spcBef>
              <a:buClr>
                <a:srgbClr val="92A199"/>
              </a:buClr>
              <a:buSzPct val="83928"/>
              <a:buFont typeface="Arial MT"/>
              <a:buChar char="•"/>
              <a:tabLst>
                <a:tab pos="220979" algn="l"/>
              </a:tabLst>
            </a:pPr>
            <a:r>
              <a:rPr sz="2800" b="1" spc="-10" dirty="0">
                <a:solidFill>
                  <a:srgbClr val="282833"/>
                </a:solidFill>
                <a:latin typeface="Times New Roman"/>
                <a:cs typeface="Times New Roman"/>
              </a:rPr>
              <a:t>Endurance</a:t>
            </a:r>
            <a:r>
              <a:rPr sz="2800" b="1" spc="-7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limit</a:t>
            </a:r>
            <a:endParaRPr sz="2800">
              <a:latin typeface="Times New Roman"/>
              <a:cs typeface="Times New Roman"/>
            </a:endParaRPr>
          </a:p>
          <a:p>
            <a:pPr marL="220979" marR="30480" indent="914400">
              <a:lnSpc>
                <a:spcPct val="100000"/>
              </a:lnSpc>
              <a:spcBef>
                <a:spcPts val="600"/>
              </a:spcBef>
              <a:tabLst>
                <a:tab pos="695705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It is taken to be the stress at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which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it endures, N number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 cycles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without failure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.N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usually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taken as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5 x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10</a:t>
            </a:r>
            <a:r>
              <a:rPr sz="2025" spc="15" baseline="28806" dirty="0">
                <a:solidFill>
                  <a:srgbClr val="282833"/>
                </a:solidFill>
                <a:latin typeface="Times New Roman"/>
                <a:cs typeface="Times New Roman"/>
              </a:rPr>
              <a:t>8	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cycles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for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non-ferrous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metals.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54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11263"/>
            <a:ext cx="5295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6600FF"/>
                </a:solidFill>
              </a:rPr>
              <a:t>Factors</a:t>
            </a:r>
            <a:r>
              <a:rPr sz="4000" spc="-40" dirty="0">
                <a:solidFill>
                  <a:srgbClr val="6600FF"/>
                </a:solidFill>
              </a:rPr>
              <a:t> </a:t>
            </a:r>
            <a:r>
              <a:rPr sz="4000" spc="-5" dirty="0">
                <a:solidFill>
                  <a:srgbClr val="6600FF"/>
                </a:solidFill>
              </a:rPr>
              <a:t>affecting</a:t>
            </a:r>
            <a:r>
              <a:rPr sz="4000" spc="-30" dirty="0">
                <a:solidFill>
                  <a:srgbClr val="6600FF"/>
                </a:solidFill>
              </a:rPr>
              <a:t> </a:t>
            </a:r>
            <a:r>
              <a:rPr sz="4000" spc="-5" dirty="0">
                <a:solidFill>
                  <a:srgbClr val="6600FF"/>
                </a:solidFill>
              </a:rPr>
              <a:t>fatigue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57386"/>
            <a:ext cx="4045585" cy="2677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54659">
              <a:lnSpc>
                <a:spcPct val="120800"/>
              </a:lnSpc>
              <a:spcBef>
                <a:spcPts val="95"/>
              </a:spcBef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Effect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concentration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Size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effect</a:t>
            </a:r>
            <a:endParaRPr sz="2400">
              <a:latin typeface="Times New Roman"/>
              <a:cs typeface="Times New Roman"/>
            </a:endParaRPr>
          </a:p>
          <a:p>
            <a:pPr marL="12700" marR="1142365">
              <a:lnSpc>
                <a:spcPct val="120800"/>
              </a:lnSpc>
              <a:spcBef>
                <a:spcPts val="5"/>
              </a:spcBef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Surface Roughness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Surface Residual Stress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Effect</a:t>
            </a:r>
            <a:r>
              <a:rPr sz="24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temperature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910590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Effect	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-3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metallurgical</a:t>
            </a:r>
            <a:r>
              <a:rPr sz="2400" spc="-3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variables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55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0" y="1557386"/>
            <a:ext cx="7645400" cy="20828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95"/>
              </a:spcBef>
            </a:pPr>
            <a:r>
              <a:rPr sz="2400" b="1" spc="-10" dirty="0">
                <a:solidFill>
                  <a:srgbClr val="282833"/>
                </a:solidFill>
                <a:latin typeface="Times New Roman"/>
                <a:cs typeface="Times New Roman"/>
              </a:rPr>
              <a:t>EFFECT</a:t>
            </a:r>
            <a:r>
              <a:rPr sz="2400" b="1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b="1" spc="-10" dirty="0">
                <a:solidFill>
                  <a:srgbClr val="282833"/>
                </a:solidFill>
                <a:latin typeface="Times New Roman"/>
                <a:cs typeface="Times New Roman"/>
              </a:rPr>
              <a:t> STRESS</a:t>
            </a:r>
            <a:r>
              <a:rPr sz="2400" b="1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282833"/>
                </a:solidFill>
                <a:latin typeface="Times New Roman"/>
                <a:cs typeface="Times New Roman"/>
              </a:rPr>
              <a:t>CONCENTRATION</a:t>
            </a:r>
            <a:endParaRPr sz="2400">
              <a:latin typeface="Times New Roman"/>
              <a:cs typeface="Times New Roman"/>
            </a:endParaRPr>
          </a:p>
          <a:p>
            <a:pPr marL="129539" indent="-91440" algn="just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1250"/>
              <a:buFont typeface="Arial MT"/>
              <a:buChar char="•"/>
              <a:tabLst>
                <a:tab pos="12953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It</a:t>
            </a:r>
            <a:r>
              <a:rPr sz="2400" spc="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most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responsible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for the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majority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fatigue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failures</a:t>
            </a:r>
            <a:endParaRPr sz="24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1250"/>
              <a:buFont typeface="Arial MT"/>
              <a:buChar char="•"/>
              <a:tabLst>
                <a:tab pos="206375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All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m/c elements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contain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stress raisers like fillets, key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ways,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screw threads,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porosity etc. fatigue cracks are nucleated in the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region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such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geometrical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irregularities.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140" y="876147"/>
            <a:ext cx="7990840" cy="257238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46379" marR="55880" indent="-182880">
              <a:lnSpc>
                <a:spcPts val="2560"/>
              </a:lnSpc>
              <a:spcBef>
                <a:spcPts val="45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46379" algn="l"/>
                <a:tab pos="4850765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actual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effectiveness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concentration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is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measured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by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fatigue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strength reduction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factor	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K</a:t>
            </a:r>
            <a:r>
              <a:rPr sz="2025" spc="15" baseline="-24691" dirty="0">
                <a:solidFill>
                  <a:srgbClr val="282833"/>
                </a:solidFill>
                <a:latin typeface="Times New Roman"/>
                <a:cs typeface="Times New Roman"/>
              </a:rPr>
              <a:t>f</a:t>
            </a:r>
            <a:endParaRPr sz="2025" baseline="-2469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>
              <a:latin typeface="Times New Roman"/>
              <a:cs typeface="Times New Roman"/>
            </a:endParaRPr>
          </a:p>
          <a:p>
            <a:pPr marR="596900" algn="ctr">
              <a:lnSpc>
                <a:spcPct val="100000"/>
              </a:lnSpc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K</a:t>
            </a:r>
            <a:r>
              <a:rPr sz="2025" baseline="-24691" dirty="0">
                <a:solidFill>
                  <a:srgbClr val="282833"/>
                </a:solidFill>
                <a:latin typeface="Times New Roman"/>
                <a:cs typeface="Times New Roman"/>
              </a:rPr>
              <a:t>f</a:t>
            </a:r>
            <a:r>
              <a:rPr sz="2025" spc="359" baseline="-24691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=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σ</a:t>
            </a:r>
            <a:r>
              <a:rPr sz="2025" spc="7" baseline="-24691" dirty="0">
                <a:solidFill>
                  <a:srgbClr val="282833"/>
                </a:solidFill>
                <a:latin typeface="Times New Roman"/>
                <a:cs typeface="Times New Roman"/>
              </a:rPr>
              <a:t>n</a:t>
            </a:r>
            <a:r>
              <a:rPr sz="2025" spc="367" baseline="-24691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/</a:t>
            </a:r>
            <a:r>
              <a:rPr sz="24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σ</a:t>
            </a:r>
            <a:r>
              <a:rPr sz="2025" spc="15" baseline="-24691" dirty="0">
                <a:solidFill>
                  <a:srgbClr val="282833"/>
                </a:solidFill>
                <a:latin typeface="Times New Roman"/>
                <a:cs typeface="Times New Roman"/>
              </a:rPr>
              <a:t>n</a:t>
            </a:r>
            <a:r>
              <a:rPr sz="2025" spc="15" baseline="28806" dirty="0">
                <a:solidFill>
                  <a:srgbClr val="282833"/>
                </a:solidFill>
                <a:latin typeface="Times New Roman"/>
                <a:cs typeface="Times New Roman"/>
              </a:rPr>
              <a:t>I</a:t>
            </a:r>
            <a:endParaRPr sz="2025" baseline="28806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246379" marR="932815" indent="-106680">
              <a:lnSpc>
                <a:spcPts val="2370"/>
              </a:lnSpc>
              <a:tabLst>
                <a:tab pos="5854700" algn="l"/>
              </a:tabLst>
            </a:pP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σ</a:t>
            </a:r>
            <a:r>
              <a:rPr sz="2025" spc="7" baseline="-24691" dirty="0">
                <a:solidFill>
                  <a:srgbClr val="282833"/>
                </a:solidFill>
                <a:latin typeface="Times New Roman"/>
                <a:cs typeface="Times New Roman"/>
              </a:rPr>
              <a:t>n</a:t>
            </a:r>
            <a:r>
              <a:rPr sz="2025" spc="390" baseline="-24691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=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fatigue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strength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member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without	any</a:t>
            </a:r>
            <a:r>
              <a:rPr sz="2400" spc="-6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concentration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79" y="4399457"/>
            <a:ext cx="113664" cy="237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spc="15" dirty="0">
                <a:solidFill>
                  <a:srgbClr val="282833"/>
                </a:solidFill>
                <a:latin typeface="Times New Roman"/>
                <a:cs typeface="Times New Roman"/>
              </a:rPr>
              <a:t>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540" y="4194619"/>
            <a:ext cx="787780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σ</a:t>
            </a:r>
            <a:r>
              <a:rPr sz="2400" spc="9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25" spc="15" baseline="28806" dirty="0">
                <a:solidFill>
                  <a:srgbClr val="282833"/>
                </a:solidFill>
                <a:latin typeface="Times New Roman"/>
                <a:cs typeface="Times New Roman"/>
              </a:rPr>
              <a:t>I</a:t>
            </a:r>
            <a:r>
              <a:rPr sz="2025" spc="397" baseline="28806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= the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fatigue strength of the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same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member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with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specified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819" y="4494504"/>
            <a:ext cx="25184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</a:t>
            </a:r>
            <a:r>
              <a:rPr sz="2400" spc="-7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concentration.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0" y="1557386"/>
            <a:ext cx="7626350" cy="21590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20979" indent="-182880">
              <a:lnSpc>
                <a:spcPct val="100000"/>
              </a:lnSpc>
              <a:spcBef>
                <a:spcPts val="695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  <a:tab pos="2162175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Fatigue</a:t>
            </a:r>
            <a:r>
              <a:rPr sz="24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failure	by</a:t>
            </a:r>
            <a:r>
              <a:rPr sz="24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concentration</a:t>
            </a:r>
            <a:r>
              <a:rPr sz="24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can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be</a:t>
            </a:r>
            <a:r>
              <a:rPr sz="24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minimized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by</a:t>
            </a:r>
            <a:endParaRPr sz="2400">
              <a:latin typeface="Times New Roman"/>
              <a:cs typeface="Times New Roman"/>
            </a:endParaRPr>
          </a:p>
          <a:p>
            <a:pPr marL="220979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Reducing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 avoidable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stress-raisers</a:t>
            </a:r>
            <a:endParaRPr sz="2400">
              <a:latin typeface="Times New Roman"/>
              <a:cs typeface="Times New Roman"/>
            </a:endParaRPr>
          </a:p>
          <a:p>
            <a:pPr marL="220979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Careful</a:t>
            </a:r>
            <a:r>
              <a:rPr sz="24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design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220979" marR="317500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97180" algn="l"/>
                <a:tab pos="297815" algn="l"/>
              </a:tabLst>
            </a:pPr>
            <a:r>
              <a:rPr dirty="0"/>
              <a:t>	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prevention of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raisers by careful machining and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fabrication.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583537"/>
            <a:ext cx="24384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SIZE</a:t>
            </a:r>
            <a:r>
              <a:rPr sz="2800" spc="-105" dirty="0"/>
              <a:t> </a:t>
            </a:r>
            <a:r>
              <a:rPr sz="2800" spc="-10" dirty="0"/>
              <a:t>EFFECT: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2011359"/>
            <a:ext cx="6290310" cy="1241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100"/>
              </a:spcBef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strength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large members is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lower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than that of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small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specimens.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This</a:t>
            </a:r>
            <a:r>
              <a:rPr sz="24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may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be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due to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two reasons.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285261"/>
            <a:ext cx="11620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5" dirty="0">
                <a:solidFill>
                  <a:srgbClr val="92A199"/>
                </a:solidFill>
                <a:latin typeface="Arial MT"/>
                <a:cs typeface="Arial MT"/>
              </a:rPr>
              <a:t>•</a:t>
            </a:r>
            <a:endParaRPr sz="20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8816" y="3266185"/>
            <a:ext cx="6976109" cy="21139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2700" indent="91440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larger member will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have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 larger distribution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weak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points than the smaller one and on an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average,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fails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at a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lower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stress.</a:t>
            </a:r>
            <a:endParaRPr sz="2400">
              <a:latin typeface="Times New Roman"/>
              <a:cs typeface="Times New Roman"/>
            </a:endParaRPr>
          </a:p>
          <a:p>
            <a:pPr marL="12700" marR="5080" indent="914400">
              <a:lnSpc>
                <a:spcPct val="89900"/>
              </a:lnSpc>
              <a:spcBef>
                <a:spcPts val="575"/>
              </a:spcBef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Larger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members have larger surface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Ares.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This is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important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because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 imperfections that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cause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fatigue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failure are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usually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at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surface.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348340"/>
            <a:ext cx="11620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5" dirty="0">
                <a:solidFill>
                  <a:srgbClr val="92A199"/>
                </a:solidFill>
                <a:latin typeface="Arial MT"/>
                <a:cs typeface="Arial MT"/>
              </a:rPr>
              <a:t>•</a:t>
            </a:r>
            <a:endParaRPr sz="2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537"/>
            <a:ext cx="70859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D1523B"/>
                </a:solidFill>
              </a:rPr>
              <a:t>Technological Properties </a:t>
            </a:r>
            <a:r>
              <a:rPr sz="3600" dirty="0">
                <a:solidFill>
                  <a:srgbClr val="D1523B"/>
                </a:solidFill>
              </a:rPr>
              <a:t>of </a:t>
            </a:r>
            <a:r>
              <a:rPr sz="3600" spc="-10" dirty="0">
                <a:solidFill>
                  <a:srgbClr val="D1523B"/>
                </a:solidFill>
              </a:rPr>
              <a:t>Metallic </a:t>
            </a:r>
            <a:r>
              <a:rPr sz="3600" spc="-885" dirty="0">
                <a:solidFill>
                  <a:srgbClr val="D1523B"/>
                </a:solidFill>
              </a:rPr>
              <a:t> </a:t>
            </a:r>
            <a:r>
              <a:rPr sz="3600" spc="-10" dirty="0">
                <a:solidFill>
                  <a:srgbClr val="D1523B"/>
                </a:solidFill>
              </a:rPr>
              <a:t>Materials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23240" y="1633220"/>
            <a:ext cx="8092440" cy="2597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marR="17780" indent="-182880" algn="just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Technological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properties are those properties that apply during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manufacturing and forming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processes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using metal.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Hence,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technological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properties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 metals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are:</a:t>
            </a:r>
            <a:endParaRPr sz="2400">
              <a:latin typeface="Times New Roman"/>
              <a:cs typeface="Times New Roman"/>
            </a:endParaRPr>
          </a:p>
          <a:p>
            <a:pPr marL="482600" lvl="1" indent="-183515">
              <a:lnSpc>
                <a:spcPct val="100000"/>
              </a:lnSpc>
              <a:spcBef>
                <a:spcPts val="500"/>
              </a:spcBef>
              <a:buClr>
                <a:srgbClr val="92A199"/>
              </a:buClr>
              <a:buSzPct val="85000"/>
              <a:buFont typeface="Arial MT"/>
              <a:buChar char="•"/>
              <a:tabLst>
                <a:tab pos="482600" algn="l"/>
              </a:tabLst>
            </a:pP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Machinability</a:t>
            </a:r>
            <a:endParaRPr sz="2000">
              <a:latin typeface="Times New Roman"/>
              <a:cs typeface="Times New Roman"/>
            </a:endParaRPr>
          </a:p>
          <a:p>
            <a:pPr marL="482600" lvl="1" indent="-183515">
              <a:lnSpc>
                <a:spcPct val="100000"/>
              </a:lnSpc>
              <a:spcBef>
                <a:spcPts val="500"/>
              </a:spcBef>
              <a:buClr>
                <a:srgbClr val="92A199"/>
              </a:buClr>
              <a:buSzPct val="85000"/>
              <a:buFont typeface="Arial MT"/>
              <a:buChar char="•"/>
              <a:tabLst>
                <a:tab pos="482600" algn="l"/>
              </a:tabLst>
            </a:pP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Weldability</a:t>
            </a:r>
            <a:endParaRPr sz="2000">
              <a:latin typeface="Times New Roman"/>
              <a:cs typeface="Times New Roman"/>
            </a:endParaRPr>
          </a:p>
          <a:p>
            <a:pPr marL="482600" lvl="1" indent="-183515">
              <a:lnSpc>
                <a:spcPct val="100000"/>
              </a:lnSpc>
              <a:spcBef>
                <a:spcPts val="509"/>
              </a:spcBef>
              <a:buClr>
                <a:srgbClr val="92A199"/>
              </a:buClr>
              <a:buSzPct val="85000"/>
              <a:buFont typeface="Arial MT"/>
              <a:buChar char="•"/>
              <a:tabLst>
                <a:tab pos="482600" algn="l"/>
              </a:tabLst>
            </a:pP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Castability</a:t>
            </a:r>
            <a:r>
              <a:rPr sz="2000" spc="-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482600" lvl="1" indent="-183515">
              <a:lnSpc>
                <a:spcPct val="100000"/>
              </a:lnSpc>
              <a:spcBef>
                <a:spcPts val="500"/>
              </a:spcBef>
              <a:buClr>
                <a:srgbClr val="92A199"/>
              </a:buClr>
              <a:buSzPct val="85000"/>
              <a:buFont typeface="Arial MT"/>
              <a:buChar char="•"/>
              <a:tabLst>
                <a:tab pos="482600" algn="l"/>
              </a:tabLst>
            </a:pP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formability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1244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71105"/>
            <a:ext cx="2661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Effect</a:t>
            </a:r>
            <a:r>
              <a:rPr sz="3600" spc="-45" dirty="0"/>
              <a:t> </a:t>
            </a:r>
            <a:r>
              <a:rPr sz="3600" dirty="0"/>
              <a:t>of</a:t>
            </a:r>
            <a:r>
              <a:rPr sz="3600" spc="-35" dirty="0"/>
              <a:t> </a:t>
            </a:r>
            <a:r>
              <a:rPr sz="3600" spc="-5" dirty="0"/>
              <a:t>size: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23240" y="1521256"/>
            <a:ext cx="8070850" cy="371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1250"/>
              <a:buFont typeface="Arial MT"/>
              <a:buChar char="•"/>
              <a:tabLst>
                <a:tab pos="147320" algn="l"/>
              </a:tabLst>
            </a:pPr>
            <a:r>
              <a:rPr sz="3200" dirty="0">
                <a:solidFill>
                  <a:srgbClr val="282833"/>
                </a:solidFill>
                <a:latin typeface="Times New Roman"/>
                <a:cs typeface="Times New Roman"/>
              </a:rPr>
              <a:t>Increasing</a:t>
            </a:r>
            <a:r>
              <a:rPr sz="32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32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82833"/>
                </a:solidFill>
                <a:latin typeface="Times New Roman"/>
                <a:cs typeface="Times New Roman"/>
              </a:rPr>
              <a:t>size</a:t>
            </a:r>
            <a:r>
              <a:rPr sz="32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82833"/>
                </a:solidFill>
                <a:latin typeface="Times New Roman"/>
                <a:cs typeface="Times New Roman"/>
              </a:rPr>
              <a:t>(especially</a:t>
            </a:r>
            <a:r>
              <a:rPr sz="32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82833"/>
                </a:solidFill>
                <a:latin typeface="Times New Roman"/>
                <a:cs typeface="Times New Roman"/>
              </a:rPr>
              <a:t>section</a:t>
            </a:r>
            <a:r>
              <a:rPr sz="32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82833"/>
                </a:solidFill>
                <a:latin typeface="Times New Roman"/>
                <a:cs typeface="Times New Roman"/>
              </a:rPr>
              <a:t>thickness) </a:t>
            </a:r>
            <a:r>
              <a:rPr sz="3200" spc="-7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82833"/>
                </a:solidFill>
                <a:latin typeface="Times New Roman"/>
                <a:cs typeface="Times New Roman"/>
              </a:rPr>
              <a:t>results in</a:t>
            </a:r>
            <a:r>
              <a:rPr sz="3200" dirty="0">
                <a:solidFill>
                  <a:srgbClr val="282833"/>
                </a:solidFill>
                <a:latin typeface="Times New Roman"/>
                <a:cs typeface="Times New Roman"/>
              </a:rPr>
              <a:t> larger surface</a:t>
            </a:r>
            <a:r>
              <a:rPr sz="32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82833"/>
                </a:solidFill>
                <a:latin typeface="Times New Roman"/>
                <a:cs typeface="Times New Roman"/>
              </a:rPr>
              <a:t>area and </a:t>
            </a:r>
            <a:r>
              <a:rPr sz="3200" spc="-5" dirty="0">
                <a:solidFill>
                  <a:srgbClr val="282833"/>
                </a:solidFill>
                <a:latin typeface="Times New Roman"/>
                <a:cs typeface="Times New Roman"/>
              </a:rPr>
              <a:t>creation</a:t>
            </a:r>
            <a:r>
              <a:rPr sz="32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82833"/>
                </a:solidFill>
                <a:latin typeface="Times New Roman"/>
                <a:cs typeface="Times New Roman"/>
              </a:rPr>
              <a:t>of </a:t>
            </a:r>
            <a:r>
              <a:rPr sz="32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stresses.</a:t>
            </a:r>
            <a:endParaRPr sz="3200">
              <a:latin typeface="Times New Roman"/>
              <a:cs typeface="Times New Roman"/>
            </a:endParaRPr>
          </a:p>
          <a:p>
            <a:pPr marL="25400" marR="448309">
              <a:lnSpc>
                <a:spcPct val="100000"/>
              </a:lnSpc>
              <a:spcBef>
                <a:spcPts val="810"/>
              </a:spcBef>
              <a:buClr>
                <a:srgbClr val="92A199"/>
              </a:buClr>
              <a:buSzPct val="81250"/>
              <a:buFont typeface="Arial MT"/>
              <a:buChar char="•"/>
              <a:tabLst>
                <a:tab pos="147320" algn="l"/>
              </a:tabLst>
            </a:pPr>
            <a:r>
              <a:rPr sz="3200" dirty="0">
                <a:solidFill>
                  <a:srgbClr val="282833"/>
                </a:solidFill>
                <a:latin typeface="Times New Roman"/>
                <a:cs typeface="Times New Roman"/>
              </a:rPr>
              <a:t>This factor leads </a:t>
            </a:r>
            <a:r>
              <a:rPr sz="3200" spc="-5" dirty="0">
                <a:solidFill>
                  <a:srgbClr val="282833"/>
                </a:solidFill>
                <a:latin typeface="Times New Roman"/>
                <a:cs typeface="Times New Roman"/>
              </a:rPr>
              <a:t>to </a:t>
            </a:r>
            <a:r>
              <a:rPr sz="3200" dirty="0">
                <a:solidFill>
                  <a:srgbClr val="282833"/>
                </a:solidFill>
                <a:latin typeface="Times New Roman"/>
                <a:cs typeface="Times New Roman"/>
              </a:rPr>
              <a:t>increase </a:t>
            </a:r>
            <a:r>
              <a:rPr sz="3200" spc="-5" dirty="0">
                <a:solidFill>
                  <a:srgbClr val="282833"/>
                </a:solidFill>
                <a:latin typeface="Times New Roman"/>
                <a:cs typeface="Times New Roman"/>
              </a:rPr>
              <a:t>in the probability </a:t>
            </a:r>
            <a:r>
              <a:rPr sz="3200" spc="-7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32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82833"/>
                </a:solidFill>
                <a:latin typeface="Times New Roman"/>
                <a:cs typeface="Times New Roman"/>
              </a:rPr>
              <a:t>crack</a:t>
            </a:r>
            <a:r>
              <a:rPr sz="32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82833"/>
                </a:solidFill>
                <a:latin typeface="Times New Roman"/>
                <a:cs typeface="Times New Roman"/>
              </a:rPr>
              <a:t>initiation.</a:t>
            </a:r>
            <a:endParaRPr sz="3200">
              <a:latin typeface="Times New Roman"/>
              <a:cs typeface="Times New Roman"/>
            </a:endParaRPr>
          </a:p>
          <a:p>
            <a:pPr marL="25400" marR="1602105">
              <a:lnSpc>
                <a:spcPct val="100000"/>
              </a:lnSpc>
              <a:spcBef>
                <a:spcPts val="910"/>
              </a:spcBef>
              <a:buClr>
                <a:srgbClr val="92A199"/>
              </a:buClr>
              <a:buSzPct val="81250"/>
              <a:buFont typeface="Arial MT"/>
              <a:buChar char="•"/>
              <a:tabLst>
                <a:tab pos="147320" algn="l"/>
              </a:tabLst>
            </a:pPr>
            <a:r>
              <a:rPr sz="3200" dirty="0">
                <a:solidFill>
                  <a:srgbClr val="282833"/>
                </a:solidFill>
                <a:latin typeface="Times New Roman"/>
                <a:cs typeface="Times New Roman"/>
              </a:rPr>
              <a:t>This factor must be kept </a:t>
            </a:r>
            <a:r>
              <a:rPr sz="3200" spc="-5" dirty="0">
                <a:solidFill>
                  <a:srgbClr val="282833"/>
                </a:solidFill>
                <a:latin typeface="Times New Roman"/>
                <a:cs typeface="Times New Roman"/>
              </a:rPr>
              <a:t>in mind while </a:t>
            </a:r>
            <a:r>
              <a:rPr sz="3200" spc="-7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82833"/>
                </a:solidFill>
                <a:latin typeface="Times New Roman"/>
                <a:cs typeface="Times New Roman"/>
              </a:rPr>
              <a:t>designing large </a:t>
            </a:r>
            <a:r>
              <a:rPr sz="3200" spc="-5" dirty="0">
                <a:solidFill>
                  <a:srgbClr val="282833"/>
                </a:solidFill>
                <a:latin typeface="Times New Roman"/>
                <a:cs typeface="Times New Roman"/>
              </a:rPr>
              <a:t>sized</a:t>
            </a:r>
            <a:r>
              <a:rPr sz="32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282833"/>
                </a:solidFill>
                <a:latin typeface="Times New Roman"/>
                <a:cs typeface="Times New Roman"/>
              </a:rPr>
              <a:t>components</a:t>
            </a:r>
            <a:r>
              <a:rPr sz="3600" spc="5" dirty="0">
                <a:solidFill>
                  <a:srgbClr val="282833"/>
                </a:solidFill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633219"/>
            <a:ext cx="47383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SURFACE</a:t>
            </a:r>
            <a:r>
              <a:rPr spc="-35" dirty="0"/>
              <a:t> </a:t>
            </a:r>
            <a:r>
              <a:rPr spc="-5" dirty="0"/>
              <a:t>ROUGHNESS: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2196985"/>
            <a:ext cx="7810500" cy="2372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marR="955675" indent="-1828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Almost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all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fatigue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cracks nucleate at the surface of the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members.</a:t>
            </a:r>
            <a:endParaRPr sz="2400">
              <a:latin typeface="Times New Roman"/>
              <a:cs typeface="Times New Roman"/>
            </a:endParaRPr>
          </a:p>
          <a:p>
            <a:pPr marL="208279" marR="17780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conditions of the surface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roughness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and surface oxidation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or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corrosion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are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very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important.</a:t>
            </a:r>
            <a:endParaRPr sz="2400">
              <a:latin typeface="Times New Roman"/>
              <a:cs typeface="Times New Roman"/>
            </a:endParaRPr>
          </a:p>
          <a:p>
            <a:pPr marL="208279" marR="99695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Experiments have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shown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that different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surface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finishes of the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same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material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will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show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different fatigue strength.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61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583537"/>
            <a:ext cx="51492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/>
              <a:t>SURFACE</a:t>
            </a:r>
            <a:r>
              <a:rPr sz="2800" spc="-40" dirty="0"/>
              <a:t> </a:t>
            </a:r>
            <a:r>
              <a:rPr sz="2800" spc="-10" dirty="0"/>
              <a:t>RESIDUAL</a:t>
            </a:r>
            <a:r>
              <a:rPr sz="2800" spc="-25" dirty="0"/>
              <a:t> </a:t>
            </a:r>
            <a:r>
              <a:rPr sz="2800" spc="-10" dirty="0"/>
              <a:t>STRESS: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23240" y="2050821"/>
            <a:ext cx="7747634" cy="2517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5400" marR="71120">
              <a:lnSpc>
                <a:spcPts val="2590"/>
              </a:lnSpc>
              <a:spcBef>
                <a:spcPts val="425"/>
              </a:spcBef>
              <a:buClr>
                <a:srgbClr val="92A199"/>
              </a:buClr>
              <a:buSzPct val="81250"/>
              <a:buFont typeface="Arial MT"/>
              <a:buChar char="•"/>
              <a:tabLst>
                <a:tab pos="11683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Residual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stresses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are nothing but locked up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stresses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which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are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present in a part even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when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it is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not subjected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to an external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force.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2A199"/>
              </a:buClr>
              <a:buFont typeface="Arial MT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25400" marR="17780" algn="just">
              <a:lnSpc>
                <a:spcPts val="2590"/>
              </a:lnSpc>
              <a:buClr>
                <a:srgbClr val="92A199"/>
              </a:buClr>
              <a:buSzPct val="81250"/>
              <a:buFont typeface="Arial MT"/>
              <a:buChar char="•"/>
              <a:tabLst>
                <a:tab pos="193675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Residual stresses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arise during casting or during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cold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working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when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 plastic deformation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would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not be uniform throughout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 cross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section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of the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part.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62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631785"/>
            <a:ext cx="49790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5375" algn="l"/>
              </a:tabLst>
            </a:pPr>
            <a:r>
              <a:rPr sz="2800" spc="-5" dirty="0"/>
              <a:t>Effect	</a:t>
            </a:r>
            <a:r>
              <a:rPr sz="2800" dirty="0"/>
              <a:t>of</a:t>
            </a:r>
            <a:r>
              <a:rPr sz="2800" spc="-30" dirty="0"/>
              <a:t> </a:t>
            </a:r>
            <a:r>
              <a:rPr sz="2800" spc="-5" dirty="0"/>
              <a:t>metallurgical</a:t>
            </a:r>
            <a:r>
              <a:rPr sz="2800" spc="-25" dirty="0"/>
              <a:t> </a:t>
            </a:r>
            <a:r>
              <a:rPr sz="2800" spc="-5" dirty="0"/>
              <a:t>variables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23240" y="2058515"/>
            <a:ext cx="7972425" cy="28924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16839" indent="-91440">
              <a:lnSpc>
                <a:spcPct val="100000"/>
              </a:lnSpc>
              <a:spcBef>
                <a:spcPts val="700"/>
              </a:spcBef>
              <a:buClr>
                <a:srgbClr val="92A199"/>
              </a:buClr>
              <a:buSzPct val="81250"/>
              <a:buFont typeface="Arial MT"/>
              <a:buChar char="•"/>
              <a:tabLst>
                <a:tab pos="11683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Fatigue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strength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generally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increases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with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increase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UTS</a:t>
            </a:r>
            <a:endParaRPr sz="2400">
              <a:latin typeface="Times New Roman"/>
              <a:cs typeface="Times New Roman"/>
            </a:endParaRPr>
          </a:p>
          <a:p>
            <a:pPr marL="25400" marR="70104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1250"/>
              <a:buFont typeface="Arial MT"/>
              <a:buChar char="•"/>
              <a:tabLst>
                <a:tab pos="11683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Fatigue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strength of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quenched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&amp; tempered steels (tempered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martensitic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structure) have better fatigue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strength</a:t>
            </a:r>
            <a:endParaRPr sz="2400">
              <a:latin typeface="Times New Roman"/>
              <a:cs typeface="Times New Roman"/>
            </a:endParaRPr>
          </a:p>
          <a:p>
            <a:pPr marL="25400" marR="208915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1250"/>
              <a:buFont typeface="Arial MT"/>
              <a:buChar char="•"/>
              <a:tabLst>
                <a:tab pos="11683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Finer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grain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size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show better fatigue strength than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coarser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grain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size.</a:t>
            </a:r>
            <a:endParaRPr sz="2400">
              <a:latin typeface="Times New Roman"/>
              <a:cs typeface="Times New Roman"/>
            </a:endParaRPr>
          </a:p>
          <a:p>
            <a:pPr marL="25400" marR="17780">
              <a:lnSpc>
                <a:spcPct val="100000"/>
              </a:lnSpc>
              <a:spcBef>
                <a:spcPts val="610"/>
              </a:spcBef>
              <a:buClr>
                <a:srgbClr val="92A199"/>
              </a:buClr>
              <a:buSzPct val="81250"/>
              <a:buFont typeface="Arial MT"/>
              <a:buChar char="•"/>
              <a:tabLst>
                <a:tab pos="11683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Non-metallic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inclusions either at surface or sub-surface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reduces'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 fatigue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strength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63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631785"/>
            <a:ext cx="49663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/>
              <a:t>EFFECT</a:t>
            </a:r>
            <a:r>
              <a:rPr sz="2800" spc="-50" dirty="0"/>
              <a:t> </a:t>
            </a:r>
            <a:r>
              <a:rPr sz="2800" spc="-5" dirty="0"/>
              <a:t>OF</a:t>
            </a:r>
            <a:r>
              <a:rPr sz="2800" spc="-55" dirty="0"/>
              <a:t> </a:t>
            </a:r>
            <a:r>
              <a:rPr sz="2800" spc="-10" dirty="0"/>
              <a:t>TEMPERATURE: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2531059"/>
            <a:ext cx="131445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50" spc="10" dirty="0">
                <a:solidFill>
                  <a:srgbClr val="92A199"/>
                </a:solidFill>
                <a:latin typeface="Arial MT"/>
                <a:cs typeface="Arial MT"/>
              </a:rPr>
              <a:t>•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425" y="2515946"/>
            <a:ext cx="7372984" cy="1304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  <a:tabLst>
                <a:tab pos="4646930" algn="l"/>
                <a:tab pos="6058535" algn="l"/>
              </a:tabLst>
            </a:pP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Fatigue tests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on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metals carried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out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at below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room 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mpe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ra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tu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e</a:t>
            </a:r>
            <a:r>
              <a:rPr sz="2800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s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h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w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s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t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f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ti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g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ue	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ren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g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th	inc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reas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s 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with</a:t>
            </a:r>
            <a:r>
              <a:rPr sz="2800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decreasing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temperature.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64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4697" y="787590"/>
            <a:ext cx="3576954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" dirty="0"/>
              <a:t>Environmental</a:t>
            </a:r>
            <a:r>
              <a:rPr sz="2900" spc="-10" dirty="0"/>
              <a:t> </a:t>
            </a:r>
            <a:r>
              <a:rPr sz="2900" spc="-5" dirty="0"/>
              <a:t>Effects</a:t>
            </a:r>
            <a:endParaRPr sz="2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714" y="4338358"/>
            <a:ext cx="7696085" cy="25192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1378" y="1233259"/>
            <a:ext cx="1504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282833"/>
                </a:solidFill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8578" y="1253426"/>
            <a:ext cx="7839709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09955" algn="l"/>
              </a:tabLst>
            </a:pP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Environment.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Corrosion has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complex interactive effect </a:t>
            </a:r>
            <a:r>
              <a:rPr sz="2800" spc="-6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with	fatigue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(attacks surface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82833"/>
                </a:solidFill>
                <a:latin typeface="Times New Roman"/>
                <a:cs typeface="Times New Roman"/>
              </a:rPr>
              <a:t>creates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brittle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oxide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8578" y="2106980"/>
            <a:ext cx="7722234" cy="17310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1483995">
              <a:lnSpc>
                <a:spcPts val="3350"/>
              </a:lnSpc>
              <a:spcBef>
                <a:spcPts val="220"/>
              </a:spcBef>
              <a:tabLst>
                <a:tab pos="2003425" algn="l"/>
              </a:tabLst>
            </a:pP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film, which	cracks</a:t>
            </a:r>
            <a:r>
              <a:rPr sz="2800" spc="-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pits</a:t>
            </a:r>
            <a:r>
              <a:rPr sz="2800" spc="-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cause</a:t>
            </a:r>
            <a:r>
              <a:rPr sz="2800" spc="-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 </a:t>
            </a:r>
            <a:r>
              <a:rPr sz="2800" spc="-6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concentrations).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ts val="3360"/>
              </a:lnSpc>
              <a:tabLst>
                <a:tab pos="1038225" algn="l"/>
              </a:tabLst>
            </a:pP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Often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in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practice,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there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are modifying factors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for the 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above	applied</a:t>
            </a:r>
            <a:r>
              <a:rPr sz="28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to the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equation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for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endurance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limit.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1378" y="2940024"/>
            <a:ext cx="1504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282833"/>
                </a:solidFill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4736" y="711263"/>
            <a:ext cx="31527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D1523B"/>
                </a:solidFill>
              </a:rPr>
              <a:t>The</a:t>
            </a:r>
            <a:r>
              <a:rPr sz="4000" spc="-50" dirty="0">
                <a:solidFill>
                  <a:srgbClr val="D1523B"/>
                </a:solidFill>
              </a:rPr>
              <a:t> </a:t>
            </a:r>
            <a:r>
              <a:rPr sz="4000" spc="-5" dirty="0">
                <a:solidFill>
                  <a:srgbClr val="D1523B"/>
                </a:solidFill>
              </a:rPr>
              <a:t>S-N</a:t>
            </a:r>
            <a:r>
              <a:rPr sz="4000" spc="-45" dirty="0">
                <a:solidFill>
                  <a:srgbClr val="D1523B"/>
                </a:solidFill>
              </a:rPr>
              <a:t> </a:t>
            </a:r>
            <a:r>
              <a:rPr sz="4000" spc="-5" dirty="0">
                <a:solidFill>
                  <a:srgbClr val="D1523B"/>
                </a:solidFill>
              </a:rPr>
              <a:t>curve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23240" y="1633220"/>
            <a:ext cx="7820659" cy="198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marR="407670" indent="-1828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 very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useful way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visualize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time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failure for a specific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material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with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 S-N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curve.</a:t>
            </a:r>
            <a:endParaRPr sz="2400">
              <a:latin typeface="Times New Roman"/>
              <a:cs typeface="Times New Roman"/>
            </a:endParaRPr>
          </a:p>
          <a:p>
            <a:pPr marL="208279" marR="17780" indent="-182880">
              <a:lnSpc>
                <a:spcPct val="106900"/>
              </a:lnSpc>
              <a:spcBef>
                <a:spcPts val="4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 "S-N"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means stress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verse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cycles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failure,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which when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plotted uses the stress amplitude, </a:t>
            </a:r>
            <a:r>
              <a:rPr sz="2400" spc="15" dirty="0">
                <a:solidFill>
                  <a:srgbClr val="282833"/>
                </a:solidFill>
                <a:latin typeface="Times New Roman"/>
                <a:cs typeface="Times New Roman"/>
              </a:rPr>
              <a:t>s</a:t>
            </a:r>
            <a:r>
              <a:rPr sz="2025" spc="22" baseline="-24691" dirty="0">
                <a:solidFill>
                  <a:srgbClr val="282833"/>
                </a:solidFill>
                <a:latin typeface="Times New Roman"/>
                <a:cs typeface="Times New Roman"/>
              </a:rPr>
              <a:t>a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plotted on the vertical axis </a:t>
            </a:r>
            <a:r>
              <a:rPr sz="2400" spc="-59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logarithm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 the number of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cycles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to failure.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66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0" y="1633220"/>
            <a:ext cx="7941945" cy="435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marR="210820" indent="-1828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significance of the fatigue limit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that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if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 material is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loaded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below</a:t>
            </a:r>
            <a:r>
              <a:rPr sz="24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this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stress,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then it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will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not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fail,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regardless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of the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number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 times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it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is loaded.</a:t>
            </a:r>
            <a:endParaRPr sz="2400">
              <a:latin typeface="Times New Roman"/>
              <a:cs typeface="Times New Roman"/>
            </a:endParaRPr>
          </a:p>
          <a:p>
            <a:pPr marL="220979" marR="439420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Material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such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as aluminum, copper and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magnesium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do not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show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 fatigue limit, therefor they will fail at any stress and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number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 cycles.</a:t>
            </a:r>
            <a:endParaRPr sz="2400">
              <a:latin typeface="Times New Roman"/>
              <a:cs typeface="Times New Roman"/>
            </a:endParaRPr>
          </a:p>
          <a:p>
            <a:pPr marL="220979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Other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important terms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are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fatigue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strength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fatigue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life.</a:t>
            </a:r>
            <a:endParaRPr sz="2400">
              <a:latin typeface="Times New Roman"/>
              <a:cs typeface="Times New Roman"/>
            </a:endParaRPr>
          </a:p>
          <a:p>
            <a:pPr marL="220979" marR="41910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 stress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at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which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failure occurs for a given number of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cycles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fatigue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strength.</a:t>
            </a:r>
            <a:endParaRPr sz="2400">
              <a:latin typeface="Times New Roman"/>
              <a:cs typeface="Times New Roman"/>
            </a:endParaRPr>
          </a:p>
          <a:p>
            <a:pPr marL="220979" marR="30480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number of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cycles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required for a material to fail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at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 certain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 fatigue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life.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67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68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980717"/>
            <a:ext cx="7238885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9060" y="377189"/>
            <a:ext cx="386270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AC8E66"/>
                </a:solidFill>
              </a:rPr>
              <a:t>Fatigue:</a:t>
            </a:r>
            <a:r>
              <a:rPr sz="2800" spc="-15" dirty="0">
                <a:solidFill>
                  <a:srgbClr val="AC8E66"/>
                </a:solidFill>
              </a:rPr>
              <a:t> </a:t>
            </a:r>
            <a:r>
              <a:rPr sz="2800" spc="-10" dirty="0">
                <a:solidFill>
                  <a:srgbClr val="AC8E66"/>
                </a:solidFill>
              </a:rPr>
              <a:t>S—N</a:t>
            </a:r>
            <a:r>
              <a:rPr sz="2800" spc="-25" dirty="0">
                <a:solidFill>
                  <a:srgbClr val="AC8E66"/>
                </a:solidFill>
              </a:rPr>
              <a:t> </a:t>
            </a:r>
            <a:r>
              <a:rPr sz="2800" spc="-10" dirty="0">
                <a:solidFill>
                  <a:srgbClr val="AC8E66"/>
                </a:solidFill>
              </a:rPr>
              <a:t>curves</a:t>
            </a:r>
            <a:r>
              <a:rPr sz="2800" spc="-20" dirty="0">
                <a:solidFill>
                  <a:srgbClr val="AC8E66"/>
                </a:solidFill>
              </a:rPr>
              <a:t> </a:t>
            </a:r>
            <a:r>
              <a:rPr sz="2800" spc="-5" dirty="0">
                <a:solidFill>
                  <a:srgbClr val="AC8E66"/>
                </a:solidFill>
              </a:rPr>
              <a:t>(II)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5904" y="4419625"/>
            <a:ext cx="8602345" cy="2303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Fatigue limit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(some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Fe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and </a:t>
            </a:r>
            <a:r>
              <a:rPr sz="2800" spc="-10" dirty="0">
                <a:solidFill>
                  <a:srgbClr val="282833"/>
                </a:solidFill>
                <a:latin typeface="Times New Roman"/>
                <a:cs typeface="Times New Roman"/>
              </a:rPr>
              <a:t>Ti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alloys)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S—N</a:t>
            </a:r>
            <a:r>
              <a:rPr sz="2800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curve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becomes</a:t>
            </a:r>
            <a:r>
              <a:rPr sz="28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horizontal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at large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9800"/>
              </a:lnSpc>
              <a:spcBef>
                <a:spcPts val="1760"/>
              </a:spcBef>
              <a:tabLst>
                <a:tab pos="1003300" algn="l"/>
                <a:tab pos="2565400" algn="l"/>
                <a:tab pos="3575050" algn="l"/>
                <a:tab pos="4584065" algn="l"/>
                <a:tab pos="5158740" algn="l"/>
                <a:tab pos="6461125" algn="l"/>
                <a:tab pos="7392670" algn="l"/>
                <a:tab pos="8233409" algn="l"/>
              </a:tabLst>
            </a:pP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t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s	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mplitu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e	be</a:t>
            </a:r>
            <a:r>
              <a:rPr sz="2800" spc="-10" dirty="0">
                <a:solidFill>
                  <a:srgbClr val="282833"/>
                </a:solidFill>
                <a:latin typeface="Times New Roman"/>
                <a:cs typeface="Times New Roman"/>
              </a:rPr>
              <a:t>l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w	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w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hi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c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h	t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h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e	m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e</a:t>
            </a:r>
            <a:r>
              <a:rPr sz="2800" spc="-10" dirty="0">
                <a:solidFill>
                  <a:srgbClr val="282833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l	never	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fa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il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,	no 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matter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how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 large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number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cycles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99909"/>
            <a:ext cx="9143631" cy="33559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11263"/>
            <a:ext cx="28746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A43825"/>
                </a:solidFill>
                <a:latin typeface="Times New Roman"/>
                <a:cs typeface="Times New Roman"/>
              </a:rPr>
              <a:t>Machinability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80670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 algn="just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It is the ability of any metal to be machined or the ability of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metals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cut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by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machine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tools.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Examples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machine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operations are turning,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milling,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and boring.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1244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2534" y="377190"/>
            <a:ext cx="34391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AC8E66"/>
                </a:solidFill>
              </a:rPr>
              <a:t>Fatigue:</a:t>
            </a:r>
            <a:r>
              <a:rPr sz="2400" spc="-15" dirty="0">
                <a:solidFill>
                  <a:srgbClr val="AC8E66"/>
                </a:solidFill>
              </a:rPr>
              <a:t> </a:t>
            </a:r>
            <a:r>
              <a:rPr sz="2400" spc="-5" dirty="0">
                <a:solidFill>
                  <a:srgbClr val="AC8E66"/>
                </a:solidFill>
              </a:rPr>
              <a:t>S—N</a:t>
            </a:r>
            <a:r>
              <a:rPr sz="2400" spc="-15" dirty="0">
                <a:solidFill>
                  <a:srgbClr val="AC8E66"/>
                </a:solidFill>
              </a:rPr>
              <a:t> </a:t>
            </a:r>
            <a:r>
              <a:rPr sz="2400" spc="-5" dirty="0">
                <a:solidFill>
                  <a:srgbClr val="AC8E66"/>
                </a:solidFill>
              </a:rPr>
              <a:t>curves</a:t>
            </a:r>
            <a:r>
              <a:rPr sz="2400" spc="-10" dirty="0">
                <a:solidFill>
                  <a:srgbClr val="AC8E66"/>
                </a:solidFill>
              </a:rPr>
              <a:t> </a:t>
            </a:r>
            <a:r>
              <a:rPr sz="2400" spc="-5" dirty="0">
                <a:solidFill>
                  <a:srgbClr val="AC8E66"/>
                </a:solidFill>
              </a:rPr>
              <a:t>(III)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77698" y="4301383"/>
            <a:ext cx="8855075" cy="19259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Most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alloys: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</a:t>
            </a:r>
            <a:r>
              <a:rPr sz="24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decreases with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N.</a:t>
            </a:r>
            <a:endParaRPr sz="2400">
              <a:latin typeface="Times New Roman"/>
              <a:cs typeface="Times New Roman"/>
            </a:endParaRPr>
          </a:p>
          <a:p>
            <a:pPr marL="63500" marR="57150">
              <a:lnSpc>
                <a:spcPct val="100000"/>
              </a:lnSpc>
              <a:spcBef>
                <a:spcPts val="700"/>
              </a:spcBef>
              <a:tabLst>
                <a:tab pos="1350010" algn="l"/>
                <a:tab pos="3035935" algn="l"/>
                <a:tab pos="4105275" algn="l"/>
                <a:tab pos="4581525" algn="l"/>
                <a:tab pos="5669280" algn="l"/>
                <a:tab pos="6993890" algn="l"/>
                <a:tab pos="8141334" algn="l"/>
              </a:tabLst>
            </a:pP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Fa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tig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u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e	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t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eng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t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h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:	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t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s	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t	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w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h</a:t>
            </a:r>
            <a:r>
              <a:rPr sz="2800" spc="-10" dirty="0">
                <a:solidFill>
                  <a:srgbClr val="282833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c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h	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f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ra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c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t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e	o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cu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rs	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r 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specified</a:t>
            </a:r>
            <a:r>
              <a:rPr sz="28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number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cycles</a:t>
            </a:r>
            <a:r>
              <a:rPr sz="2800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(e.g.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10</a:t>
            </a:r>
            <a:r>
              <a:rPr sz="2400" spc="7" baseline="29513" dirty="0">
                <a:solidFill>
                  <a:srgbClr val="282833"/>
                </a:solidFill>
                <a:latin typeface="Times New Roman"/>
                <a:cs typeface="Times New Roman"/>
              </a:rPr>
              <a:t>7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700"/>
              </a:spcBef>
              <a:tabLst>
                <a:tab pos="1968500" algn="l"/>
              </a:tabLst>
            </a:pP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Fatigue life:	Number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cycles</a:t>
            </a:r>
            <a:r>
              <a:rPr sz="28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fail</a:t>
            </a:r>
            <a:r>
              <a:rPr sz="2800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at specified</a:t>
            </a:r>
            <a:r>
              <a:rPr sz="28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</a:t>
            </a:r>
            <a:r>
              <a:rPr sz="28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level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56" y="937293"/>
            <a:ext cx="8792792" cy="3234164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254" y="558622"/>
            <a:ext cx="27260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1523B"/>
                </a:solidFill>
              </a:rPr>
              <a:t>Creep</a:t>
            </a:r>
            <a:r>
              <a:rPr spc="-60" dirty="0">
                <a:solidFill>
                  <a:srgbClr val="D1523B"/>
                </a:solidFill>
              </a:rPr>
              <a:t> </a:t>
            </a:r>
            <a:r>
              <a:rPr spc="-5" dirty="0">
                <a:solidFill>
                  <a:srgbClr val="D1523B"/>
                </a:solidFill>
              </a:rPr>
              <a:t>Fracture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2858" y="78739"/>
            <a:ext cx="1404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71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225" y="1493545"/>
            <a:ext cx="8251190" cy="464439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14629" marR="39370" indent="-177165">
              <a:lnSpc>
                <a:spcPts val="2039"/>
              </a:lnSpc>
              <a:spcBef>
                <a:spcPts val="595"/>
              </a:spcBef>
              <a:buClr>
                <a:srgbClr val="92A199"/>
              </a:buClr>
              <a:buSzPct val="85714"/>
              <a:buFont typeface="Arial MT"/>
              <a:buChar char="•"/>
              <a:tabLst>
                <a:tab pos="215265" algn="l"/>
              </a:tabLst>
            </a:pP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Creep fracture is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defined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as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fracture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which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takes place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due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to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creeping </a:t>
            </a:r>
            <a:r>
              <a:rPr sz="2100" spc="-509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1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materials</a:t>
            </a:r>
            <a:r>
              <a:rPr sz="21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under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 steady loading.</a:t>
            </a:r>
            <a:endParaRPr sz="2100">
              <a:latin typeface="Times New Roman"/>
              <a:cs typeface="Times New Roman"/>
            </a:endParaRPr>
          </a:p>
          <a:p>
            <a:pPr marL="214629" marR="156210" indent="-177165">
              <a:lnSpc>
                <a:spcPts val="2039"/>
              </a:lnSpc>
              <a:spcBef>
                <a:spcPts val="540"/>
              </a:spcBef>
              <a:buClr>
                <a:srgbClr val="92A199"/>
              </a:buClr>
              <a:buSzPct val="85714"/>
              <a:buFont typeface="Arial MT"/>
              <a:buChar char="•"/>
              <a:tabLst>
                <a:tab pos="215265" algn="l"/>
              </a:tabLst>
            </a:pP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It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occurs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in metals like iron,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copper </a:t>
            </a:r>
            <a:r>
              <a:rPr sz="2100" spc="20" dirty="0">
                <a:solidFill>
                  <a:srgbClr val="282833"/>
                </a:solidFill>
                <a:latin typeface="Times New Roman"/>
                <a:cs typeface="Times New Roman"/>
              </a:rPr>
              <a:t>&amp;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nickel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at high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temperatures. The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 tendency</a:t>
            </a:r>
            <a:r>
              <a:rPr sz="21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1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creep</a:t>
            </a:r>
            <a:r>
              <a:rPr sz="21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fracture</a:t>
            </a:r>
            <a:r>
              <a:rPr sz="21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increases with</a:t>
            </a:r>
            <a:r>
              <a:rPr sz="21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1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increase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in temperature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 and </a:t>
            </a:r>
            <a:r>
              <a:rPr sz="2100" spc="-509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higher</a:t>
            </a:r>
            <a:r>
              <a:rPr sz="21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rate of straining.</a:t>
            </a:r>
            <a:endParaRPr sz="2100">
              <a:latin typeface="Times New Roman"/>
              <a:cs typeface="Times New Roman"/>
            </a:endParaRPr>
          </a:p>
          <a:p>
            <a:pPr marL="214629" marR="408940" indent="-177165">
              <a:lnSpc>
                <a:spcPts val="2039"/>
              </a:lnSpc>
              <a:spcBef>
                <a:spcPts val="530"/>
              </a:spcBef>
              <a:buClr>
                <a:srgbClr val="92A199"/>
              </a:buClr>
              <a:buSzPct val="85714"/>
              <a:buFont typeface="Arial MT"/>
              <a:buChar char="•"/>
              <a:tabLst>
                <a:tab pos="215265" algn="l"/>
              </a:tabLst>
            </a:pP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creep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fracture takes place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due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to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shearing of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grain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boundary at </a:t>
            </a:r>
            <a:r>
              <a:rPr sz="21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moderate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stresses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and temperatures and movement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of dislocation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from </a:t>
            </a:r>
            <a:r>
              <a:rPr sz="2100" spc="-509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one</a:t>
            </a:r>
            <a:r>
              <a:rPr sz="21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slip</a:t>
            </a:r>
            <a:r>
              <a:rPr sz="21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to another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at</a:t>
            </a:r>
            <a:r>
              <a:rPr sz="21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higher</a:t>
            </a:r>
            <a:r>
              <a:rPr sz="21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stresses</a:t>
            </a:r>
            <a:r>
              <a:rPr sz="21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 temperatures.</a:t>
            </a:r>
            <a:endParaRPr sz="2100">
              <a:latin typeface="Times New Roman"/>
              <a:cs typeface="Times New Roman"/>
            </a:endParaRPr>
          </a:p>
          <a:p>
            <a:pPr marL="214629" marR="88265" indent="-177165">
              <a:lnSpc>
                <a:spcPts val="2039"/>
              </a:lnSpc>
              <a:spcBef>
                <a:spcPts val="540"/>
              </a:spcBef>
              <a:buClr>
                <a:srgbClr val="92A199"/>
              </a:buClr>
              <a:buSzPct val="85714"/>
              <a:buFont typeface="Arial MT"/>
              <a:buChar char="•"/>
              <a:tabLst>
                <a:tab pos="215265" algn="l"/>
              </a:tabLst>
            </a:pP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movement of whole grains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relation of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each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other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causes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cracks along </a:t>
            </a:r>
            <a:r>
              <a:rPr sz="2100" spc="-509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1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grain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 boundaries,</a:t>
            </a:r>
            <a:r>
              <a:rPr sz="21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which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act</a:t>
            </a:r>
            <a:r>
              <a:rPr sz="21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as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 point of high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stress</a:t>
            </a:r>
            <a:r>
              <a:rPr sz="21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concentration.</a:t>
            </a:r>
            <a:endParaRPr sz="2100">
              <a:latin typeface="Times New Roman"/>
              <a:cs typeface="Times New Roman"/>
            </a:endParaRPr>
          </a:p>
          <a:p>
            <a:pPr marL="214629" marR="30480" indent="-177165">
              <a:lnSpc>
                <a:spcPts val="2039"/>
              </a:lnSpc>
              <a:spcBef>
                <a:spcPts val="530"/>
              </a:spcBef>
              <a:buClr>
                <a:srgbClr val="92A199"/>
              </a:buClr>
              <a:buSzPct val="85714"/>
              <a:buFont typeface="Arial MT"/>
              <a:buChar char="•"/>
              <a:tabLst>
                <a:tab pos="215265" algn="l"/>
              </a:tabLst>
            </a:pP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When one crack becomes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larger </a:t>
            </a:r>
            <a:r>
              <a:rPr sz="2100" dirty="0">
                <a:solidFill>
                  <a:srgbClr val="282833"/>
                </a:solidFill>
                <a:latin typeface="Times New Roman"/>
                <a:cs typeface="Times New Roman"/>
              </a:rPr>
              <a:t>it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spreads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slowly across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the member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until </a:t>
            </a:r>
            <a:r>
              <a:rPr sz="2100" spc="-509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fracture</a:t>
            </a:r>
            <a:r>
              <a:rPr sz="21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takes</a:t>
            </a:r>
            <a:r>
              <a:rPr sz="21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place.</a:t>
            </a:r>
            <a:endParaRPr sz="2100">
              <a:latin typeface="Times New Roman"/>
              <a:cs typeface="Times New Roman"/>
            </a:endParaRPr>
          </a:p>
          <a:p>
            <a:pPr marL="214629" marR="175895" indent="-177165">
              <a:lnSpc>
                <a:spcPts val="2039"/>
              </a:lnSpc>
              <a:spcBef>
                <a:spcPts val="540"/>
              </a:spcBef>
              <a:buClr>
                <a:srgbClr val="92A199"/>
              </a:buClr>
              <a:buSzPct val="85714"/>
              <a:buFont typeface="Arial MT"/>
              <a:buChar char="•"/>
              <a:tabLst>
                <a:tab pos="215265" algn="l"/>
              </a:tabLst>
            </a:pP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This type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 of</a:t>
            </a:r>
            <a:r>
              <a:rPr sz="21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fracture usually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 occurs when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 small stresses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are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applied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for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 a </a:t>
            </a:r>
            <a:r>
              <a:rPr sz="2100" spc="-509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longer</a:t>
            </a:r>
            <a:r>
              <a:rPr sz="21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period.</a:t>
            </a:r>
            <a:endParaRPr sz="2100">
              <a:latin typeface="Times New Roman"/>
              <a:cs typeface="Times New Roman"/>
            </a:endParaRPr>
          </a:p>
          <a:p>
            <a:pPr marL="214629" marR="951865" indent="-177165">
              <a:lnSpc>
                <a:spcPts val="2039"/>
              </a:lnSpc>
              <a:spcBef>
                <a:spcPts val="530"/>
              </a:spcBef>
              <a:buClr>
                <a:srgbClr val="92A199"/>
              </a:buClr>
              <a:buSzPct val="85714"/>
              <a:buFont typeface="Arial MT"/>
              <a:buChar char="•"/>
              <a:tabLst>
                <a:tab pos="215265" algn="l"/>
              </a:tabLst>
            </a:pP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creep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fracture is affected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by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grain size, strain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hardening, heat </a:t>
            </a:r>
            <a:r>
              <a:rPr sz="2100" spc="-509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treatment</a:t>
            </a:r>
            <a:r>
              <a:rPr sz="21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r>
              <a:rPr sz="21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82833"/>
                </a:solidFill>
                <a:latin typeface="Times New Roman"/>
                <a:cs typeface="Times New Roman"/>
              </a:rPr>
              <a:t>alloying.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5340" y="319938"/>
            <a:ext cx="26269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AC8E66"/>
                </a:solidFill>
              </a:rPr>
              <a:t>Stages</a:t>
            </a:r>
            <a:r>
              <a:rPr spc="-25" dirty="0">
                <a:solidFill>
                  <a:srgbClr val="AC8E66"/>
                </a:solidFill>
              </a:rPr>
              <a:t> </a:t>
            </a:r>
            <a:r>
              <a:rPr dirty="0">
                <a:solidFill>
                  <a:srgbClr val="AC8E66"/>
                </a:solidFill>
              </a:rPr>
              <a:t>of</a:t>
            </a:r>
            <a:r>
              <a:rPr spc="-25" dirty="0">
                <a:solidFill>
                  <a:srgbClr val="AC8E66"/>
                </a:solidFill>
              </a:rPr>
              <a:t> </a:t>
            </a:r>
            <a:r>
              <a:rPr dirty="0">
                <a:solidFill>
                  <a:srgbClr val="AC8E66"/>
                </a:solidFill>
              </a:rPr>
              <a:t>creep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585" y="1388114"/>
            <a:ext cx="7570329" cy="4446386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819" y="1773824"/>
            <a:ext cx="7764780" cy="379412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800"/>
              </a:spcBef>
              <a:buClr>
                <a:srgbClr val="282833"/>
              </a:buClr>
              <a:buFont typeface="Times New Roman"/>
              <a:buAutoNum type="arabicPeriod"/>
              <a:tabLst>
                <a:tab pos="469900" algn="l"/>
              </a:tabLst>
            </a:pP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Instantaneous deformation,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mainly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elastic.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469900" algn="l"/>
              </a:tabLst>
            </a:pP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Primary/transient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82833"/>
                </a:solidFill>
                <a:latin typeface="Times New Roman"/>
                <a:cs typeface="Times New Roman"/>
              </a:rPr>
              <a:t>creep.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Slope of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strain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vs. time 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decreases</a:t>
            </a:r>
            <a:r>
              <a:rPr sz="28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with time: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work-hardening</a:t>
            </a:r>
            <a:endParaRPr sz="2800">
              <a:latin typeface="Times New Roman"/>
              <a:cs typeface="Times New Roman"/>
            </a:endParaRPr>
          </a:p>
          <a:p>
            <a:pPr marL="469900" marR="5715" indent="-457200" algn="just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469900" algn="l"/>
              </a:tabLst>
            </a:pP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Secondary/steady-state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creep.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Rate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of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straining </a:t>
            </a:r>
            <a:r>
              <a:rPr sz="2800" spc="-6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constant: work-hardening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recovery.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469900" algn="l"/>
              </a:tabLst>
            </a:pP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Tertiary.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Rapidly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accelerating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strain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rate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up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to </a:t>
            </a:r>
            <a:r>
              <a:rPr sz="2800" spc="-6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failure: formation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internal cracks,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voids,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grain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boundary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 separation,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necking,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82833"/>
                </a:solidFill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812787"/>
            <a:ext cx="2626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Stages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creep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Parameters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creep</a:t>
            </a:r>
            <a:r>
              <a:rPr spc="-20" dirty="0"/>
              <a:t> </a:t>
            </a:r>
            <a:r>
              <a:rPr spc="-5" dirty="0"/>
              <a:t>behavior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304" y="815070"/>
            <a:ext cx="3662045" cy="1351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0" marR="5080" indent="-914400">
              <a:lnSpc>
                <a:spcPct val="120900"/>
              </a:lnSpc>
              <a:spcBef>
                <a:spcPts val="95"/>
              </a:spcBef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Secondary/steady-state</a:t>
            </a:r>
            <a:r>
              <a:rPr sz="240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creep: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Longest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duration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Long-life</a:t>
            </a:r>
            <a:r>
              <a:rPr sz="2400" spc="-8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applications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7985" y="2217140"/>
            <a:ext cx="30943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925" spc="1297" baseline="15669" dirty="0">
                <a:latin typeface="Symbol"/>
                <a:cs typeface="Symbol"/>
              </a:rPr>
              <a:t></a:t>
            </a:r>
            <a:r>
              <a:rPr sz="2925" spc="487" baseline="15669" dirty="0">
                <a:latin typeface="Times New Roman"/>
                <a:cs typeface="Times New Roman"/>
              </a:rPr>
              <a:t> </a:t>
            </a:r>
            <a:r>
              <a:rPr sz="2925" spc="1230" baseline="15669" dirty="0">
                <a:latin typeface="Symbol"/>
                <a:cs typeface="Symbol"/>
              </a:rPr>
              <a:t></a:t>
            </a:r>
            <a:r>
              <a:rPr sz="2925" spc="67" baseline="15669" dirty="0">
                <a:latin typeface="Times New Roman"/>
                <a:cs typeface="Times New Roman"/>
              </a:rPr>
              <a:t> </a:t>
            </a:r>
            <a:r>
              <a:rPr sz="2925" spc="652" baseline="15669" dirty="0">
                <a:latin typeface="Times New Roman"/>
                <a:cs typeface="Times New Roman"/>
              </a:rPr>
              <a:t>/</a:t>
            </a:r>
            <a:r>
              <a:rPr sz="2925" spc="179" baseline="15669" dirty="0">
                <a:latin typeface="Times New Roman"/>
                <a:cs typeface="Times New Roman"/>
              </a:rPr>
              <a:t> </a:t>
            </a:r>
            <a:r>
              <a:rPr sz="2925" spc="1050" baseline="15669" dirty="0">
                <a:latin typeface="Symbol"/>
                <a:cs typeface="Symbol"/>
              </a:rPr>
              <a:t></a:t>
            </a:r>
            <a:r>
              <a:rPr sz="2925" spc="1050" baseline="15669" dirty="0">
                <a:latin typeface="Times New Roman"/>
                <a:cs typeface="Times New Roman"/>
              </a:rPr>
              <a:t>t</a:t>
            </a:r>
            <a:r>
              <a:rPr sz="2925" spc="712" baseline="15669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(creep</a:t>
            </a:r>
            <a:r>
              <a:rPr sz="24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rate)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0345" y="2181860"/>
            <a:ext cx="39052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2925" spc="-1012" baseline="-2849" dirty="0">
                <a:latin typeface="Symbol"/>
                <a:cs typeface="Symbol"/>
              </a:rPr>
              <a:t></a:t>
            </a:r>
            <a:r>
              <a:rPr sz="1950" spc="-585" dirty="0">
                <a:latin typeface="Symbol"/>
                <a:cs typeface="Symbol"/>
              </a:rPr>
              <a:t></a:t>
            </a:r>
            <a:r>
              <a:rPr sz="1950" spc="55" dirty="0">
                <a:latin typeface="Times New Roman"/>
                <a:cs typeface="Times New Roman"/>
              </a:rPr>
              <a:t> </a:t>
            </a:r>
            <a:r>
              <a:rPr sz="1725" spc="525" baseline="-28985" dirty="0">
                <a:latin typeface="Times New Roman"/>
                <a:cs typeface="Times New Roman"/>
              </a:rPr>
              <a:t>s</a:t>
            </a:r>
            <a:endParaRPr sz="1725" baseline="-28985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9294" y="3815315"/>
            <a:ext cx="6405865" cy="28210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859143" y="5893828"/>
            <a:ext cx="2857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b="1" baseline="-2430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endParaRPr sz="2400" baseline="-24305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904" y="2495573"/>
            <a:ext cx="4643120" cy="158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0" marR="30480" indent="-991235">
              <a:lnSpc>
                <a:spcPct val="144800"/>
              </a:lnSpc>
              <a:spcBef>
                <a:spcPts val="100"/>
              </a:spcBef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Time</a:t>
            </a:r>
            <a:r>
              <a:rPr sz="2400" spc="-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rupture</a:t>
            </a:r>
            <a:r>
              <a:rPr sz="2400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(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rupture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lifetime,</a:t>
            </a:r>
            <a:r>
              <a:rPr sz="24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t</a:t>
            </a:r>
            <a:r>
              <a:rPr sz="2025" spc="15" baseline="-24691" dirty="0">
                <a:solidFill>
                  <a:srgbClr val="282833"/>
                </a:solidFill>
                <a:latin typeface="Times New Roman"/>
                <a:cs typeface="Times New Roman"/>
              </a:rPr>
              <a:t>r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):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Important</a:t>
            </a:r>
            <a:r>
              <a:rPr sz="2400" spc="-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for</a:t>
            </a:r>
            <a:r>
              <a:rPr sz="2400" spc="-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short-life</a:t>
            </a:r>
            <a:r>
              <a:rPr sz="2400" spc="-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creep</a:t>
            </a:r>
            <a:endParaRPr sz="2400">
              <a:latin typeface="Times New Roman"/>
              <a:cs typeface="Times New Roman"/>
            </a:endParaRPr>
          </a:p>
          <a:p>
            <a:pPr marL="2882900">
              <a:lnSpc>
                <a:spcPct val="100000"/>
              </a:lnSpc>
              <a:spcBef>
                <a:spcPts val="610"/>
              </a:spcBef>
            </a:pPr>
            <a:r>
              <a:rPr sz="2800" spc="-5" dirty="0">
                <a:solidFill>
                  <a:srgbClr val="FF0000"/>
                </a:solidFill>
                <a:latin typeface="Symbol"/>
                <a:cs typeface="Symbol"/>
              </a:rPr>
              <a:t>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sz="2800" spc="-5" dirty="0">
                <a:solidFill>
                  <a:srgbClr val="FF0000"/>
                </a:solidFill>
                <a:latin typeface="Symbol"/>
                <a:cs typeface="Symbol"/>
              </a:rPr>
              <a:t>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41676" y="3485883"/>
            <a:ext cx="5283200" cy="2972435"/>
          </a:xfrm>
          <a:custGeom>
            <a:avLst/>
            <a:gdLst/>
            <a:ahLst/>
            <a:cxnLst/>
            <a:rect l="l" t="t" r="r" b="b"/>
            <a:pathLst>
              <a:path w="5283200" h="2972435">
                <a:moveTo>
                  <a:pt x="1727644" y="343077"/>
                </a:moveTo>
                <a:lnTo>
                  <a:pt x="1720218" y="387932"/>
                </a:lnTo>
                <a:lnTo>
                  <a:pt x="1698212" y="431907"/>
                </a:lnTo>
                <a:lnTo>
                  <a:pt x="1662032" y="474397"/>
                </a:lnTo>
                <a:lnTo>
                  <a:pt x="1612087" y="514794"/>
                </a:lnTo>
                <a:lnTo>
                  <a:pt x="1577537" y="536489"/>
                </a:lnTo>
                <a:lnTo>
                  <a:pt x="1539120" y="557076"/>
                </a:lnTo>
                <a:lnTo>
                  <a:pt x="1497025" y="576460"/>
                </a:lnTo>
                <a:lnTo>
                  <a:pt x="1451440" y="594546"/>
                </a:lnTo>
                <a:lnTo>
                  <a:pt x="1402556" y="611242"/>
                </a:lnTo>
                <a:lnTo>
                  <a:pt x="1350560" y="626451"/>
                </a:lnTo>
                <a:lnTo>
                  <a:pt x="1295641" y="640080"/>
                </a:lnTo>
                <a:lnTo>
                  <a:pt x="1251222" y="649624"/>
                </a:lnTo>
                <a:lnTo>
                  <a:pt x="1205642" y="658089"/>
                </a:lnTo>
                <a:lnTo>
                  <a:pt x="1159018" y="665464"/>
                </a:lnTo>
                <a:lnTo>
                  <a:pt x="1111470" y="671737"/>
                </a:lnTo>
                <a:lnTo>
                  <a:pt x="1063116" y="676896"/>
                </a:lnTo>
                <a:lnTo>
                  <a:pt x="1014073" y="680929"/>
                </a:lnTo>
                <a:lnTo>
                  <a:pt x="964462" y="683825"/>
                </a:lnTo>
                <a:lnTo>
                  <a:pt x="914400" y="685571"/>
                </a:lnTo>
                <a:lnTo>
                  <a:pt x="864006" y="686155"/>
                </a:lnTo>
                <a:lnTo>
                  <a:pt x="813506" y="685571"/>
                </a:lnTo>
                <a:lnTo>
                  <a:pt x="763361" y="683825"/>
                </a:lnTo>
                <a:lnTo>
                  <a:pt x="713688" y="680929"/>
                </a:lnTo>
                <a:lnTo>
                  <a:pt x="664600" y="676896"/>
                </a:lnTo>
                <a:lnTo>
                  <a:pt x="616215" y="671737"/>
                </a:lnTo>
                <a:lnTo>
                  <a:pt x="568647" y="665464"/>
                </a:lnTo>
                <a:lnTo>
                  <a:pt x="522012" y="658089"/>
                </a:lnTo>
                <a:lnTo>
                  <a:pt x="476425" y="649624"/>
                </a:lnTo>
                <a:lnTo>
                  <a:pt x="432003" y="640080"/>
                </a:lnTo>
                <a:lnTo>
                  <a:pt x="377089" y="626451"/>
                </a:lnTo>
                <a:lnTo>
                  <a:pt x="325096" y="611242"/>
                </a:lnTo>
                <a:lnTo>
                  <a:pt x="276213" y="594546"/>
                </a:lnTo>
                <a:lnTo>
                  <a:pt x="230631" y="576460"/>
                </a:lnTo>
                <a:lnTo>
                  <a:pt x="188536" y="557076"/>
                </a:lnTo>
                <a:lnTo>
                  <a:pt x="150120" y="536489"/>
                </a:lnTo>
                <a:lnTo>
                  <a:pt x="115569" y="514794"/>
                </a:lnTo>
                <a:lnTo>
                  <a:pt x="65617" y="474397"/>
                </a:lnTo>
                <a:lnTo>
                  <a:pt x="29433" y="431907"/>
                </a:lnTo>
                <a:lnTo>
                  <a:pt x="7426" y="387932"/>
                </a:lnTo>
                <a:lnTo>
                  <a:pt x="0" y="343077"/>
                </a:lnTo>
                <a:lnTo>
                  <a:pt x="7426" y="298228"/>
                </a:lnTo>
                <a:lnTo>
                  <a:pt x="29433" y="254292"/>
                </a:lnTo>
                <a:lnTo>
                  <a:pt x="65617" y="211907"/>
                </a:lnTo>
                <a:lnTo>
                  <a:pt x="115569" y="171716"/>
                </a:lnTo>
                <a:lnTo>
                  <a:pt x="150120" y="149889"/>
                </a:lnTo>
                <a:lnTo>
                  <a:pt x="188536" y="129208"/>
                </a:lnTo>
                <a:lnTo>
                  <a:pt x="230631" y="109761"/>
                </a:lnTo>
                <a:lnTo>
                  <a:pt x="276213" y="91636"/>
                </a:lnTo>
                <a:lnTo>
                  <a:pt x="325096" y="74921"/>
                </a:lnTo>
                <a:lnTo>
                  <a:pt x="377089" y="59705"/>
                </a:lnTo>
                <a:lnTo>
                  <a:pt x="432003" y="46075"/>
                </a:lnTo>
                <a:lnTo>
                  <a:pt x="476425" y="36531"/>
                </a:lnTo>
                <a:lnTo>
                  <a:pt x="522008" y="28065"/>
                </a:lnTo>
                <a:lnTo>
                  <a:pt x="568634" y="20690"/>
                </a:lnTo>
                <a:lnTo>
                  <a:pt x="616183" y="14417"/>
                </a:lnTo>
                <a:lnTo>
                  <a:pt x="664537" y="9258"/>
                </a:lnTo>
                <a:lnTo>
                  <a:pt x="713579" y="5225"/>
                </a:lnTo>
                <a:lnTo>
                  <a:pt x="763188" y="2330"/>
                </a:lnTo>
                <a:lnTo>
                  <a:pt x="813247" y="584"/>
                </a:lnTo>
                <a:lnTo>
                  <a:pt x="863638" y="0"/>
                </a:lnTo>
                <a:lnTo>
                  <a:pt x="914141" y="584"/>
                </a:lnTo>
                <a:lnTo>
                  <a:pt x="964289" y="2330"/>
                </a:lnTo>
                <a:lnTo>
                  <a:pt x="1013964" y="5225"/>
                </a:lnTo>
                <a:lnTo>
                  <a:pt x="1063052" y="9258"/>
                </a:lnTo>
                <a:lnTo>
                  <a:pt x="1111438" y="14417"/>
                </a:lnTo>
                <a:lnTo>
                  <a:pt x="1159005" y="20690"/>
                </a:lnTo>
                <a:lnTo>
                  <a:pt x="1205638" y="28065"/>
                </a:lnTo>
                <a:lnTo>
                  <a:pt x="1251222" y="36531"/>
                </a:lnTo>
                <a:lnTo>
                  <a:pt x="1295641" y="46075"/>
                </a:lnTo>
                <a:lnTo>
                  <a:pt x="1350560" y="59705"/>
                </a:lnTo>
                <a:lnTo>
                  <a:pt x="1402556" y="74921"/>
                </a:lnTo>
                <a:lnTo>
                  <a:pt x="1451440" y="91636"/>
                </a:lnTo>
                <a:lnTo>
                  <a:pt x="1497025" y="109761"/>
                </a:lnTo>
                <a:lnTo>
                  <a:pt x="1539120" y="129208"/>
                </a:lnTo>
                <a:lnTo>
                  <a:pt x="1577537" y="149889"/>
                </a:lnTo>
                <a:lnTo>
                  <a:pt x="1612087" y="171716"/>
                </a:lnTo>
                <a:lnTo>
                  <a:pt x="1662032" y="211907"/>
                </a:lnTo>
                <a:lnTo>
                  <a:pt x="1698212" y="254292"/>
                </a:lnTo>
                <a:lnTo>
                  <a:pt x="1720218" y="298228"/>
                </a:lnTo>
                <a:lnTo>
                  <a:pt x="1727644" y="343077"/>
                </a:lnTo>
                <a:close/>
              </a:path>
              <a:path w="5283200" h="2972435">
                <a:moveTo>
                  <a:pt x="5283009" y="2629077"/>
                </a:moveTo>
                <a:lnTo>
                  <a:pt x="5275583" y="2673932"/>
                </a:lnTo>
                <a:lnTo>
                  <a:pt x="5253575" y="2717907"/>
                </a:lnTo>
                <a:lnTo>
                  <a:pt x="5217392" y="2760397"/>
                </a:lnTo>
                <a:lnTo>
                  <a:pt x="5167439" y="2800794"/>
                </a:lnTo>
                <a:lnTo>
                  <a:pt x="5132889" y="2822489"/>
                </a:lnTo>
                <a:lnTo>
                  <a:pt x="5094472" y="2843076"/>
                </a:lnTo>
                <a:lnTo>
                  <a:pt x="5052378" y="2862460"/>
                </a:lnTo>
                <a:lnTo>
                  <a:pt x="5006795" y="2880546"/>
                </a:lnTo>
                <a:lnTo>
                  <a:pt x="4957913" y="2897242"/>
                </a:lnTo>
                <a:lnTo>
                  <a:pt x="4905920" y="2912451"/>
                </a:lnTo>
                <a:lnTo>
                  <a:pt x="4851006" y="2926080"/>
                </a:lnTo>
                <a:lnTo>
                  <a:pt x="4806681" y="2935624"/>
                </a:lnTo>
                <a:lnTo>
                  <a:pt x="4761149" y="2944089"/>
                </a:lnTo>
                <a:lnTo>
                  <a:pt x="4714538" y="2951464"/>
                </a:lnTo>
                <a:lnTo>
                  <a:pt x="4666976" y="2957737"/>
                </a:lnTo>
                <a:lnTo>
                  <a:pt x="4618590" y="2962896"/>
                </a:lnTo>
                <a:lnTo>
                  <a:pt x="4569508" y="2966929"/>
                </a:lnTo>
                <a:lnTo>
                  <a:pt x="4519857" y="2969825"/>
                </a:lnTo>
                <a:lnTo>
                  <a:pt x="4469764" y="2971571"/>
                </a:lnTo>
                <a:lnTo>
                  <a:pt x="4419358" y="2972155"/>
                </a:lnTo>
                <a:lnTo>
                  <a:pt x="4368956" y="2971571"/>
                </a:lnTo>
                <a:lnTo>
                  <a:pt x="4318866" y="2969825"/>
                </a:lnTo>
                <a:lnTo>
                  <a:pt x="4269217" y="2966929"/>
                </a:lnTo>
                <a:lnTo>
                  <a:pt x="4220137" y="2962896"/>
                </a:lnTo>
                <a:lnTo>
                  <a:pt x="4171752" y="2957737"/>
                </a:lnTo>
                <a:lnTo>
                  <a:pt x="4124190" y="2951464"/>
                </a:lnTo>
                <a:lnTo>
                  <a:pt x="4077580" y="2944089"/>
                </a:lnTo>
                <a:lnTo>
                  <a:pt x="4032049" y="2935624"/>
                </a:lnTo>
                <a:lnTo>
                  <a:pt x="3987723" y="2926080"/>
                </a:lnTo>
                <a:lnTo>
                  <a:pt x="3932809" y="2912451"/>
                </a:lnTo>
                <a:lnTo>
                  <a:pt x="3880816" y="2897242"/>
                </a:lnTo>
                <a:lnTo>
                  <a:pt x="3831933" y="2880546"/>
                </a:lnTo>
                <a:lnTo>
                  <a:pt x="3786349" y="2862460"/>
                </a:lnTo>
                <a:lnTo>
                  <a:pt x="3744252" y="2843076"/>
                </a:lnTo>
                <a:lnTo>
                  <a:pt x="3705832" y="2822489"/>
                </a:lnTo>
                <a:lnTo>
                  <a:pt x="3671277" y="2800794"/>
                </a:lnTo>
                <a:lnTo>
                  <a:pt x="3621332" y="2760397"/>
                </a:lnTo>
                <a:lnTo>
                  <a:pt x="3585152" y="2717907"/>
                </a:lnTo>
                <a:lnTo>
                  <a:pt x="3563146" y="2673932"/>
                </a:lnTo>
                <a:lnTo>
                  <a:pt x="3555720" y="2629077"/>
                </a:lnTo>
                <a:lnTo>
                  <a:pt x="3563146" y="2584228"/>
                </a:lnTo>
                <a:lnTo>
                  <a:pt x="3585152" y="2540292"/>
                </a:lnTo>
                <a:lnTo>
                  <a:pt x="3621332" y="2497907"/>
                </a:lnTo>
                <a:lnTo>
                  <a:pt x="3671277" y="2457716"/>
                </a:lnTo>
                <a:lnTo>
                  <a:pt x="3705832" y="2435889"/>
                </a:lnTo>
                <a:lnTo>
                  <a:pt x="3744252" y="2415208"/>
                </a:lnTo>
                <a:lnTo>
                  <a:pt x="3786349" y="2395761"/>
                </a:lnTo>
                <a:lnTo>
                  <a:pt x="3831933" y="2377636"/>
                </a:lnTo>
                <a:lnTo>
                  <a:pt x="3880816" y="2360921"/>
                </a:lnTo>
                <a:lnTo>
                  <a:pt x="3932809" y="2345705"/>
                </a:lnTo>
                <a:lnTo>
                  <a:pt x="3987723" y="2332075"/>
                </a:lnTo>
                <a:lnTo>
                  <a:pt x="4032049" y="2322531"/>
                </a:lnTo>
                <a:lnTo>
                  <a:pt x="4077580" y="2314065"/>
                </a:lnTo>
                <a:lnTo>
                  <a:pt x="4124190" y="2306690"/>
                </a:lnTo>
                <a:lnTo>
                  <a:pt x="4171752" y="2300417"/>
                </a:lnTo>
                <a:lnTo>
                  <a:pt x="4220137" y="2295258"/>
                </a:lnTo>
                <a:lnTo>
                  <a:pt x="4269217" y="2291225"/>
                </a:lnTo>
                <a:lnTo>
                  <a:pt x="4318866" y="2288330"/>
                </a:lnTo>
                <a:lnTo>
                  <a:pt x="4368956" y="2286584"/>
                </a:lnTo>
                <a:lnTo>
                  <a:pt x="4419358" y="2286000"/>
                </a:lnTo>
                <a:lnTo>
                  <a:pt x="4469764" y="2286584"/>
                </a:lnTo>
                <a:lnTo>
                  <a:pt x="4519857" y="2288330"/>
                </a:lnTo>
                <a:lnTo>
                  <a:pt x="4569508" y="2291225"/>
                </a:lnTo>
                <a:lnTo>
                  <a:pt x="4618590" y="2295258"/>
                </a:lnTo>
                <a:lnTo>
                  <a:pt x="4666976" y="2300417"/>
                </a:lnTo>
                <a:lnTo>
                  <a:pt x="4714538" y="2306690"/>
                </a:lnTo>
                <a:lnTo>
                  <a:pt x="4761149" y="2314065"/>
                </a:lnTo>
                <a:lnTo>
                  <a:pt x="4806681" y="2322531"/>
                </a:lnTo>
                <a:lnTo>
                  <a:pt x="4851006" y="2332075"/>
                </a:lnTo>
                <a:lnTo>
                  <a:pt x="4905920" y="2345705"/>
                </a:lnTo>
                <a:lnTo>
                  <a:pt x="4957913" y="2360921"/>
                </a:lnTo>
                <a:lnTo>
                  <a:pt x="5006795" y="2377636"/>
                </a:lnTo>
                <a:lnTo>
                  <a:pt x="5052378" y="2395761"/>
                </a:lnTo>
                <a:lnTo>
                  <a:pt x="5094472" y="2415208"/>
                </a:lnTo>
                <a:lnTo>
                  <a:pt x="5132889" y="2435889"/>
                </a:lnTo>
                <a:lnTo>
                  <a:pt x="5167439" y="2457716"/>
                </a:lnTo>
                <a:lnTo>
                  <a:pt x="5217392" y="2497907"/>
                </a:lnTo>
                <a:lnTo>
                  <a:pt x="5253575" y="2540292"/>
                </a:lnTo>
                <a:lnTo>
                  <a:pt x="5275583" y="2584228"/>
                </a:lnTo>
                <a:lnTo>
                  <a:pt x="5283009" y="2629077"/>
                </a:lnTo>
                <a:close/>
              </a:path>
            </a:pathLst>
          </a:custGeom>
          <a:ln w="31679">
            <a:solidFill>
              <a:srgbClr val="AC8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3398761"/>
            <a:ext cx="7849234" cy="1905"/>
          </a:xfrm>
          <a:custGeom>
            <a:avLst/>
            <a:gdLst/>
            <a:ahLst/>
            <a:cxnLst/>
            <a:rect l="l" t="t" r="r" b="b"/>
            <a:pathLst>
              <a:path w="7849234" h="1904">
                <a:moveTo>
                  <a:pt x="0" y="0"/>
                </a:moveTo>
                <a:lnTo>
                  <a:pt x="7848714" y="1803"/>
                </a:lnTo>
              </a:path>
            </a:pathLst>
          </a:custGeom>
          <a:ln w="19079">
            <a:solidFill>
              <a:srgbClr val="D15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1593977"/>
            <a:ext cx="740219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b="0" spc="-5" dirty="0">
                <a:solidFill>
                  <a:srgbClr val="D1523B"/>
                </a:solidFill>
                <a:latin typeface="Times New Roman"/>
                <a:cs typeface="Times New Roman"/>
              </a:rPr>
              <a:t>MECHANICA</a:t>
            </a:r>
            <a:r>
              <a:rPr sz="5400" b="0" dirty="0">
                <a:solidFill>
                  <a:srgbClr val="D1523B"/>
                </a:solidFill>
                <a:latin typeface="Times New Roman"/>
                <a:cs typeface="Times New Roman"/>
              </a:rPr>
              <a:t>L</a:t>
            </a:r>
            <a:r>
              <a:rPr sz="5400" b="0" spc="-305" dirty="0">
                <a:solidFill>
                  <a:srgbClr val="D1523B"/>
                </a:solidFill>
                <a:latin typeface="Times New Roman"/>
                <a:cs typeface="Times New Roman"/>
              </a:rPr>
              <a:t> </a:t>
            </a:r>
            <a:r>
              <a:rPr sz="5400" b="0" spc="-5" dirty="0">
                <a:solidFill>
                  <a:srgbClr val="D1523B"/>
                </a:solidFill>
                <a:latin typeface="Times New Roman"/>
                <a:cs typeface="Times New Roman"/>
              </a:rPr>
              <a:t>T</a:t>
            </a:r>
            <a:r>
              <a:rPr sz="5400" b="0" spc="5" dirty="0">
                <a:solidFill>
                  <a:srgbClr val="D1523B"/>
                </a:solidFill>
                <a:latin typeface="Times New Roman"/>
                <a:cs typeface="Times New Roman"/>
              </a:rPr>
              <a:t>E</a:t>
            </a:r>
            <a:r>
              <a:rPr sz="5400" b="0" spc="-15" dirty="0">
                <a:solidFill>
                  <a:srgbClr val="D1523B"/>
                </a:solidFill>
                <a:latin typeface="Times New Roman"/>
                <a:cs typeface="Times New Roman"/>
              </a:rPr>
              <a:t>S</a:t>
            </a:r>
            <a:r>
              <a:rPr sz="5400" b="0" dirty="0">
                <a:solidFill>
                  <a:srgbClr val="D1523B"/>
                </a:solidFill>
                <a:latin typeface="Times New Roman"/>
                <a:cs typeface="Times New Roman"/>
              </a:rPr>
              <a:t>T</a:t>
            </a:r>
            <a:r>
              <a:rPr sz="5400" b="0" spc="-90" dirty="0">
                <a:solidFill>
                  <a:srgbClr val="D1523B"/>
                </a:solidFill>
                <a:latin typeface="Times New Roman"/>
                <a:cs typeface="Times New Roman"/>
              </a:rPr>
              <a:t> </a:t>
            </a:r>
            <a:r>
              <a:rPr sz="5400" b="0" spc="-15" dirty="0">
                <a:solidFill>
                  <a:srgbClr val="D1523B"/>
                </a:solidFill>
                <a:latin typeface="Times New Roman"/>
                <a:cs typeface="Times New Roman"/>
              </a:rPr>
              <a:t>O</a:t>
            </a:r>
            <a:r>
              <a:rPr sz="5400" b="0" dirty="0">
                <a:solidFill>
                  <a:srgbClr val="D1523B"/>
                </a:solidFill>
                <a:latin typeface="Times New Roman"/>
                <a:cs typeface="Times New Roman"/>
              </a:rPr>
              <a:t>F  </a:t>
            </a:r>
            <a:r>
              <a:rPr sz="5400" b="0" spc="-80" dirty="0">
                <a:solidFill>
                  <a:srgbClr val="D1523B"/>
                </a:solidFill>
                <a:latin typeface="Times New Roman"/>
                <a:cs typeface="Times New Roman"/>
              </a:rPr>
              <a:t>METALS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75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11263"/>
            <a:ext cx="34143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10" dirty="0">
                <a:solidFill>
                  <a:srgbClr val="D1523B"/>
                </a:solidFill>
                <a:latin typeface="Times New Roman"/>
                <a:cs typeface="Times New Roman"/>
              </a:rPr>
              <a:t>TENSILE</a:t>
            </a:r>
            <a:r>
              <a:rPr sz="4000" b="0" spc="-100" dirty="0">
                <a:solidFill>
                  <a:srgbClr val="D1523B"/>
                </a:solidFill>
                <a:latin typeface="Times New Roman"/>
                <a:cs typeface="Times New Roman"/>
              </a:rPr>
              <a:t> </a:t>
            </a:r>
            <a:r>
              <a:rPr sz="4000" b="0" spc="-10" dirty="0">
                <a:solidFill>
                  <a:srgbClr val="D1523B"/>
                </a:solidFill>
                <a:latin typeface="Times New Roman"/>
                <a:cs typeface="Times New Roman"/>
              </a:rPr>
              <a:t>TEST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32321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  <a:tab pos="1464945" algn="l"/>
                <a:tab pos="2727325" algn="l"/>
              </a:tabLst>
            </a:pP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ensile	te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ng,	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l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819" y="1998979"/>
            <a:ext cx="742378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3390" algn="l"/>
                <a:tab pos="4653280" algn="l"/>
                <a:tab pos="5149215" algn="l"/>
                <a:tab pos="6151880" algn="l"/>
                <a:tab pos="6545580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fundamental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mater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als	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e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ce</a:t>
            </a:r>
            <a:r>
              <a:rPr sz="240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test	in	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hich	a	sample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14394" y="1633220"/>
            <a:ext cx="44938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201420" algn="l"/>
                <a:tab pos="2788285" algn="l"/>
                <a:tab pos="4332605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kno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n	as</a:t>
            </a:r>
            <a:r>
              <a:rPr sz="2400" spc="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ten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ion	testing,</a:t>
            </a:r>
            <a:r>
              <a:rPr sz="2400" spc="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is	a</a:t>
            </a:r>
            <a:endParaRPr sz="2400">
              <a:latin typeface="Times New Roman"/>
              <a:cs typeface="Times New Roman"/>
            </a:endParaRPr>
          </a:p>
          <a:p>
            <a:pPr marR="7620" algn="r">
              <a:lnSpc>
                <a:spcPct val="100000"/>
              </a:lnSpc>
            </a:pP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440" y="2288906"/>
            <a:ext cx="8195309" cy="321500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59079" algn="just">
              <a:lnSpc>
                <a:spcPct val="100000"/>
              </a:lnSpc>
              <a:spcBef>
                <a:spcPts val="695"/>
              </a:spcBef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subjected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 controlled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tension</a:t>
            </a:r>
            <a:r>
              <a:rPr sz="24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until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failure.</a:t>
            </a:r>
            <a:endParaRPr sz="2400">
              <a:latin typeface="Times New Roman"/>
              <a:cs typeface="Times New Roman"/>
            </a:endParaRPr>
          </a:p>
          <a:p>
            <a:pPr marL="259079" marR="68580" indent="-182880" algn="just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590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results from the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test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are commonly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used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to select a material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for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an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application,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for quality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control,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to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predict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how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a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material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will react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under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other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types of</a:t>
            </a:r>
            <a:r>
              <a:rPr sz="2400" spc="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forces.</a:t>
            </a:r>
            <a:endParaRPr sz="2400">
              <a:latin typeface="Times New Roman"/>
              <a:cs typeface="Times New Roman"/>
            </a:endParaRPr>
          </a:p>
          <a:p>
            <a:pPr marL="259079" marR="65405" indent="-182880" algn="just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590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From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these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measurements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 following properties can also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be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determined: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Young's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modulus,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Poisson's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ratio, yield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strength,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strain-hardening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characteristics.</a:t>
            </a:r>
            <a:endParaRPr sz="24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700"/>
              </a:spcBef>
            </a:pPr>
            <a:r>
              <a:rPr sz="2050" spc="-5" dirty="0">
                <a:solidFill>
                  <a:srgbClr val="92A199"/>
                </a:solidFill>
                <a:latin typeface="Arial MT"/>
                <a:cs typeface="Arial MT"/>
              </a:rPr>
              <a:t>•</a:t>
            </a:r>
            <a:endParaRPr sz="20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76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3220"/>
            <a:ext cx="2419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Tensile</a:t>
            </a:r>
            <a:r>
              <a:rPr sz="2400" b="1" spc="-5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specimen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77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885" y="2561755"/>
            <a:ext cx="5359679" cy="2543403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3220"/>
            <a:ext cx="19672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E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QU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E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78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085" y="2361958"/>
            <a:ext cx="5347813" cy="4012215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3220"/>
            <a:ext cx="37992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b="1" spc="-10" dirty="0">
                <a:solidFill>
                  <a:srgbClr val="282833"/>
                </a:solidFill>
                <a:latin typeface="Times New Roman"/>
                <a:cs typeface="Times New Roman"/>
              </a:rPr>
              <a:t>STRESS–STRAIN</a:t>
            </a:r>
            <a:r>
              <a:rPr sz="2400" b="1" spc="-4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282833"/>
                </a:solidFill>
                <a:latin typeface="Times New Roman"/>
                <a:cs typeface="Times New Roman"/>
              </a:rPr>
              <a:t>CURVE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79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0579" y="2547393"/>
            <a:ext cx="4913458" cy="35232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11263"/>
            <a:ext cx="24244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D1523B"/>
                </a:solidFill>
                <a:latin typeface="Times New Roman"/>
                <a:cs typeface="Times New Roman"/>
              </a:rPr>
              <a:t>Formability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240" y="1633220"/>
            <a:ext cx="8094980" cy="398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marR="267970" indent="-1828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It is the property of the material,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which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indicates the ease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with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which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it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can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be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formed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different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types.</a:t>
            </a: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00"/>
              </a:spcBef>
            </a:pPr>
            <a:r>
              <a:rPr sz="2400" b="1" spc="-10" dirty="0">
                <a:solidFill>
                  <a:srgbClr val="282833"/>
                </a:solidFill>
                <a:latin typeface="Times New Roman"/>
                <a:cs typeface="Times New Roman"/>
              </a:rPr>
              <a:t>WELDABILITY</a:t>
            </a:r>
            <a:endParaRPr sz="2400">
              <a:latin typeface="Times New Roman"/>
              <a:cs typeface="Times New Roman"/>
            </a:endParaRPr>
          </a:p>
          <a:p>
            <a:pPr marL="208279" marR="17780" indent="-182880" algn="just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 weldability,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also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known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as join ability, of a material refers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to its ability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welded.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 material's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weldability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used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to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determine the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welding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process and to compare the final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weld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quality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to other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materials.</a:t>
            </a: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00"/>
              </a:spcBef>
            </a:pPr>
            <a:r>
              <a:rPr sz="2400" b="1" spc="-10" dirty="0">
                <a:solidFill>
                  <a:srgbClr val="282833"/>
                </a:solidFill>
                <a:latin typeface="Times New Roman"/>
                <a:cs typeface="Times New Roman"/>
              </a:rPr>
              <a:t>CASTABILITY</a:t>
            </a:r>
            <a:endParaRPr sz="2400">
              <a:latin typeface="Times New Roman"/>
              <a:cs typeface="Times New Roman"/>
            </a:endParaRPr>
          </a:p>
          <a:p>
            <a:pPr marL="208279" marR="716280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ability of materials to set in a mould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when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mixed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with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water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and a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bonding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agent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1244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11263"/>
            <a:ext cx="42087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D1523B"/>
                </a:solidFill>
              </a:rPr>
              <a:t>HARDNESS</a:t>
            </a:r>
            <a:r>
              <a:rPr sz="4000" spc="-85" dirty="0">
                <a:solidFill>
                  <a:srgbClr val="D1523B"/>
                </a:solidFill>
              </a:rPr>
              <a:t> </a:t>
            </a:r>
            <a:r>
              <a:rPr sz="4000" spc="-5" dirty="0">
                <a:solidFill>
                  <a:srgbClr val="D1523B"/>
                </a:solidFill>
              </a:rPr>
              <a:t>TEST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23240" y="1633220"/>
            <a:ext cx="8058784" cy="3104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marR="882650" indent="-1828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Hardness,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as a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mechanical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property,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the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resistance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material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surface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penetration.</a:t>
            </a:r>
            <a:endParaRPr sz="2400">
              <a:latin typeface="Times New Roman"/>
              <a:cs typeface="Times New Roman"/>
            </a:endParaRPr>
          </a:p>
          <a:p>
            <a:pPr marL="208279" marR="17780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Therefore,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most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hardness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tests involve measuring the amount of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force required to implant a specified indentation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in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surface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of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specimen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OR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size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of the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indentation produced from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applying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specified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load.</a:t>
            </a:r>
            <a:endParaRPr sz="2400">
              <a:latin typeface="Times New Roman"/>
              <a:cs typeface="Times New Roman"/>
            </a:endParaRPr>
          </a:p>
          <a:p>
            <a:pPr marL="208279" marR="187960" indent="-182880">
              <a:lnSpc>
                <a:spcPct val="100000"/>
              </a:lnSpc>
              <a:spcBef>
                <a:spcPts val="6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082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indenter used varies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with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test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selected, but is generally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hardened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steel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or diamond.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80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0" y="1633220"/>
            <a:ext cx="8114030" cy="2229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marR="30480" indent="-1828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Common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hardness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tests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include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Rockwell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and Brinell.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Other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test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procedures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used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include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scleroscope,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surface abrasion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testing,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Vickers,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and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Tukon-Knoop.</a:t>
            </a:r>
            <a:endParaRPr sz="2400">
              <a:latin typeface="Times New Roman"/>
              <a:cs typeface="Times New Roman"/>
            </a:endParaRPr>
          </a:p>
          <a:p>
            <a:pPr marL="495300" lvl="1" indent="-183515">
              <a:lnSpc>
                <a:spcPct val="100000"/>
              </a:lnSpc>
              <a:spcBef>
                <a:spcPts val="500"/>
              </a:spcBef>
              <a:buClr>
                <a:srgbClr val="92A199"/>
              </a:buClr>
              <a:buSzPct val="85000"/>
              <a:buFont typeface="Arial MT"/>
              <a:buChar char="•"/>
              <a:tabLst>
                <a:tab pos="495300" algn="l"/>
              </a:tabLst>
            </a:pP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Brinell</a:t>
            </a:r>
            <a:r>
              <a:rPr sz="2000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Hardness</a:t>
            </a:r>
            <a:r>
              <a:rPr sz="2000" spc="-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Test</a:t>
            </a:r>
            <a:endParaRPr sz="2000">
              <a:latin typeface="Times New Roman"/>
              <a:cs typeface="Times New Roman"/>
            </a:endParaRPr>
          </a:p>
          <a:p>
            <a:pPr marL="495300" lvl="1" indent="-183515">
              <a:lnSpc>
                <a:spcPct val="100000"/>
              </a:lnSpc>
              <a:spcBef>
                <a:spcPts val="500"/>
              </a:spcBef>
              <a:buClr>
                <a:srgbClr val="92A199"/>
              </a:buClr>
              <a:buSzPct val="85000"/>
              <a:buFont typeface="Arial MT"/>
              <a:buChar char="•"/>
              <a:tabLst>
                <a:tab pos="495300" algn="l"/>
              </a:tabLst>
            </a:pP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Vickers</a:t>
            </a:r>
            <a:r>
              <a:rPr sz="2000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hardness</a:t>
            </a:r>
            <a:r>
              <a:rPr sz="2000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/>
                <a:cs typeface="Times New Roman"/>
              </a:rPr>
              <a:t>Test</a:t>
            </a:r>
            <a:endParaRPr sz="2000">
              <a:latin typeface="Times New Roman"/>
              <a:cs typeface="Times New Roman"/>
            </a:endParaRPr>
          </a:p>
          <a:p>
            <a:pPr marL="495300" lvl="1" indent="-183515">
              <a:lnSpc>
                <a:spcPct val="100000"/>
              </a:lnSpc>
              <a:spcBef>
                <a:spcPts val="509"/>
              </a:spcBef>
              <a:buClr>
                <a:srgbClr val="92A199"/>
              </a:buClr>
              <a:buSzPct val="85000"/>
              <a:buFont typeface="Arial MT"/>
              <a:buChar char="•"/>
              <a:tabLst>
                <a:tab pos="495300" algn="l"/>
              </a:tabLst>
            </a:pP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Rockwell</a:t>
            </a:r>
            <a:r>
              <a:rPr sz="2000" spc="-3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Hardness</a:t>
            </a:r>
            <a:r>
              <a:rPr sz="2000" spc="-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/>
                <a:cs typeface="Times New Roman"/>
              </a:rPr>
              <a:t>Test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81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82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11263"/>
            <a:ext cx="26314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D1523B"/>
                </a:solidFill>
              </a:rPr>
              <a:t>Impact</a:t>
            </a:r>
            <a:r>
              <a:rPr sz="4000" spc="-110" dirty="0">
                <a:solidFill>
                  <a:srgbClr val="D1523B"/>
                </a:solidFill>
              </a:rPr>
              <a:t> </a:t>
            </a:r>
            <a:r>
              <a:rPr sz="4000" spc="-5" dirty="0">
                <a:solidFill>
                  <a:srgbClr val="D1523B"/>
                </a:solidFill>
              </a:rPr>
              <a:t>Test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23240" y="1549130"/>
            <a:ext cx="8087995" cy="296862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08279" indent="-182880">
              <a:lnSpc>
                <a:spcPct val="100000"/>
              </a:lnSpc>
              <a:spcBef>
                <a:spcPts val="760"/>
              </a:spcBef>
              <a:buClr>
                <a:srgbClr val="92A199"/>
              </a:buClr>
              <a:buSzPct val="84615"/>
              <a:buFont typeface="Arial MT"/>
              <a:buChar char="•"/>
              <a:tabLst>
                <a:tab pos="208279" algn="l"/>
              </a:tabLst>
            </a:pPr>
            <a:r>
              <a:rPr sz="26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Impact</a:t>
            </a:r>
            <a:r>
              <a:rPr sz="2600" b="1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Testing,</a:t>
            </a:r>
            <a:r>
              <a:rPr sz="2600" b="1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282833"/>
                </a:solidFill>
                <a:latin typeface="Times New Roman"/>
                <a:cs typeface="Times New Roman"/>
              </a:rPr>
              <a:t>ASTM</a:t>
            </a:r>
            <a:r>
              <a:rPr sz="26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282833"/>
                </a:solidFill>
                <a:latin typeface="Times New Roman"/>
                <a:cs typeface="Times New Roman"/>
              </a:rPr>
              <a:t>E23</a:t>
            </a:r>
            <a:r>
              <a:rPr sz="2600" b="1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282833"/>
                </a:solidFill>
                <a:latin typeface="Times New Roman"/>
                <a:cs typeface="Times New Roman"/>
              </a:rPr>
              <a:t>and </a:t>
            </a:r>
            <a:r>
              <a:rPr sz="26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IS/</a:t>
            </a:r>
            <a:r>
              <a:rPr sz="2600" b="1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282833"/>
                </a:solidFill>
                <a:latin typeface="Times New Roman"/>
                <a:cs typeface="Times New Roman"/>
              </a:rPr>
              <a:t>BS Standard</a:t>
            </a:r>
            <a:endParaRPr sz="2600">
              <a:latin typeface="Times New Roman"/>
              <a:cs typeface="Times New Roman"/>
            </a:endParaRPr>
          </a:p>
          <a:p>
            <a:pPr marL="208279" marR="17780" indent="-182880" algn="just">
              <a:lnSpc>
                <a:spcPct val="100000"/>
              </a:lnSpc>
              <a:spcBef>
                <a:spcPts val="660"/>
              </a:spcBef>
              <a:buClr>
                <a:srgbClr val="92A199"/>
              </a:buClr>
              <a:buSzPct val="84615"/>
              <a:buFont typeface="Arial MT"/>
              <a:buChar char="•"/>
              <a:tabLst>
                <a:tab pos="208279" algn="l"/>
              </a:tabLst>
            </a:pP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impact test is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a method for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evaluating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the toughness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and notch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sensitivity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of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engineering materials.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It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is usually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used to test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the toughness of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metals,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but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similar tests are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used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for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polymers,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ceramics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and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composites.</a:t>
            </a:r>
            <a:r>
              <a:rPr sz="2600" spc="64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Metal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industry sectors include Oil and Gas, Aerospace,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Power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Generation,</a:t>
            </a:r>
            <a:r>
              <a:rPr sz="2600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Automotive,</a:t>
            </a:r>
            <a:r>
              <a:rPr sz="26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Nuclear.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83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84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285" y="609117"/>
            <a:ext cx="4321441" cy="5867641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633219"/>
            <a:ext cx="289115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Charpy</a:t>
            </a:r>
            <a:r>
              <a:rPr sz="2600" spc="-25" dirty="0"/>
              <a:t> </a:t>
            </a:r>
            <a:r>
              <a:rPr sz="2600" dirty="0"/>
              <a:t>Impact</a:t>
            </a:r>
            <a:r>
              <a:rPr sz="2600" spc="-40" dirty="0"/>
              <a:t> </a:t>
            </a:r>
            <a:r>
              <a:rPr sz="2600" spc="-5" dirty="0"/>
              <a:t>Test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523240" y="2113457"/>
            <a:ext cx="8089265" cy="407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 algn="just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0769"/>
              <a:buFont typeface="Arial MT"/>
              <a:buChar char="•"/>
              <a:tabLst>
                <a:tab pos="124460" algn="l"/>
              </a:tabLst>
            </a:pP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A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test specimen is machined to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a 10mm x 10mm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(full size)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cross-section,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with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either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a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"V"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or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"U"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notch.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Sub-size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specimens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are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used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where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the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material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thickness</a:t>
            </a:r>
            <a:r>
              <a:rPr sz="2600" spc="64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is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restricted.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Specimens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can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be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tested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down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cryogenic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temperatures.</a:t>
            </a:r>
            <a:endParaRPr sz="2600">
              <a:latin typeface="Times New Roman"/>
              <a:cs typeface="Times New Roman"/>
            </a:endParaRPr>
          </a:p>
          <a:p>
            <a:pPr marL="25400" marR="19050" algn="just">
              <a:lnSpc>
                <a:spcPct val="100200"/>
              </a:lnSpc>
              <a:spcBef>
                <a:spcPts val="650"/>
              </a:spcBef>
              <a:buClr>
                <a:srgbClr val="92A199"/>
              </a:buClr>
              <a:buSzPct val="80769"/>
              <a:buFont typeface="Arial MT"/>
              <a:buChar char="•"/>
              <a:tabLst>
                <a:tab pos="124460" algn="l"/>
              </a:tabLst>
            </a:pP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Charpy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impact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test is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a dynamic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test in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which a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test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piece</a:t>
            </a:r>
            <a:r>
              <a:rPr sz="2600" spc="23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U-notched</a:t>
            </a:r>
            <a:r>
              <a:rPr sz="2600" spc="25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or</a:t>
            </a:r>
            <a:r>
              <a:rPr sz="2600" spc="24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V-notched</a:t>
            </a:r>
            <a:r>
              <a:rPr sz="2600" spc="24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in</a:t>
            </a:r>
            <a:r>
              <a:rPr sz="2600" spc="25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600" spc="24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middle</a:t>
            </a:r>
            <a:r>
              <a:rPr sz="2600" spc="24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r>
              <a:rPr sz="2600" spc="25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supported </a:t>
            </a:r>
            <a:r>
              <a:rPr sz="2600" spc="-63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at each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end,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is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broken by a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single blow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of a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freely swinging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pendulum. The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energy absorbed is measured.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This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absorbed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energy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is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 measure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of</a:t>
            </a:r>
            <a:r>
              <a:rPr sz="26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 impact</a:t>
            </a:r>
            <a:r>
              <a:rPr sz="26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strength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6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material.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85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633219"/>
            <a:ext cx="24288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/>
              <a:t>Izod</a:t>
            </a:r>
            <a:r>
              <a:rPr sz="2600" spc="-25" dirty="0"/>
              <a:t> </a:t>
            </a:r>
            <a:r>
              <a:rPr sz="2600" spc="-5" dirty="0"/>
              <a:t>Impact</a:t>
            </a:r>
            <a:r>
              <a:rPr sz="2600" spc="-30" dirty="0"/>
              <a:t> </a:t>
            </a:r>
            <a:r>
              <a:rPr sz="2600" spc="-5" dirty="0"/>
              <a:t>Test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523240" y="2113457"/>
            <a:ext cx="8089265" cy="407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21590" algn="just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0769"/>
              <a:buFont typeface="Arial MT"/>
              <a:buChar char="•"/>
              <a:tabLst>
                <a:tab pos="124460" algn="l"/>
              </a:tabLst>
            </a:pP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test specimen is machined to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a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square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or round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section, </a:t>
            </a:r>
            <a:r>
              <a:rPr sz="2600" spc="-63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with</a:t>
            </a:r>
            <a:r>
              <a:rPr sz="2600" spc="6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either</a:t>
            </a:r>
            <a:r>
              <a:rPr sz="2600" spc="6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one</a:t>
            </a:r>
            <a:r>
              <a:rPr sz="2600" spc="63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,</a:t>
            </a:r>
            <a:r>
              <a:rPr sz="2600" spc="63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two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or</a:t>
            </a:r>
            <a:r>
              <a:rPr sz="2600" spc="64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three</a:t>
            </a:r>
            <a:r>
              <a:rPr sz="2600" spc="63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notches.</a:t>
            </a:r>
            <a:r>
              <a:rPr sz="2600" spc="6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600" spc="63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specimen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is </a:t>
            </a:r>
            <a:r>
              <a:rPr sz="2600" spc="-64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clamped vertically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on the anvil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with the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notch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facing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Hammer.</a:t>
            </a:r>
            <a:endParaRPr sz="2600">
              <a:latin typeface="Times New Roman"/>
              <a:cs typeface="Times New Roman"/>
            </a:endParaRPr>
          </a:p>
          <a:p>
            <a:pPr marL="25400" marR="17780" algn="just">
              <a:lnSpc>
                <a:spcPct val="100099"/>
              </a:lnSpc>
              <a:spcBef>
                <a:spcPts val="655"/>
              </a:spcBef>
              <a:buClr>
                <a:srgbClr val="92A199"/>
              </a:buClr>
              <a:buSzPct val="80769"/>
              <a:buFont typeface="Arial MT"/>
              <a:buChar char="•"/>
              <a:tabLst>
                <a:tab pos="124460" algn="l"/>
              </a:tabLst>
            </a:pP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Izod impact test is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a dynamic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test in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which a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test piece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V-notched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test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piece,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gripped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vertically,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is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broken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by</a:t>
            </a:r>
            <a:r>
              <a:rPr sz="2600" spc="65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a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single blow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of a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freely swinging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pendulum. The blow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is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struck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on the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same face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as the notch and at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the fixed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height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above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it.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The energy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absorbed is measured.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This absorbed 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energy</a:t>
            </a:r>
            <a:r>
              <a:rPr sz="26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is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a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 measure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 of</a:t>
            </a:r>
            <a:r>
              <a:rPr sz="26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 impact</a:t>
            </a:r>
            <a:r>
              <a:rPr sz="26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strength</a:t>
            </a:r>
            <a:r>
              <a:rPr sz="26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82833"/>
                </a:solidFill>
                <a:latin typeface="Times New Roman"/>
                <a:cs typeface="Times New Roman"/>
              </a:rPr>
              <a:t>of</a:t>
            </a:r>
            <a:r>
              <a:rPr sz="26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82833"/>
                </a:solidFill>
                <a:latin typeface="Times New Roman"/>
                <a:cs typeface="Times New Roman"/>
              </a:rPr>
              <a:t>material.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86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11263"/>
            <a:ext cx="16605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" dirty="0">
                <a:solidFill>
                  <a:srgbClr val="D1523B"/>
                </a:solidFill>
              </a:rPr>
              <a:t>F</a:t>
            </a:r>
            <a:r>
              <a:rPr sz="4000" spc="5" dirty="0">
                <a:solidFill>
                  <a:srgbClr val="D1523B"/>
                </a:solidFill>
              </a:rPr>
              <a:t>a</a:t>
            </a:r>
            <a:r>
              <a:rPr sz="4000" spc="-5" dirty="0">
                <a:solidFill>
                  <a:srgbClr val="D1523B"/>
                </a:solidFill>
              </a:rPr>
              <a:t>t</a:t>
            </a:r>
            <a:r>
              <a:rPr sz="4000" dirty="0">
                <a:solidFill>
                  <a:srgbClr val="D1523B"/>
                </a:solidFill>
              </a:rPr>
              <a:t>ig</a:t>
            </a:r>
            <a:r>
              <a:rPr sz="4000" spc="-5" dirty="0">
                <a:solidFill>
                  <a:srgbClr val="D1523B"/>
                </a:solidFill>
              </a:rPr>
              <a:t>u</a:t>
            </a:r>
            <a:r>
              <a:rPr sz="4000" dirty="0">
                <a:solidFill>
                  <a:srgbClr val="D1523B"/>
                </a:solidFill>
              </a:rPr>
              <a:t>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10540" y="1633220"/>
            <a:ext cx="8086090" cy="310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marR="30480" indent="-1828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  <a:tab pos="4088765" algn="l"/>
                <a:tab pos="6683375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It has long been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known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that a component subjected to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fluctuating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stresses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may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fail</a:t>
            </a:r>
            <a:r>
              <a:rPr sz="2400" spc="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at	stress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levels much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lower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than its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monotonic fracture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strength, due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 process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called	</a:t>
            </a:r>
            <a:r>
              <a:rPr sz="2400" i="1" dirty="0">
                <a:solidFill>
                  <a:srgbClr val="282833"/>
                </a:solidFill>
                <a:latin typeface="Times New Roman"/>
                <a:cs typeface="Times New Roman"/>
              </a:rPr>
              <a:t>Fatigue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20979" marR="125095" indent="-182880">
              <a:lnSpc>
                <a:spcPct val="79800"/>
              </a:lnSpc>
              <a:spcBef>
                <a:spcPts val="62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several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applications, components have to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withstand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different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kinds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of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load at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different times 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92A199"/>
              </a:buClr>
              <a:buFont typeface="Arial MT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220979" marR="295275" indent="-182880">
              <a:lnSpc>
                <a:spcPct val="80100"/>
              </a:lnSpc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Materials subjected to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these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fluctuating or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repeated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load tends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show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 behavior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which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is different from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what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they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show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under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steady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loads.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87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3698" y="78739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97419" y="6362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88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477" y="2012919"/>
            <a:ext cx="8907667" cy="175771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6458" y="319938"/>
            <a:ext cx="10883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>
                <a:solidFill>
                  <a:srgbClr val="AC8E66"/>
                </a:solidFill>
              </a:rPr>
              <a:t>Cr</a:t>
            </a:r>
            <a:r>
              <a:rPr spc="-5" dirty="0">
                <a:solidFill>
                  <a:srgbClr val="AC8E66"/>
                </a:solidFill>
              </a:rPr>
              <a:t>e</a:t>
            </a:r>
            <a:r>
              <a:rPr spc="5" dirty="0">
                <a:solidFill>
                  <a:srgbClr val="AC8E66"/>
                </a:solidFill>
              </a:rPr>
              <a:t>e</a:t>
            </a:r>
            <a:r>
              <a:rPr dirty="0">
                <a:solidFill>
                  <a:srgbClr val="AC8E66"/>
                </a:solidFill>
              </a:rPr>
              <a:t>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77704" y="5901740"/>
            <a:ext cx="17621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Creep</a:t>
            </a:r>
            <a:r>
              <a:rPr sz="2400" b="1" spc="-8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82833"/>
                </a:solidFill>
                <a:latin typeface="Times New Roman"/>
                <a:cs typeface="Times New Roman"/>
              </a:rPr>
              <a:t>testing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34005" y="2527633"/>
            <a:ext cx="3362960" cy="3982085"/>
            <a:chOff x="5634005" y="2527633"/>
            <a:chExt cx="3362960" cy="39820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5631" y="2527633"/>
              <a:ext cx="2471710" cy="398149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29274" y="3193199"/>
              <a:ext cx="836294" cy="2227580"/>
            </a:xfrm>
            <a:custGeom>
              <a:avLst/>
              <a:gdLst/>
              <a:ahLst/>
              <a:cxnLst/>
              <a:rect l="l" t="t" r="r" b="b"/>
              <a:pathLst>
                <a:path w="836295" h="2227579">
                  <a:moveTo>
                    <a:pt x="836282" y="0"/>
                  </a:moveTo>
                  <a:lnTo>
                    <a:pt x="0" y="0"/>
                  </a:lnTo>
                  <a:lnTo>
                    <a:pt x="0" y="2226957"/>
                  </a:lnTo>
                  <a:lnTo>
                    <a:pt x="418325" y="2226957"/>
                  </a:lnTo>
                  <a:lnTo>
                    <a:pt x="836282" y="2226957"/>
                  </a:lnTo>
                  <a:lnTo>
                    <a:pt x="83628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29274" y="3193199"/>
              <a:ext cx="836294" cy="2227580"/>
            </a:xfrm>
            <a:custGeom>
              <a:avLst/>
              <a:gdLst/>
              <a:ahLst/>
              <a:cxnLst/>
              <a:rect l="l" t="t" r="r" b="b"/>
              <a:pathLst>
                <a:path w="836295" h="2227579">
                  <a:moveTo>
                    <a:pt x="418325" y="2226957"/>
                  </a:moveTo>
                  <a:lnTo>
                    <a:pt x="0" y="2226957"/>
                  </a:lnTo>
                  <a:lnTo>
                    <a:pt x="0" y="0"/>
                  </a:lnTo>
                  <a:lnTo>
                    <a:pt x="836282" y="0"/>
                  </a:lnTo>
                  <a:lnTo>
                    <a:pt x="836282" y="2226957"/>
                  </a:lnTo>
                  <a:lnTo>
                    <a:pt x="418325" y="2226957"/>
                  </a:lnTo>
                  <a:close/>
                </a:path>
              </a:pathLst>
            </a:custGeom>
            <a:ln w="9359">
              <a:solidFill>
                <a:srgbClr val="28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11922" y="3182404"/>
              <a:ext cx="953135" cy="2203450"/>
            </a:xfrm>
            <a:custGeom>
              <a:avLst/>
              <a:gdLst/>
              <a:ahLst/>
              <a:cxnLst/>
              <a:rect l="l" t="t" r="r" b="b"/>
              <a:pathLst>
                <a:path w="953134" h="2203450">
                  <a:moveTo>
                    <a:pt x="952919" y="0"/>
                  </a:moveTo>
                  <a:lnTo>
                    <a:pt x="0" y="0"/>
                  </a:lnTo>
                  <a:lnTo>
                    <a:pt x="0" y="2203195"/>
                  </a:lnTo>
                  <a:lnTo>
                    <a:pt x="476643" y="2203195"/>
                  </a:lnTo>
                  <a:lnTo>
                    <a:pt x="952919" y="2203195"/>
                  </a:lnTo>
                  <a:lnTo>
                    <a:pt x="95291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11922" y="3182404"/>
              <a:ext cx="953135" cy="2203450"/>
            </a:xfrm>
            <a:custGeom>
              <a:avLst/>
              <a:gdLst/>
              <a:ahLst/>
              <a:cxnLst/>
              <a:rect l="l" t="t" r="r" b="b"/>
              <a:pathLst>
                <a:path w="953134" h="2203450">
                  <a:moveTo>
                    <a:pt x="476643" y="2203195"/>
                  </a:moveTo>
                  <a:lnTo>
                    <a:pt x="0" y="2203195"/>
                  </a:lnTo>
                  <a:lnTo>
                    <a:pt x="0" y="0"/>
                  </a:lnTo>
                  <a:lnTo>
                    <a:pt x="952919" y="0"/>
                  </a:lnTo>
                  <a:lnTo>
                    <a:pt x="952919" y="2203195"/>
                  </a:lnTo>
                  <a:lnTo>
                    <a:pt x="476643" y="2203195"/>
                  </a:lnTo>
                  <a:close/>
                </a:path>
              </a:pathLst>
            </a:custGeom>
            <a:ln w="9359">
              <a:solidFill>
                <a:srgbClr val="28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42685" y="3313798"/>
              <a:ext cx="708660" cy="255270"/>
            </a:xfrm>
            <a:custGeom>
              <a:avLst/>
              <a:gdLst/>
              <a:ahLst/>
              <a:cxnLst/>
              <a:rect l="l" t="t" r="r" b="b"/>
              <a:pathLst>
                <a:path w="708659" h="255270">
                  <a:moveTo>
                    <a:pt x="531355" y="0"/>
                  </a:moveTo>
                  <a:lnTo>
                    <a:pt x="531355" y="63715"/>
                  </a:lnTo>
                  <a:lnTo>
                    <a:pt x="0" y="63715"/>
                  </a:lnTo>
                  <a:lnTo>
                    <a:pt x="0" y="191160"/>
                  </a:lnTo>
                  <a:lnTo>
                    <a:pt x="531355" y="191160"/>
                  </a:lnTo>
                  <a:lnTo>
                    <a:pt x="531355" y="255244"/>
                  </a:lnTo>
                  <a:lnTo>
                    <a:pt x="708469" y="127444"/>
                  </a:lnTo>
                  <a:lnTo>
                    <a:pt x="531355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42685" y="3313798"/>
              <a:ext cx="708660" cy="255270"/>
            </a:xfrm>
            <a:custGeom>
              <a:avLst/>
              <a:gdLst/>
              <a:ahLst/>
              <a:cxnLst/>
              <a:rect l="l" t="t" r="r" b="b"/>
              <a:pathLst>
                <a:path w="708659" h="255270">
                  <a:moveTo>
                    <a:pt x="0" y="63715"/>
                  </a:moveTo>
                  <a:lnTo>
                    <a:pt x="531355" y="63715"/>
                  </a:lnTo>
                  <a:lnTo>
                    <a:pt x="531355" y="0"/>
                  </a:lnTo>
                  <a:lnTo>
                    <a:pt x="708469" y="127444"/>
                  </a:lnTo>
                  <a:lnTo>
                    <a:pt x="531355" y="255244"/>
                  </a:lnTo>
                  <a:lnTo>
                    <a:pt x="531355" y="191160"/>
                  </a:lnTo>
                  <a:lnTo>
                    <a:pt x="0" y="191160"/>
                  </a:lnTo>
                  <a:lnTo>
                    <a:pt x="0" y="63715"/>
                  </a:lnTo>
                  <a:close/>
                </a:path>
              </a:pathLst>
            </a:custGeom>
            <a:ln w="9359">
              <a:solidFill>
                <a:srgbClr val="28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32601" y="3718445"/>
              <a:ext cx="709930" cy="255270"/>
            </a:xfrm>
            <a:custGeom>
              <a:avLst/>
              <a:gdLst/>
              <a:ahLst/>
              <a:cxnLst/>
              <a:rect l="l" t="t" r="r" b="b"/>
              <a:pathLst>
                <a:path w="709929" h="255270">
                  <a:moveTo>
                    <a:pt x="532079" y="0"/>
                  </a:moveTo>
                  <a:lnTo>
                    <a:pt x="532079" y="63715"/>
                  </a:lnTo>
                  <a:lnTo>
                    <a:pt x="0" y="63715"/>
                  </a:lnTo>
                  <a:lnTo>
                    <a:pt x="0" y="191160"/>
                  </a:lnTo>
                  <a:lnTo>
                    <a:pt x="532079" y="191160"/>
                  </a:lnTo>
                  <a:lnTo>
                    <a:pt x="532079" y="254876"/>
                  </a:lnTo>
                  <a:lnTo>
                    <a:pt x="709561" y="127431"/>
                  </a:lnTo>
                  <a:lnTo>
                    <a:pt x="532079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32601" y="3718445"/>
              <a:ext cx="709930" cy="255270"/>
            </a:xfrm>
            <a:custGeom>
              <a:avLst/>
              <a:gdLst/>
              <a:ahLst/>
              <a:cxnLst/>
              <a:rect l="l" t="t" r="r" b="b"/>
              <a:pathLst>
                <a:path w="709929" h="255270">
                  <a:moveTo>
                    <a:pt x="0" y="63715"/>
                  </a:moveTo>
                  <a:lnTo>
                    <a:pt x="532079" y="63715"/>
                  </a:lnTo>
                  <a:lnTo>
                    <a:pt x="532079" y="0"/>
                  </a:lnTo>
                  <a:lnTo>
                    <a:pt x="709561" y="127431"/>
                  </a:lnTo>
                  <a:lnTo>
                    <a:pt x="532079" y="254876"/>
                  </a:lnTo>
                  <a:lnTo>
                    <a:pt x="532079" y="191160"/>
                  </a:lnTo>
                  <a:lnTo>
                    <a:pt x="0" y="191160"/>
                  </a:lnTo>
                  <a:lnTo>
                    <a:pt x="0" y="63715"/>
                  </a:lnTo>
                  <a:close/>
                </a:path>
              </a:pathLst>
            </a:custGeom>
            <a:ln w="9359">
              <a:solidFill>
                <a:srgbClr val="28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22517" y="4193286"/>
              <a:ext cx="708660" cy="255270"/>
            </a:xfrm>
            <a:custGeom>
              <a:avLst/>
              <a:gdLst/>
              <a:ahLst/>
              <a:cxnLst/>
              <a:rect l="l" t="t" r="r" b="b"/>
              <a:pathLst>
                <a:path w="708659" h="255270">
                  <a:moveTo>
                    <a:pt x="531367" y="0"/>
                  </a:moveTo>
                  <a:lnTo>
                    <a:pt x="531367" y="63715"/>
                  </a:lnTo>
                  <a:lnTo>
                    <a:pt x="0" y="63715"/>
                  </a:lnTo>
                  <a:lnTo>
                    <a:pt x="0" y="191147"/>
                  </a:lnTo>
                  <a:lnTo>
                    <a:pt x="531367" y="191147"/>
                  </a:lnTo>
                  <a:lnTo>
                    <a:pt x="531367" y="254876"/>
                  </a:lnTo>
                  <a:lnTo>
                    <a:pt x="708482" y="127431"/>
                  </a:lnTo>
                  <a:lnTo>
                    <a:pt x="531367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22517" y="4193286"/>
              <a:ext cx="708660" cy="255270"/>
            </a:xfrm>
            <a:custGeom>
              <a:avLst/>
              <a:gdLst/>
              <a:ahLst/>
              <a:cxnLst/>
              <a:rect l="l" t="t" r="r" b="b"/>
              <a:pathLst>
                <a:path w="708659" h="255270">
                  <a:moveTo>
                    <a:pt x="0" y="63715"/>
                  </a:moveTo>
                  <a:lnTo>
                    <a:pt x="531367" y="63715"/>
                  </a:lnTo>
                  <a:lnTo>
                    <a:pt x="531367" y="0"/>
                  </a:lnTo>
                  <a:lnTo>
                    <a:pt x="708482" y="127431"/>
                  </a:lnTo>
                  <a:lnTo>
                    <a:pt x="531367" y="254876"/>
                  </a:lnTo>
                  <a:lnTo>
                    <a:pt x="531367" y="191147"/>
                  </a:lnTo>
                  <a:lnTo>
                    <a:pt x="0" y="191147"/>
                  </a:lnTo>
                  <a:lnTo>
                    <a:pt x="0" y="63715"/>
                  </a:lnTo>
                  <a:close/>
                </a:path>
              </a:pathLst>
            </a:custGeom>
            <a:ln w="9359">
              <a:solidFill>
                <a:srgbClr val="28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47714" y="4637519"/>
              <a:ext cx="709930" cy="255270"/>
            </a:xfrm>
            <a:custGeom>
              <a:avLst/>
              <a:gdLst/>
              <a:ahLst/>
              <a:cxnLst/>
              <a:rect l="l" t="t" r="r" b="b"/>
              <a:pathLst>
                <a:path w="709929" h="255270">
                  <a:moveTo>
                    <a:pt x="532091" y="0"/>
                  </a:moveTo>
                  <a:lnTo>
                    <a:pt x="532091" y="63715"/>
                  </a:lnTo>
                  <a:lnTo>
                    <a:pt x="0" y="63715"/>
                  </a:lnTo>
                  <a:lnTo>
                    <a:pt x="0" y="191160"/>
                  </a:lnTo>
                  <a:lnTo>
                    <a:pt x="532091" y="191160"/>
                  </a:lnTo>
                  <a:lnTo>
                    <a:pt x="532091" y="255244"/>
                  </a:lnTo>
                  <a:lnTo>
                    <a:pt x="709561" y="127444"/>
                  </a:lnTo>
                  <a:lnTo>
                    <a:pt x="532091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47714" y="4637519"/>
              <a:ext cx="709930" cy="255270"/>
            </a:xfrm>
            <a:custGeom>
              <a:avLst/>
              <a:gdLst/>
              <a:ahLst/>
              <a:cxnLst/>
              <a:rect l="l" t="t" r="r" b="b"/>
              <a:pathLst>
                <a:path w="709929" h="255270">
                  <a:moveTo>
                    <a:pt x="0" y="63715"/>
                  </a:moveTo>
                  <a:lnTo>
                    <a:pt x="532091" y="63715"/>
                  </a:lnTo>
                  <a:lnTo>
                    <a:pt x="532091" y="0"/>
                  </a:lnTo>
                  <a:lnTo>
                    <a:pt x="709561" y="127444"/>
                  </a:lnTo>
                  <a:lnTo>
                    <a:pt x="532091" y="255244"/>
                  </a:lnTo>
                  <a:lnTo>
                    <a:pt x="532091" y="191160"/>
                  </a:lnTo>
                  <a:lnTo>
                    <a:pt x="0" y="191160"/>
                  </a:lnTo>
                  <a:lnTo>
                    <a:pt x="0" y="63715"/>
                  </a:lnTo>
                  <a:close/>
                </a:path>
              </a:pathLst>
            </a:custGeom>
            <a:ln w="9359">
              <a:solidFill>
                <a:srgbClr val="28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38722" y="5066284"/>
              <a:ext cx="708660" cy="254000"/>
            </a:xfrm>
            <a:custGeom>
              <a:avLst/>
              <a:gdLst/>
              <a:ahLst/>
              <a:cxnLst/>
              <a:rect l="l" t="t" r="r" b="b"/>
              <a:pathLst>
                <a:path w="708659" h="254000">
                  <a:moveTo>
                    <a:pt x="531355" y="0"/>
                  </a:moveTo>
                  <a:lnTo>
                    <a:pt x="531355" y="63360"/>
                  </a:lnTo>
                  <a:lnTo>
                    <a:pt x="0" y="63360"/>
                  </a:lnTo>
                  <a:lnTo>
                    <a:pt x="0" y="190080"/>
                  </a:lnTo>
                  <a:lnTo>
                    <a:pt x="531355" y="190080"/>
                  </a:lnTo>
                  <a:lnTo>
                    <a:pt x="531355" y="253796"/>
                  </a:lnTo>
                  <a:lnTo>
                    <a:pt x="708482" y="126720"/>
                  </a:lnTo>
                  <a:lnTo>
                    <a:pt x="531355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38722" y="5066284"/>
              <a:ext cx="708660" cy="254000"/>
            </a:xfrm>
            <a:custGeom>
              <a:avLst/>
              <a:gdLst/>
              <a:ahLst/>
              <a:cxnLst/>
              <a:rect l="l" t="t" r="r" b="b"/>
              <a:pathLst>
                <a:path w="708659" h="254000">
                  <a:moveTo>
                    <a:pt x="0" y="63360"/>
                  </a:moveTo>
                  <a:lnTo>
                    <a:pt x="531355" y="63360"/>
                  </a:lnTo>
                  <a:lnTo>
                    <a:pt x="531355" y="0"/>
                  </a:lnTo>
                  <a:lnTo>
                    <a:pt x="708482" y="126720"/>
                  </a:lnTo>
                  <a:lnTo>
                    <a:pt x="531355" y="253796"/>
                  </a:lnTo>
                  <a:lnTo>
                    <a:pt x="531355" y="190080"/>
                  </a:lnTo>
                  <a:lnTo>
                    <a:pt x="0" y="190080"/>
                  </a:lnTo>
                  <a:lnTo>
                    <a:pt x="0" y="63360"/>
                  </a:lnTo>
                  <a:close/>
                </a:path>
              </a:pathLst>
            </a:custGeom>
            <a:ln w="9359">
              <a:solidFill>
                <a:srgbClr val="28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25955" y="3241802"/>
              <a:ext cx="709295" cy="255270"/>
            </a:xfrm>
            <a:custGeom>
              <a:avLst/>
              <a:gdLst/>
              <a:ahLst/>
              <a:cxnLst/>
              <a:rect l="l" t="t" r="r" b="b"/>
              <a:pathLst>
                <a:path w="709295" h="255270">
                  <a:moveTo>
                    <a:pt x="177482" y="0"/>
                  </a:moveTo>
                  <a:lnTo>
                    <a:pt x="0" y="127800"/>
                  </a:lnTo>
                  <a:lnTo>
                    <a:pt x="177482" y="255231"/>
                  </a:lnTo>
                  <a:lnTo>
                    <a:pt x="177482" y="191515"/>
                  </a:lnTo>
                  <a:lnTo>
                    <a:pt x="708837" y="191515"/>
                  </a:lnTo>
                  <a:lnTo>
                    <a:pt x="708837" y="64084"/>
                  </a:lnTo>
                  <a:lnTo>
                    <a:pt x="177482" y="64084"/>
                  </a:lnTo>
                  <a:lnTo>
                    <a:pt x="177482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25955" y="3241802"/>
              <a:ext cx="709295" cy="255270"/>
            </a:xfrm>
            <a:custGeom>
              <a:avLst/>
              <a:gdLst/>
              <a:ahLst/>
              <a:cxnLst/>
              <a:rect l="l" t="t" r="r" b="b"/>
              <a:pathLst>
                <a:path w="709295" h="255270">
                  <a:moveTo>
                    <a:pt x="708837" y="191515"/>
                  </a:moveTo>
                  <a:lnTo>
                    <a:pt x="177482" y="191515"/>
                  </a:lnTo>
                  <a:lnTo>
                    <a:pt x="177482" y="255231"/>
                  </a:lnTo>
                  <a:lnTo>
                    <a:pt x="0" y="127800"/>
                  </a:lnTo>
                  <a:lnTo>
                    <a:pt x="177482" y="0"/>
                  </a:lnTo>
                  <a:lnTo>
                    <a:pt x="177482" y="64084"/>
                  </a:lnTo>
                  <a:lnTo>
                    <a:pt x="708837" y="64084"/>
                  </a:lnTo>
                  <a:lnTo>
                    <a:pt x="708837" y="191515"/>
                  </a:lnTo>
                  <a:close/>
                </a:path>
              </a:pathLst>
            </a:custGeom>
            <a:ln w="9359">
              <a:solidFill>
                <a:srgbClr val="28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15161" y="3646436"/>
              <a:ext cx="708660" cy="255270"/>
            </a:xfrm>
            <a:custGeom>
              <a:avLst/>
              <a:gdLst/>
              <a:ahLst/>
              <a:cxnLst/>
              <a:rect l="l" t="t" r="r" b="b"/>
              <a:pathLst>
                <a:path w="708659" h="255270">
                  <a:moveTo>
                    <a:pt x="177114" y="0"/>
                  </a:moveTo>
                  <a:lnTo>
                    <a:pt x="0" y="127444"/>
                  </a:lnTo>
                  <a:lnTo>
                    <a:pt x="177114" y="254889"/>
                  </a:lnTo>
                  <a:lnTo>
                    <a:pt x="177114" y="191160"/>
                  </a:lnTo>
                  <a:lnTo>
                    <a:pt x="708482" y="191160"/>
                  </a:lnTo>
                  <a:lnTo>
                    <a:pt x="708482" y="63728"/>
                  </a:lnTo>
                  <a:lnTo>
                    <a:pt x="177114" y="63728"/>
                  </a:lnTo>
                  <a:lnTo>
                    <a:pt x="177114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15161" y="3646436"/>
              <a:ext cx="708660" cy="255270"/>
            </a:xfrm>
            <a:custGeom>
              <a:avLst/>
              <a:gdLst/>
              <a:ahLst/>
              <a:cxnLst/>
              <a:rect l="l" t="t" r="r" b="b"/>
              <a:pathLst>
                <a:path w="708659" h="255270">
                  <a:moveTo>
                    <a:pt x="708482" y="191160"/>
                  </a:moveTo>
                  <a:lnTo>
                    <a:pt x="177114" y="191160"/>
                  </a:lnTo>
                  <a:lnTo>
                    <a:pt x="177114" y="254889"/>
                  </a:lnTo>
                  <a:lnTo>
                    <a:pt x="0" y="127444"/>
                  </a:lnTo>
                  <a:lnTo>
                    <a:pt x="177114" y="0"/>
                  </a:lnTo>
                  <a:lnTo>
                    <a:pt x="177114" y="63728"/>
                  </a:lnTo>
                  <a:lnTo>
                    <a:pt x="708482" y="63728"/>
                  </a:lnTo>
                  <a:lnTo>
                    <a:pt x="708482" y="191160"/>
                  </a:lnTo>
                  <a:close/>
                </a:path>
              </a:pathLst>
            </a:custGeom>
            <a:ln w="9359">
              <a:solidFill>
                <a:srgbClr val="28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05077" y="4121645"/>
              <a:ext cx="709930" cy="255270"/>
            </a:xfrm>
            <a:custGeom>
              <a:avLst/>
              <a:gdLst/>
              <a:ahLst/>
              <a:cxnLst/>
              <a:rect l="l" t="t" r="r" b="b"/>
              <a:pathLst>
                <a:path w="709929" h="255270">
                  <a:moveTo>
                    <a:pt x="177482" y="0"/>
                  </a:moveTo>
                  <a:lnTo>
                    <a:pt x="0" y="127431"/>
                  </a:lnTo>
                  <a:lnTo>
                    <a:pt x="177482" y="254876"/>
                  </a:lnTo>
                  <a:lnTo>
                    <a:pt x="177482" y="191160"/>
                  </a:lnTo>
                  <a:lnTo>
                    <a:pt x="709561" y="191160"/>
                  </a:lnTo>
                  <a:lnTo>
                    <a:pt x="709561" y="63715"/>
                  </a:lnTo>
                  <a:lnTo>
                    <a:pt x="177482" y="63715"/>
                  </a:lnTo>
                  <a:lnTo>
                    <a:pt x="177482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05077" y="4121645"/>
              <a:ext cx="709930" cy="255270"/>
            </a:xfrm>
            <a:custGeom>
              <a:avLst/>
              <a:gdLst/>
              <a:ahLst/>
              <a:cxnLst/>
              <a:rect l="l" t="t" r="r" b="b"/>
              <a:pathLst>
                <a:path w="709929" h="255270">
                  <a:moveTo>
                    <a:pt x="709561" y="191160"/>
                  </a:moveTo>
                  <a:lnTo>
                    <a:pt x="177482" y="191160"/>
                  </a:lnTo>
                  <a:lnTo>
                    <a:pt x="177482" y="254876"/>
                  </a:lnTo>
                  <a:lnTo>
                    <a:pt x="0" y="127431"/>
                  </a:lnTo>
                  <a:lnTo>
                    <a:pt x="177482" y="0"/>
                  </a:lnTo>
                  <a:lnTo>
                    <a:pt x="177482" y="63715"/>
                  </a:lnTo>
                  <a:lnTo>
                    <a:pt x="709561" y="63715"/>
                  </a:lnTo>
                  <a:lnTo>
                    <a:pt x="709561" y="191160"/>
                  </a:lnTo>
                  <a:close/>
                </a:path>
              </a:pathLst>
            </a:custGeom>
            <a:ln w="9359">
              <a:solidFill>
                <a:srgbClr val="28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30642" y="4565523"/>
              <a:ext cx="709295" cy="255270"/>
            </a:xfrm>
            <a:custGeom>
              <a:avLst/>
              <a:gdLst/>
              <a:ahLst/>
              <a:cxnLst/>
              <a:rect l="l" t="t" r="r" b="b"/>
              <a:pathLst>
                <a:path w="709295" h="255270">
                  <a:moveTo>
                    <a:pt x="177482" y="0"/>
                  </a:moveTo>
                  <a:lnTo>
                    <a:pt x="0" y="127431"/>
                  </a:lnTo>
                  <a:lnTo>
                    <a:pt x="177482" y="254876"/>
                  </a:lnTo>
                  <a:lnTo>
                    <a:pt x="177482" y="191160"/>
                  </a:lnTo>
                  <a:lnTo>
                    <a:pt x="708837" y="191160"/>
                  </a:lnTo>
                  <a:lnTo>
                    <a:pt x="708837" y="63715"/>
                  </a:lnTo>
                  <a:lnTo>
                    <a:pt x="177482" y="63715"/>
                  </a:lnTo>
                  <a:lnTo>
                    <a:pt x="177482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730642" y="4565523"/>
              <a:ext cx="709295" cy="255270"/>
            </a:xfrm>
            <a:custGeom>
              <a:avLst/>
              <a:gdLst/>
              <a:ahLst/>
              <a:cxnLst/>
              <a:rect l="l" t="t" r="r" b="b"/>
              <a:pathLst>
                <a:path w="709295" h="255270">
                  <a:moveTo>
                    <a:pt x="708837" y="191160"/>
                  </a:moveTo>
                  <a:lnTo>
                    <a:pt x="177482" y="191160"/>
                  </a:lnTo>
                  <a:lnTo>
                    <a:pt x="177482" y="254876"/>
                  </a:lnTo>
                  <a:lnTo>
                    <a:pt x="0" y="127431"/>
                  </a:lnTo>
                  <a:lnTo>
                    <a:pt x="177482" y="0"/>
                  </a:lnTo>
                  <a:lnTo>
                    <a:pt x="177482" y="63715"/>
                  </a:lnTo>
                  <a:lnTo>
                    <a:pt x="708837" y="63715"/>
                  </a:lnTo>
                  <a:lnTo>
                    <a:pt x="708837" y="191160"/>
                  </a:lnTo>
                  <a:close/>
                </a:path>
              </a:pathLst>
            </a:custGeom>
            <a:ln w="9359">
              <a:solidFill>
                <a:srgbClr val="28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21993" y="4994643"/>
              <a:ext cx="709295" cy="254000"/>
            </a:xfrm>
            <a:custGeom>
              <a:avLst/>
              <a:gdLst/>
              <a:ahLst/>
              <a:cxnLst/>
              <a:rect l="l" t="t" r="r" b="b"/>
              <a:pathLst>
                <a:path w="709295" h="254000">
                  <a:moveTo>
                    <a:pt x="177482" y="0"/>
                  </a:moveTo>
                  <a:lnTo>
                    <a:pt x="0" y="127076"/>
                  </a:lnTo>
                  <a:lnTo>
                    <a:pt x="177482" y="253796"/>
                  </a:lnTo>
                  <a:lnTo>
                    <a:pt x="177482" y="190436"/>
                  </a:lnTo>
                  <a:lnTo>
                    <a:pt x="708850" y="190436"/>
                  </a:lnTo>
                  <a:lnTo>
                    <a:pt x="708850" y="63715"/>
                  </a:lnTo>
                  <a:lnTo>
                    <a:pt x="177482" y="63715"/>
                  </a:lnTo>
                  <a:lnTo>
                    <a:pt x="177482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721993" y="4994643"/>
              <a:ext cx="709295" cy="254000"/>
            </a:xfrm>
            <a:custGeom>
              <a:avLst/>
              <a:gdLst/>
              <a:ahLst/>
              <a:cxnLst/>
              <a:rect l="l" t="t" r="r" b="b"/>
              <a:pathLst>
                <a:path w="709295" h="254000">
                  <a:moveTo>
                    <a:pt x="708850" y="190436"/>
                  </a:moveTo>
                  <a:lnTo>
                    <a:pt x="177482" y="190436"/>
                  </a:lnTo>
                  <a:lnTo>
                    <a:pt x="177482" y="253796"/>
                  </a:lnTo>
                  <a:lnTo>
                    <a:pt x="0" y="127076"/>
                  </a:lnTo>
                  <a:lnTo>
                    <a:pt x="177482" y="0"/>
                  </a:lnTo>
                  <a:lnTo>
                    <a:pt x="177482" y="63715"/>
                  </a:lnTo>
                  <a:lnTo>
                    <a:pt x="708850" y="63715"/>
                  </a:lnTo>
                  <a:lnTo>
                    <a:pt x="708850" y="190436"/>
                  </a:lnTo>
                  <a:close/>
                </a:path>
              </a:pathLst>
            </a:custGeom>
            <a:ln w="9359">
              <a:solidFill>
                <a:srgbClr val="28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38685" y="3004197"/>
              <a:ext cx="3353435" cy="2527935"/>
            </a:xfrm>
            <a:custGeom>
              <a:avLst/>
              <a:gdLst/>
              <a:ahLst/>
              <a:cxnLst/>
              <a:rect l="l" t="t" r="r" b="b"/>
              <a:pathLst>
                <a:path w="3353434" h="2527935">
                  <a:moveTo>
                    <a:pt x="1676514" y="2527922"/>
                  </a:moveTo>
                  <a:lnTo>
                    <a:pt x="0" y="2527922"/>
                  </a:lnTo>
                  <a:lnTo>
                    <a:pt x="0" y="0"/>
                  </a:lnTo>
                  <a:lnTo>
                    <a:pt x="3353028" y="0"/>
                  </a:lnTo>
                  <a:lnTo>
                    <a:pt x="3353028" y="2527922"/>
                  </a:lnTo>
                  <a:lnTo>
                    <a:pt x="1676514" y="2527922"/>
                  </a:lnTo>
                  <a:close/>
                </a:path>
              </a:pathLst>
            </a:custGeom>
            <a:ln w="9359">
              <a:solidFill>
                <a:srgbClr val="28283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93000" y="5815444"/>
              <a:ext cx="579120" cy="435609"/>
            </a:xfrm>
            <a:custGeom>
              <a:avLst/>
              <a:gdLst/>
              <a:ahLst/>
              <a:cxnLst/>
              <a:rect l="l" t="t" r="r" b="b"/>
              <a:pathLst>
                <a:path w="579120" h="435610">
                  <a:moveTo>
                    <a:pt x="434162" y="0"/>
                  </a:moveTo>
                  <a:lnTo>
                    <a:pt x="144360" y="0"/>
                  </a:lnTo>
                  <a:lnTo>
                    <a:pt x="144360" y="326517"/>
                  </a:lnTo>
                  <a:lnTo>
                    <a:pt x="0" y="326517"/>
                  </a:lnTo>
                  <a:lnTo>
                    <a:pt x="289077" y="435597"/>
                  </a:lnTo>
                  <a:lnTo>
                    <a:pt x="578523" y="326517"/>
                  </a:lnTo>
                  <a:lnTo>
                    <a:pt x="434162" y="326517"/>
                  </a:lnTo>
                  <a:lnTo>
                    <a:pt x="434162" y="0"/>
                  </a:lnTo>
                  <a:close/>
                </a:path>
              </a:pathLst>
            </a:custGeom>
            <a:solidFill>
              <a:srgbClr val="282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93000" y="5815444"/>
              <a:ext cx="579120" cy="435609"/>
            </a:xfrm>
            <a:custGeom>
              <a:avLst/>
              <a:gdLst/>
              <a:ahLst/>
              <a:cxnLst/>
              <a:rect l="l" t="t" r="r" b="b"/>
              <a:pathLst>
                <a:path w="579120" h="435610">
                  <a:moveTo>
                    <a:pt x="144360" y="0"/>
                  </a:moveTo>
                  <a:lnTo>
                    <a:pt x="144360" y="326517"/>
                  </a:lnTo>
                  <a:lnTo>
                    <a:pt x="0" y="326517"/>
                  </a:lnTo>
                  <a:lnTo>
                    <a:pt x="289077" y="435597"/>
                  </a:lnTo>
                  <a:lnTo>
                    <a:pt x="578523" y="326517"/>
                  </a:lnTo>
                  <a:lnTo>
                    <a:pt x="434162" y="326517"/>
                  </a:lnTo>
                  <a:lnTo>
                    <a:pt x="434162" y="0"/>
                  </a:lnTo>
                  <a:lnTo>
                    <a:pt x="144360" y="0"/>
                  </a:lnTo>
                  <a:close/>
                </a:path>
              </a:pathLst>
            </a:custGeom>
            <a:ln w="9359">
              <a:solidFill>
                <a:srgbClr val="28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4757" y="962545"/>
            <a:ext cx="5857240" cy="3578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9755" marR="532765" indent="-52959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AC8E66"/>
                </a:solidFill>
                <a:latin typeface="Times New Roman"/>
                <a:cs typeface="Times New Roman"/>
              </a:rPr>
              <a:t>Time-dependent deformation </a:t>
            </a:r>
            <a:r>
              <a:rPr sz="2800" dirty="0">
                <a:solidFill>
                  <a:srgbClr val="AC8E66"/>
                </a:solidFill>
                <a:latin typeface="Times New Roman"/>
                <a:cs typeface="Times New Roman"/>
              </a:rPr>
              <a:t>due to </a:t>
            </a:r>
            <a:r>
              <a:rPr sz="2800" spc="5" dirty="0">
                <a:solidFill>
                  <a:srgbClr val="AC8E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AC8E66"/>
                </a:solidFill>
                <a:latin typeface="Times New Roman"/>
                <a:cs typeface="Times New Roman"/>
              </a:rPr>
              <a:t>constant</a:t>
            </a:r>
            <a:r>
              <a:rPr sz="2800" spc="-35" dirty="0">
                <a:solidFill>
                  <a:srgbClr val="AC8E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AC8E66"/>
                </a:solidFill>
                <a:latin typeface="Times New Roman"/>
                <a:cs typeface="Times New Roman"/>
              </a:rPr>
              <a:t>load</a:t>
            </a:r>
            <a:r>
              <a:rPr sz="2800" spc="-35" dirty="0">
                <a:solidFill>
                  <a:srgbClr val="AC8E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AC8E66"/>
                </a:solidFill>
                <a:latin typeface="Times New Roman"/>
                <a:cs typeface="Times New Roman"/>
              </a:rPr>
              <a:t>at</a:t>
            </a:r>
            <a:r>
              <a:rPr sz="2800" spc="-15" dirty="0">
                <a:solidFill>
                  <a:srgbClr val="AC8E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AC8E66"/>
                </a:solidFill>
                <a:latin typeface="Times New Roman"/>
                <a:cs typeface="Times New Roman"/>
              </a:rPr>
              <a:t>high</a:t>
            </a:r>
            <a:r>
              <a:rPr sz="2800" spc="-10" dirty="0">
                <a:solidFill>
                  <a:srgbClr val="AC8E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AC8E66"/>
                </a:solidFill>
                <a:latin typeface="Times New Roman"/>
                <a:cs typeface="Times New Roman"/>
              </a:rPr>
              <a:t>temperature</a:t>
            </a:r>
            <a:endParaRPr sz="2800">
              <a:latin typeface="Times New Roman"/>
              <a:cs typeface="Times New Roman"/>
            </a:endParaRPr>
          </a:p>
          <a:p>
            <a:pPr marL="965200">
              <a:lnSpc>
                <a:spcPct val="100000"/>
              </a:lnSpc>
            </a:pP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(&gt;</a:t>
            </a:r>
            <a:r>
              <a:rPr sz="2800" spc="-5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0.4</a:t>
            </a:r>
            <a:r>
              <a:rPr sz="2800" spc="-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T</a:t>
            </a:r>
            <a:r>
              <a:rPr sz="2400" spc="7" baseline="-24305" dirty="0">
                <a:solidFill>
                  <a:srgbClr val="282833"/>
                </a:solidFill>
                <a:latin typeface="Times New Roman"/>
                <a:cs typeface="Times New Roman"/>
              </a:rPr>
              <a:t>m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  <a:p>
            <a:pPr marL="431165">
              <a:lnSpc>
                <a:spcPct val="100000"/>
              </a:lnSpc>
              <a:spcBef>
                <a:spcPts val="459"/>
              </a:spcBef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Examples: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turbine blades,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steam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generators.</a:t>
            </a:r>
            <a:endParaRPr sz="2400">
              <a:latin typeface="Times New Roman"/>
              <a:cs typeface="Times New Roman"/>
            </a:endParaRPr>
          </a:p>
          <a:p>
            <a:pPr marL="406400">
              <a:lnSpc>
                <a:spcPct val="100000"/>
              </a:lnSpc>
              <a:spcBef>
                <a:spcPts val="2310"/>
              </a:spcBef>
            </a:pP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Creep</a:t>
            </a:r>
            <a:r>
              <a:rPr sz="22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test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00">
              <a:latin typeface="Times New Roman"/>
              <a:cs typeface="Times New Roman"/>
            </a:endParaRPr>
          </a:p>
          <a:p>
            <a:pPr marR="497840" algn="r">
              <a:lnSpc>
                <a:spcPct val="100000"/>
              </a:lnSpc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Furnace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325156"/>
            <a:ext cx="8229600" cy="655955"/>
          </a:xfrm>
          <a:custGeom>
            <a:avLst/>
            <a:gdLst/>
            <a:ahLst/>
            <a:cxnLst/>
            <a:rect l="l" t="t" r="r" b="b"/>
            <a:pathLst>
              <a:path w="8229600" h="655955">
                <a:moveTo>
                  <a:pt x="8229600" y="0"/>
                </a:moveTo>
                <a:lnTo>
                  <a:pt x="0" y="0"/>
                </a:lnTo>
                <a:lnTo>
                  <a:pt x="0" y="655561"/>
                </a:lnTo>
                <a:lnTo>
                  <a:pt x="4114800" y="655561"/>
                </a:lnTo>
                <a:lnTo>
                  <a:pt x="8229600" y="655561"/>
                </a:lnTo>
                <a:lnTo>
                  <a:pt x="8229600" y="0"/>
                </a:lnTo>
                <a:close/>
              </a:path>
            </a:pathLst>
          </a:custGeom>
          <a:solidFill>
            <a:srgbClr val="92A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325156"/>
            <a:ext cx="8229600" cy="655955"/>
          </a:xfrm>
          <a:prstGeom prst="rect">
            <a:avLst/>
          </a:prstGeom>
          <a:ln w="9359">
            <a:solidFill>
              <a:srgbClr val="3333CC"/>
            </a:solidFill>
          </a:ln>
        </p:spPr>
        <p:txBody>
          <a:bodyPr vert="horz" wrap="square" lIns="0" tIns="1454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145"/>
              </a:spcBef>
            </a:pPr>
            <a:r>
              <a:rPr sz="2400" spc="-5" dirty="0"/>
              <a:t>Factors</a:t>
            </a:r>
            <a:r>
              <a:rPr sz="2400" spc="10" dirty="0"/>
              <a:t> </a:t>
            </a:r>
            <a:r>
              <a:rPr sz="2400" spc="-5" dirty="0"/>
              <a:t>Affecting</a:t>
            </a:r>
            <a:r>
              <a:rPr sz="2400" spc="15" dirty="0"/>
              <a:t> </a:t>
            </a:r>
            <a:r>
              <a:rPr sz="2400" spc="-5" dirty="0"/>
              <a:t>Mechanical</a:t>
            </a:r>
            <a:r>
              <a:rPr sz="2400" spc="15" dirty="0"/>
              <a:t> </a:t>
            </a:r>
            <a:r>
              <a:rPr sz="2400" spc="-5" dirty="0"/>
              <a:t>Properties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18819" y="2776220"/>
            <a:ext cx="76561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mechanical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properties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of materials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are affected by various </a:t>
            </a:r>
            <a:r>
              <a:rPr sz="2400" spc="-5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factors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819" y="3583711"/>
            <a:ext cx="25463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1.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2.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3.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4.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3220" y="3583711"/>
            <a:ext cx="32537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274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Grain size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Heat</a:t>
            </a:r>
            <a:r>
              <a:rPr sz="2400" spc="-7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treatment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Atmospherics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exposure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Low</a:t>
            </a:r>
            <a:r>
              <a:rPr sz="2400" spc="-3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r>
              <a:rPr sz="2400" spc="-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high</a:t>
            </a:r>
            <a:r>
              <a:rPr sz="2400" spc="-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temperature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9618" y="319938"/>
            <a:ext cx="57003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/>
              <a:t>Creep:</a:t>
            </a:r>
            <a:r>
              <a:rPr sz="2800" spc="-25" dirty="0"/>
              <a:t> </a:t>
            </a:r>
            <a:r>
              <a:rPr sz="2800" spc="-5" dirty="0"/>
              <a:t>stress</a:t>
            </a:r>
            <a:r>
              <a:rPr sz="2800" spc="-30" dirty="0"/>
              <a:t> </a:t>
            </a:r>
            <a:r>
              <a:rPr sz="2800" dirty="0"/>
              <a:t>and</a:t>
            </a:r>
            <a:r>
              <a:rPr sz="2800" spc="-30" dirty="0"/>
              <a:t> </a:t>
            </a:r>
            <a:r>
              <a:rPr sz="2800" spc="-5" dirty="0"/>
              <a:t>temperature</a:t>
            </a:r>
            <a:r>
              <a:rPr sz="2800" spc="-30" dirty="0"/>
              <a:t> </a:t>
            </a:r>
            <a:r>
              <a:rPr sz="2800" spc="-5" dirty="0"/>
              <a:t>effects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7304" y="815070"/>
            <a:ext cx="4770755" cy="17938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With</a:t>
            </a:r>
            <a:r>
              <a:rPr sz="24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increasing</a:t>
            </a:r>
            <a:r>
              <a:rPr sz="24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</a:t>
            </a:r>
            <a:r>
              <a:rPr sz="24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or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temperature:</a:t>
            </a:r>
            <a:endParaRPr sz="2400">
              <a:latin typeface="Times New Roman"/>
              <a:cs typeface="Times New Roman"/>
            </a:endParaRPr>
          </a:p>
          <a:p>
            <a:pPr marL="298450" indent="-28638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instantaneous</a:t>
            </a:r>
            <a:r>
              <a:rPr sz="2400" spc="-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strain</a:t>
            </a:r>
            <a:r>
              <a:rPr sz="2400" spc="-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increases</a:t>
            </a:r>
            <a:endParaRPr sz="2400">
              <a:latin typeface="Times New Roman"/>
              <a:cs typeface="Times New Roman"/>
            </a:endParaRPr>
          </a:p>
          <a:p>
            <a:pPr marL="298450" indent="-28638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steady-state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creep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rate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increases</a:t>
            </a:r>
            <a:endParaRPr sz="2400">
              <a:latin typeface="Times New Roman"/>
              <a:cs typeface="Times New Roman"/>
            </a:endParaRPr>
          </a:p>
          <a:p>
            <a:pPr marL="298450" indent="-28638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time</a:t>
            </a:r>
            <a:r>
              <a:rPr sz="2400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82833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rupture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 decreases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291" y="2959391"/>
            <a:ext cx="8193473" cy="3573839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04" y="285927"/>
            <a:ext cx="8983345" cy="13627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3600" b="0" spc="-5" dirty="0">
                <a:latin typeface="Times New Roman"/>
                <a:cs typeface="Times New Roman"/>
              </a:rPr>
              <a:t>Creep:</a:t>
            </a:r>
            <a:r>
              <a:rPr sz="3600" b="0" spc="-20" dirty="0">
                <a:latin typeface="Times New Roman"/>
                <a:cs typeface="Times New Roman"/>
              </a:rPr>
              <a:t> </a:t>
            </a:r>
            <a:r>
              <a:rPr sz="3600" b="0" spc="-5" dirty="0">
                <a:latin typeface="Times New Roman"/>
                <a:cs typeface="Times New Roman"/>
              </a:rPr>
              <a:t>stress</a:t>
            </a:r>
            <a:r>
              <a:rPr sz="3600" b="0" spc="-15" dirty="0">
                <a:latin typeface="Times New Roman"/>
                <a:cs typeface="Times New Roman"/>
              </a:rPr>
              <a:t> </a:t>
            </a:r>
            <a:r>
              <a:rPr sz="3600" b="0" spc="-10" dirty="0">
                <a:latin typeface="Times New Roman"/>
                <a:cs typeface="Times New Roman"/>
              </a:rPr>
              <a:t>and</a:t>
            </a:r>
            <a:r>
              <a:rPr sz="3600" b="0" spc="-25" dirty="0">
                <a:latin typeface="Times New Roman"/>
                <a:cs typeface="Times New Roman"/>
              </a:rPr>
              <a:t> </a:t>
            </a:r>
            <a:r>
              <a:rPr sz="3600" b="0" spc="-5" dirty="0">
                <a:latin typeface="Times New Roman"/>
                <a:cs typeface="Times New Roman"/>
              </a:rPr>
              <a:t>temperature</a:t>
            </a:r>
            <a:r>
              <a:rPr sz="3600" b="0" spc="-10" dirty="0">
                <a:latin typeface="Times New Roman"/>
                <a:cs typeface="Times New Roman"/>
              </a:rPr>
              <a:t> </a:t>
            </a:r>
            <a:r>
              <a:rPr sz="3600" b="0" spc="-5" dirty="0">
                <a:latin typeface="Times New Roman"/>
                <a:cs typeface="Times New Roman"/>
              </a:rPr>
              <a:t>effects</a:t>
            </a:r>
            <a:endParaRPr sz="3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80"/>
              </a:spcBef>
              <a:tabLst>
                <a:tab pos="2453640" algn="l"/>
                <a:tab pos="4062729" algn="l"/>
                <a:tab pos="4485005" algn="l"/>
                <a:tab pos="5026025" algn="l"/>
                <a:tab pos="6635115" algn="l"/>
                <a:tab pos="7463790" algn="l"/>
                <a:tab pos="8090534" algn="l"/>
                <a:tab pos="8682355" algn="l"/>
              </a:tabLst>
            </a:pPr>
            <a:r>
              <a:rPr sz="2400" b="0" spc="-10" dirty="0">
                <a:latin typeface="Times New Roman"/>
                <a:cs typeface="Times New Roman"/>
              </a:rPr>
              <a:t>S</a:t>
            </a:r>
            <a:r>
              <a:rPr sz="2400" b="0" dirty="0">
                <a:latin typeface="Times New Roman"/>
                <a:cs typeface="Times New Roman"/>
              </a:rPr>
              <a:t>t</a:t>
            </a:r>
            <a:r>
              <a:rPr sz="2400" b="0" spc="5" dirty="0">
                <a:latin typeface="Times New Roman"/>
                <a:cs typeface="Times New Roman"/>
              </a:rPr>
              <a:t>r</a:t>
            </a:r>
            <a:r>
              <a:rPr sz="2400" b="0" spc="-5" dirty="0">
                <a:latin typeface="Times New Roman"/>
                <a:cs typeface="Times New Roman"/>
              </a:rPr>
              <a:t>e</a:t>
            </a:r>
            <a:r>
              <a:rPr sz="2400" b="0" dirty="0">
                <a:latin typeface="Times New Roman"/>
                <a:cs typeface="Times New Roman"/>
              </a:rPr>
              <a:t>ss/temperatu</a:t>
            </a:r>
            <a:r>
              <a:rPr sz="2400" b="0" spc="5" dirty="0">
                <a:latin typeface="Times New Roman"/>
                <a:cs typeface="Times New Roman"/>
              </a:rPr>
              <a:t>r</a:t>
            </a:r>
            <a:r>
              <a:rPr sz="2400" b="0" dirty="0">
                <a:latin typeface="Times New Roman"/>
                <a:cs typeface="Times New Roman"/>
              </a:rPr>
              <a:t>e	depende</a:t>
            </a:r>
            <a:r>
              <a:rPr sz="2400" b="0" spc="-10" dirty="0">
                <a:latin typeface="Times New Roman"/>
                <a:cs typeface="Times New Roman"/>
              </a:rPr>
              <a:t>n</a:t>
            </a:r>
            <a:r>
              <a:rPr sz="2400" b="0" dirty="0">
                <a:latin typeface="Times New Roman"/>
                <a:cs typeface="Times New Roman"/>
              </a:rPr>
              <a:t>ce	of	the	ste</a:t>
            </a:r>
            <a:r>
              <a:rPr sz="2400" b="0" spc="-5" dirty="0">
                <a:latin typeface="Times New Roman"/>
                <a:cs typeface="Times New Roman"/>
              </a:rPr>
              <a:t>a</a:t>
            </a:r>
            <a:r>
              <a:rPr sz="2400" b="0" spc="5" dirty="0">
                <a:latin typeface="Times New Roman"/>
                <a:cs typeface="Times New Roman"/>
              </a:rPr>
              <a:t>d</a:t>
            </a:r>
            <a:r>
              <a:rPr sz="2400" b="0" spc="-10" dirty="0">
                <a:latin typeface="Times New Roman"/>
                <a:cs typeface="Times New Roman"/>
              </a:rPr>
              <a:t>y</a:t>
            </a:r>
            <a:r>
              <a:rPr sz="2400" b="0" spc="5" dirty="0">
                <a:latin typeface="Times New Roman"/>
                <a:cs typeface="Times New Roman"/>
              </a:rPr>
              <a:t>-</a:t>
            </a:r>
            <a:r>
              <a:rPr sz="2400" b="0" dirty="0">
                <a:latin typeface="Times New Roman"/>
                <a:cs typeface="Times New Roman"/>
              </a:rPr>
              <a:t>state	creep	</a:t>
            </a:r>
            <a:r>
              <a:rPr sz="2400" b="0" spc="5" dirty="0">
                <a:latin typeface="Times New Roman"/>
                <a:cs typeface="Times New Roman"/>
              </a:rPr>
              <a:t>r</a:t>
            </a:r>
            <a:r>
              <a:rPr sz="2400" b="0" spc="-5" dirty="0">
                <a:latin typeface="Times New Roman"/>
                <a:cs typeface="Times New Roman"/>
              </a:rPr>
              <a:t>a</a:t>
            </a:r>
            <a:r>
              <a:rPr sz="2400" b="0" spc="10" dirty="0">
                <a:latin typeface="Times New Roman"/>
                <a:cs typeface="Times New Roman"/>
              </a:rPr>
              <a:t>t</a:t>
            </a:r>
            <a:r>
              <a:rPr sz="2400" b="0" dirty="0">
                <a:latin typeface="Times New Roman"/>
                <a:cs typeface="Times New Roman"/>
              </a:rPr>
              <a:t>e	</a:t>
            </a:r>
            <a:r>
              <a:rPr sz="2400" b="0" spc="-5" dirty="0">
                <a:latin typeface="Times New Roman"/>
                <a:cs typeface="Times New Roman"/>
              </a:rPr>
              <a:t>c</a:t>
            </a:r>
            <a:r>
              <a:rPr sz="2400" b="0" dirty="0">
                <a:latin typeface="Times New Roman"/>
                <a:cs typeface="Times New Roman"/>
              </a:rPr>
              <a:t>an	be  illustrated</a:t>
            </a:r>
            <a:r>
              <a:rPr sz="2400" b="0" spc="-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by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244" y="2445549"/>
            <a:ext cx="8870155" cy="4179529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857" y="319938"/>
            <a:ext cx="31413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5" dirty="0">
                <a:latin typeface="Times New Roman"/>
                <a:cs typeface="Times New Roman"/>
              </a:rPr>
              <a:t>Mechanisms</a:t>
            </a:r>
            <a:r>
              <a:rPr sz="2800" b="0" spc="-50" dirty="0">
                <a:latin typeface="Times New Roman"/>
                <a:cs typeface="Times New Roman"/>
              </a:rPr>
              <a:t> </a:t>
            </a:r>
            <a:r>
              <a:rPr sz="2800" b="0" dirty="0">
                <a:latin typeface="Times New Roman"/>
                <a:cs typeface="Times New Roman"/>
              </a:rPr>
              <a:t>of</a:t>
            </a:r>
            <a:r>
              <a:rPr sz="2800" b="0" spc="-35" dirty="0">
                <a:latin typeface="Times New Roman"/>
                <a:cs typeface="Times New Roman"/>
              </a:rPr>
              <a:t> </a:t>
            </a:r>
            <a:r>
              <a:rPr sz="2800" b="0" spc="-10" dirty="0">
                <a:latin typeface="Times New Roman"/>
                <a:cs typeface="Times New Roman"/>
              </a:rPr>
              <a:t>Creep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604" y="777138"/>
            <a:ext cx="9005570" cy="323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Different</a:t>
            </a:r>
            <a:r>
              <a:rPr sz="2200" spc="7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82833"/>
                </a:solidFill>
                <a:latin typeface="Times New Roman"/>
                <a:cs typeface="Times New Roman"/>
              </a:rPr>
              <a:t>mechanisms</a:t>
            </a:r>
            <a:r>
              <a:rPr sz="2200" spc="7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82833"/>
                </a:solidFill>
                <a:latin typeface="Times New Roman"/>
                <a:cs typeface="Times New Roman"/>
              </a:rPr>
              <a:t>act</a:t>
            </a:r>
            <a:r>
              <a:rPr sz="2200" spc="8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in</a:t>
            </a:r>
            <a:r>
              <a:rPr sz="2200" spc="8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different</a:t>
            </a:r>
            <a:r>
              <a:rPr sz="2200" spc="8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materials</a:t>
            </a:r>
            <a:r>
              <a:rPr sz="2200" spc="7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and</a:t>
            </a:r>
            <a:r>
              <a:rPr sz="2200" spc="8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under</a:t>
            </a:r>
            <a:r>
              <a:rPr sz="2200" spc="7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different</a:t>
            </a:r>
            <a:r>
              <a:rPr sz="2200" spc="6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loading</a:t>
            </a:r>
            <a:r>
              <a:rPr sz="2200" spc="8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and </a:t>
            </a:r>
            <a:r>
              <a:rPr sz="2200" spc="-53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82833"/>
                </a:solidFill>
                <a:latin typeface="Times New Roman"/>
                <a:cs typeface="Times New Roman"/>
              </a:rPr>
              <a:t>temperature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 conditions:</a:t>
            </a:r>
            <a:endParaRPr sz="2200">
              <a:latin typeface="Times New Roman"/>
              <a:cs typeface="Times New Roman"/>
            </a:endParaRPr>
          </a:p>
          <a:p>
            <a:pPr marL="316230" indent="-291465">
              <a:lnSpc>
                <a:spcPct val="100000"/>
              </a:lnSpc>
              <a:spcBef>
                <a:spcPts val="1760"/>
              </a:spcBef>
              <a:buSzPct val="91666"/>
              <a:buFont typeface="Wingdings"/>
              <a:buChar char=""/>
              <a:tabLst>
                <a:tab pos="316865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Dislocation</a:t>
            </a:r>
            <a:r>
              <a:rPr sz="2400" spc="-3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Glide</a:t>
            </a:r>
            <a:endParaRPr sz="2400">
              <a:latin typeface="Times New Roman"/>
              <a:cs typeface="Times New Roman"/>
            </a:endParaRPr>
          </a:p>
          <a:p>
            <a:pPr marL="342900" indent="-31813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43535" algn="l"/>
              </a:tabLst>
            </a:pP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Dislocation</a:t>
            </a:r>
            <a:r>
              <a:rPr sz="24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Creep</a:t>
            </a:r>
            <a:endParaRPr sz="2400">
              <a:latin typeface="Times New Roman"/>
              <a:cs typeface="Times New Roman"/>
            </a:endParaRPr>
          </a:p>
          <a:p>
            <a:pPr marL="342900" indent="-31813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43535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Diffusion</a:t>
            </a:r>
            <a:r>
              <a:rPr sz="2400" spc="-3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82833"/>
                </a:solidFill>
                <a:latin typeface="Times New Roman"/>
                <a:cs typeface="Times New Roman"/>
              </a:rPr>
              <a:t>Creep</a:t>
            </a:r>
            <a:endParaRPr sz="2400">
              <a:latin typeface="Times New Roman"/>
              <a:cs typeface="Times New Roman"/>
            </a:endParaRPr>
          </a:p>
          <a:p>
            <a:pPr marL="342900" indent="-31813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43535" algn="l"/>
              </a:tabLst>
            </a:pP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Grain</a:t>
            </a:r>
            <a:r>
              <a:rPr sz="2400" spc="-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boundary</a:t>
            </a:r>
            <a:r>
              <a:rPr sz="2400" spc="-3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82833"/>
                </a:solidFill>
                <a:latin typeface="Times New Roman"/>
                <a:cs typeface="Times New Roman"/>
              </a:rPr>
              <a:t>sliding</a:t>
            </a:r>
            <a:endParaRPr sz="2400">
              <a:latin typeface="Times New Roman"/>
              <a:cs typeface="Times New Roman"/>
            </a:endParaRPr>
          </a:p>
          <a:p>
            <a:pPr marL="939800">
              <a:lnSpc>
                <a:spcPct val="100000"/>
              </a:lnSpc>
              <a:spcBef>
                <a:spcPts val="2300"/>
              </a:spcBef>
            </a:pP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Different</a:t>
            </a:r>
            <a:r>
              <a:rPr sz="22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mechanisms</a:t>
            </a:r>
            <a:r>
              <a:rPr sz="22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82833"/>
                </a:solidFill>
                <a:latin typeface="Wingdings"/>
                <a:cs typeface="Wingdings"/>
              </a:rPr>
              <a:t></a:t>
            </a:r>
            <a:r>
              <a:rPr sz="22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different </a:t>
            </a:r>
            <a:r>
              <a:rPr sz="2200" dirty="0">
                <a:solidFill>
                  <a:srgbClr val="282833"/>
                </a:solidFill>
                <a:latin typeface="Times New Roman"/>
                <a:cs typeface="Times New Roman"/>
              </a:rPr>
              <a:t>n,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 Q</a:t>
            </a:r>
            <a:r>
              <a:rPr sz="1875" spc="-7" baseline="-24444" dirty="0">
                <a:solidFill>
                  <a:srgbClr val="282833"/>
                </a:solidFill>
                <a:latin typeface="Times New Roman"/>
                <a:cs typeface="Times New Roman"/>
              </a:rPr>
              <a:t>c</a:t>
            </a:r>
            <a:r>
              <a:rPr sz="2200" spc="-5" dirty="0">
                <a:solidFill>
                  <a:srgbClr val="282833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81246"/>
            <a:ext cx="4344835" cy="22985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75034" y="3981234"/>
            <a:ext cx="4368596" cy="229535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64945" y="6419773"/>
            <a:ext cx="2829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Grain</a:t>
            </a:r>
            <a:r>
              <a:rPr sz="2000" b="1" spc="-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82833"/>
                </a:solidFill>
                <a:latin typeface="Times New Roman"/>
                <a:cs typeface="Times New Roman"/>
              </a:rPr>
              <a:t>boundary</a:t>
            </a:r>
            <a:r>
              <a:rPr sz="2000" b="1" spc="-2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82833"/>
                </a:solidFill>
                <a:latin typeface="Times New Roman"/>
                <a:cs typeface="Times New Roman"/>
              </a:rPr>
              <a:t>diffusion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00439" y="6419773"/>
            <a:ext cx="2973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Dislocation glide</a:t>
            </a:r>
            <a:r>
              <a:rPr sz="2000" b="1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82833"/>
                </a:solidFill>
                <a:latin typeface="Times New Roman"/>
                <a:cs typeface="Times New Roman"/>
              </a:rPr>
              <a:t>and </a:t>
            </a:r>
            <a:r>
              <a:rPr sz="2000" b="1" spc="-5" dirty="0">
                <a:solidFill>
                  <a:srgbClr val="282833"/>
                </a:solidFill>
                <a:latin typeface="Times New Roman"/>
                <a:cs typeface="Times New Roman"/>
              </a:rPr>
              <a:t>climb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1785"/>
            <a:ext cx="7742555" cy="4037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 marR="5080" indent="-182880">
              <a:lnSpc>
                <a:spcPct val="99800"/>
              </a:lnSpc>
              <a:spcBef>
                <a:spcPts val="105"/>
              </a:spcBef>
            </a:pP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Dislocation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glide-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Involves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dislocations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moving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along </a:t>
            </a:r>
            <a:r>
              <a:rPr sz="2800" spc="-6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slip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planes and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overcoming barriers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by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thermal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activation. This mechanism occurs </a:t>
            </a:r>
            <a:r>
              <a:rPr sz="2800" spc="-10" dirty="0">
                <a:solidFill>
                  <a:srgbClr val="282833"/>
                </a:solidFill>
                <a:latin typeface="Times New Roman"/>
                <a:cs typeface="Times New Roman"/>
              </a:rPr>
              <a:t>at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high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levels.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Times New Roman"/>
              <a:cs typeface="Times New Roman"/>
            </a:endParaRPr>
          </a:p>
          <a:p>
            <a:pPr marL="194945" marR="325755" indent="-182880">
              <a:lnSpc>
                <a:spcPct val="100000"/>
              </a:lnSpc>
            </a:pP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Dislocation creep-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Involves the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movement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of 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dislocations which overcome barriers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by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thermally </a:t>
            </a:r>
            <a:r>
              <a:rPr sz="2800" spc="-6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assisted mechanisms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involving the diffusion of 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vacancies</a:t>
            </a:r>
            <a:r>
              <a:rPr sz="2800" spc="-2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or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 interstitials.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8897" y="719899"/>
            <a:ext cx="37985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Mechanisms</a:t>
            </a:r>
            <a:r>
              <a:rPr spc="-3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Creep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1785"/>
            <a:ext cx="7684770" cy="3185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 marR="205104" indent="-182880">
              <a:lnSpc>
                <a:spcPct val="99800"/>
              </a:lnSpc>
              <a:spcBef>
                <a:spcPts val="105"/>
              </a:spcBef>
            </a:pP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Diffusion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creep-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Involves the flow of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vacancies and </a:t>
            </a:r>
            <a:r>
              <a:rPr sz="2800" spc="-6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interstitials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through a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crystal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under the influence of </a:t>
            </a:r>
            <a:r>
              <a:rPr sz="2800" spc="-6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applied stress. This mechanism occurs at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high </a:t>
            </a:r>
            <a:r>
              <a:rPr sz="2800" spc="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temperatures</a:t>
            </a:r>
            <a:r>
              <a:rPr sz="28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low</a:t>
            </a:r>
            <a:r>
              <a:rPr sz="2800" spc="-10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stress levels.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Times New Roman"/>
              <a:cs typeface="Times New Roman"/>
            </a:endParaRPr>
          </a:p>
          <a:p>
            <a:pPr marL="194945" marR="5080" indent="-182880">
              <a:lnSpc>
                <a:spcPct val="100000"/>
              </a:lnSpc>
            </a:pP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Grain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boundary sliding- Involves the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sliding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grains </a:t>
            </a:r>
            <a:r>
              <a:rPr sz="2800" spc="-68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past</a:t>
            </a:r>
            <a:r>
              <a:rPr sz="2800" spc="-1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82833"/>
                </a:solidFill>
                <a:latin typeface="Times New Roman"/>
                <a:cs typeface="Times New Roman"/>
              </a:rPr>
              <a:t>each</a:t>
            </a:r>
            <a:r>
              <a:rPr sz="2800" spc="-5" dirty="0">
                <a:solidFill>
                  <a:srgbClr val="2828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2833"/>
                </a:solidFill>
                <a:latin typeface="Times New Roman"/>
                <a:cs typeface="Times New Roman"/>
              </a:rPr>
              <a:t>other.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0733" y="596785"/>
            <a:ext cx="379920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Mechanisms</a:t>
            </a:r>
            <a:r>
              <a:rPr spc="-3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Creep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4350</Words>
  <Application>Microsoft Office PowerPoint</Application>
  <PresentationFormat>On-screen Show (4:3)</PresentationFormat>
  <Paragraphs>567</Paragraphs>
  <Slides>94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Office Theme</vt:lpstr>
      <vt:lpstr>Slide 1</vt:lpstr>
      <vt:lpstr>MECHANICAL  PROPERTIES</vt:lpstr>
      <vt:lpstr>Strength</vt:lpstr>
      <vt:lpstr>Tensile Strength</vt:lpstr>
      <vt:lpstr>Creep</vt:lpstr>
      <vt:lpstr>Technological Properties of Metallic  Materials</vt:lpstr>
      <vt:lpstr>Machinability</vt:lpstr>
      <vt:lpstr>Formability</vt:lpstr>
      <vt:lpstr>Factors Affecting Mechanical Properties</vt:lpstr>
      <vt:lpstr>Effect of Grain size</vt:lpstr>
      <vt:lpstr>Effect of Heat Treatment</vt:lpstr>
      <vt:lpstr>Effect of Atmospheric Exposure</vt:lpstr>
      <vt:lpstr>Effect of low temperature</vt:lpstr>
      <vt:lpstr>Effect of high temperature</vt:lpstr>
      <vt:lpstr>DEFORMATION  MECHANISMS</vt:lpstr>
      <vt:lpstr>Deformation of metals</vt:lpstr>
      <vt:lpstr>Types of deformation</vt:lpstr>
      <vt:lpstr>Mechanism of plastic deformation</vt:lpstr>
      <vt:lpstr>Deformation by slip</vt:lpstr>
      <vt:lpstr>Slide 20</vt:lpstr>
      <vt:lpstr>Deformation by twinning</vt:lpstr>
      <vt:lpstr>Slide 22</vt:lpstr>
      <vt:lpstr>FRACTURE MECHANISM</vt:lpstr>
      <vt:lpstr>Fracture</vt:lpstr>
      <vt:lpstr>Fracture</vt:lpstr>
      <vt:lpstr>Brittle vs. Ductile Fracture</vt:lpstr>
      <vt:lpstr>Brittle Fracture</vt:lpstr>
      <vt:lpstr>Salient Features of Brittle Fracture</vt:lpstr>
      <vt:lpstr>Mechanism of Brittle Fracture</vt:lpstr>
      <vt:lpstr>Mechanism of Brittle Fracture</vt:lpstr>
      <vt:lpstr>Brittle Fracture</vt:lpstr>
      <vt:lpstr>Ductile Fracture</vt:lpstr>
      <vt:lpstr>Ductile Fracture</vt:lpstr>
      <vt:lpstr>Ductile Fracture</vt:lpstr>
      <vt:lpstr>Ductile Fracture</vt:lpstr>
      <vt:lpstr>Brittle vs. Ductile Fracture</vt:lpstr>
      <vt:lpstr>Ductile Fracture</vt:lpstr>
      <vt:lpstr>Comparison between Brittle and Ductile fracture</vt:lpstr>
      <vt:lpstr>Ductile to Brittle Transition The results of impact tests are absorbed energy, usually as a function of temperature. The  ABSORBED ENERGY vs. TEMPERATURE curves for many materials will show a sharp  decrease when the temperature is lowered to some point. This point is called the ductile to  brittle transition temperature (relatively narrow temperature range) .</vt:lpstr>
      <vt:lpstr>Transition Temperatures</vt:lpstr>
      <vt:lpstr>Brittle Fracture</vt:lpstr>
      <vt:lpstr>Slide 42</vt:lpstr>
      <vt:lpstr>Transition Temperatures</vt:lpstr>
      <vt:lpstr>The fracture surface</vt:lpstr>
      <vt:lpstr>Fatigue Fracture</vt:lpstr>
      <vt:lpstr>Fatigue</vt:lpstr>
      <vt:lpstr>Fatigue</vt:lpstr>
      <vt:lpstr>Dynamic Loading and Fatigue</vt:lpstr>
      <vt:lpstr>Types of fatigue loading</vt:lpstr>
      <vt:lpstr>Completely reversed cycle of stress</vt:lpstr>
      <vt:lpstr>Repeated stress cycles</vt:lpstr>
      <vt:lpstr>Slide 52</vt:lpstr>
      <vt:lpstr>Fatigue limit or Endurance limit (σE)</vt:lpstr>
      <vt:lpstr>Slide 54</vt:lpstr>
      <vt:lpstr>Factors affecting fatigue</vt:lpstr>
      <vt:lpstr>Slide 56</vt:lpstr>
      <vt:lpstr>Slide 57</vt:lpstr>
      <vt:lpstr>Slide 58</vt:lpstr>
      <vt:lpstr>SIZE EFFECT:</vt:lpstr>
      <vt:lpstr>Effect of size:</vt:lpstr>
      <vt:lpstr>SURFACE ROUGHNESS:</vt:lpstr>
      <vt:lpstr>SURFACE RESIDUAL STRESS:</vt:lpstr>
      <vt:lpstr>Effect of metallurgical variables</vt:lpstr>
      <vt:lpstr>EFFECT OF TEMPERATURE:</vt:lpstr>
      <vt:lpstr>Environmental Effects</vt:lpstr>
      <vt:lpstr>The S-N curve</vt:lpstr>
      <vt:lpstr>Slide 67</vt:lpstr>
      <vt:lpstr>Slide 68</vt:lpstr>
      <vt:lpstr>Fatigue: S—N curves (II)</vt:lpstr>
      <vt:lpstr>Fatigue: S—N curves (III)</vt:lpstr>
      <vt:lpstr>Creep Fracture</vt:lpstr>
      <vt:lpstr>Stages of creep</vt:lpstr>
      <vt:lpstr>Stages of creep</vt:lpstr>
      <vt:lpstr>Parameters of creep behavior</vt:lpstr>
      <vt:lpstr>MECHANICAL TEST OF  METALS</vt:lpstr>
      <vt:lpstr>TENSILE TEST</vt:lpstr>
      <vt:lpstr>Slide 77</vt:lpstr>
      <vt:lpstr>Slide 78</vt:lpstr>
      <vt:lpstr>Slide 79</vt:lpstr>
      <vt:lpstr>HARDNESS TEST</vt:lpstr>
      <vt:lpstr>Slide 81</vt:lpstr>
      <vt:lpstr>Slide 82</vt:lpstr>
      <vt:lpstr>Impact Test</vt:lpstr>
      <vt:lpstr>Slide 84</vt:lpstr>
      <vt:lpstr>Charpy Impact Test</vt:lpstr>
      <vt:lpstr>Izod Impact Test</vt:lpstr>
      <vt:lpstr>Fatigue</vt:lpstr>
      <vt:lpstr>Slide 88</vt:lpstr>
      <vt:lpstr>Creep</vt:lpstr>
      <vt:lpstr>Creep: stress and temperature effects</vt:lpstr>
      <vt:lpstr>Creep: stress and temperature effects Stress/temperature dependence of the steady-state creep rate can be  illustrated by</vt:lpstr>
      <vt:lpstr>Mechanisms of Creep</vt:lpstr>
      <vt:lpstr>Mechanisms of Creep</vt:lpstr>
      <vt:lpstr>Mechanisms of Creep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Prakash raj</dc:creator>
  <cp:lastModifiedBy>welcome</cp:lastModifiedBy>
  <cp:revision>2</cp:revision>
  <dcterms:created xsi:type="dcterms:W3CDTF">2023-11-28T16:58:13Z</dcterms:created>
  <dcterms:modified xsi:type="dcterms:W3CDTF">2023-11-28T17:00:41Z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2023-11-28T00:00:00Z</vt:filetime>
  </property>
</Properties>
</file>