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0" r:id="rId9"/>
    <p:sldId id="263" r:id="rId10"/>
    <p:sldId id="264" r:id="rId11"/>
    <p:sldId id="271" r:id="rId12"/>
    <p:sldId id="265" r:id="rId13"/>
    <p:sldId id="266" r:id="rId14"/>
    <p:sldId id="267" r:id="rId15"/>
    <p:sldId id="269"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F311D9F6-FAF7-4AE9-8C3E-0A746A4C4484}"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F311D9F6-FAF7-4AE9-8C3E-0A746A4C448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CDAB16-31A1-4E92-91DE-F641180AE0C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311D9F6-FAF7-4AE9-8C3E-0A746A4C448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CDAB16-31A1-4E92-91DE-F641180AE0C5}" type="datetimeFigureOut">
              <a:rPr lang="en-US" smtClean="0"/>
              <a:pPr/>
              <a:t>12/14/2018</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11D9F6-FAF7-4AE9-8C3E-0A746A4C4484}"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214950"/>
            <a:ext cx="7772400" cy="1470025"/>
          </a:xfrm>
        </p:spPr>
        <p:txBody>
          <a:bodyPr>
            <a:normAutofit fontScale="90000"/>
          </a:bodyPr>
          <a:lstStyle/>
          <a:p>
            <a:r>
              <a:rPr lang="en-US" b="1" dirty="0">
                <a:solidFill>
                  <a:schemeClr val="tx1"/>
                </a:solidFill>
                <a:effectLst/>
                <a:latin typeface="Andalus" pitchFamily="18" charset="-78"/>
                <a:cs typeface="Andalus" pitchFamily="18" charset="-78"/>
              </a:rPr>
              <a:t>PREDICTION AND ANALYSIS OF MECHANICAL PROPERTIES OF ALUMINIUM ALLOY USING TAGUCHI AND REGRESSION </a:t>
            </a:r>
            <a:r>
              <a:rPr lang="en-US" b="1" dirty="0" smtClean="0">
                <a:solidFill>
                  <a:schemeClr val="tx1"/>
                </a:solidFill>
                <a:effectLst/>
                <a:latin typeface="Andalus" pitchFamily="18" charset="-78"/>
                <a:cs typeface="Andalus" pitchFamily="18" charset="-78"/>
              </a:rPr>
              <a:t>ANALYSIS</a:t>
            </a:r>
            <a:r>
              <a:rPr lang="en-US" b="1" dirty="0" smtClean="0">
                <a:solidFill>
                  <a:srgbClr val="00B0F0"/>
                </a:solidFill>
                <a:latin typeface="Andalus" pitchFamily="18" charset="-78"/>
                <a:cs typeface="Andalus" pitchFamily="18" charset="-78"/>
              </a:rPr>
              <a:t/>
            </a:r>
            <a:br>
              <a:rPr lang="en-US" b="1" dirty="0" smtClean="0">
                <a:solidFill>
                  <a:srgbClr val="00B0F0"/>
                </a:solidFill>
                <a:latin typeface="Andalus" pitchFamily="18" charset="-78"/>
                <a:cs typeface="Andalus" pitchFamily="18" charset="-78"/>
              </a:rPr>
            </a:br>
            <a:r>
              <a:rPr lang="en-IN" dirty="0" smtClean="0"/>
              <a:t/>
            </a:r>
            <a:br>
              <a:rPr lang="en-IN" dirty="0" smtClean="0"/>
            </a:br>
            <a:r>
              <a:rPr lang="en-US" sz="2200" b="1" i="1" u="sng" dirty="0" smtClean="0">
                <a:solidFill>
                  <a:schemeClr val="bg1"/>
                </a:solidFill>
                <a:effectLst/>
                <a:latin typeface="Aparajita" pitchFamily="34" charset="0"/>
                <a:cs typeface="Aparajita" pitchFamily="34" charset="0"/>
              </a:rPr>
              <a:t>A </a:t>
            </a:r>
            <a:r>
              <a:rPr lang="en-US" sz="2200" b="1" i="1" u="sng" dirty="0">
                <a:solidFill>
                  <a:schemeClr val="bg1"/>
                </a:solidFill>
                <a:effectLst/>
                <a:latin typeface="Aparajita" pitchFamily="34" charset="0"/>
                <a:cs typeface="Aparajita" pitchFamily="34" charset="0"/>
              </a:rPr>
              <a:t>PHASE </a:t>
            </a:r>
            <a:r>
              <a:rPr lang="en-US" sz="2200" b="1" i="1" u="sng" dirty="0" smtClean="0">
                <a:solidFill>
                  <a:schemeClr val="bg1"/>
                </a:solidFill>
                <a:effectLst/>
                <a:latin typeface="Aparajita" pitchFamily="34" charset="0"/>
                <a:cs typeface="Aparajita" pitchFamily="34" charset="0"/>
              </a:rPr>
              <a:t>-I </a:t>
            </a:r>
            <a:r>
              <a:rPr lang="en-US" sz="2200" b="1" i="1" dirty="0" smtClean="0">
                <a:latin typeface="Aparajita" pitchFamily="34" charset="0"/>
                <a:cs typeface="Aparajita" pitchFamily="34" charset="0"/>
              </a:rPr>
              <a:t/>
            </a:r>
            <a:br>
              <a:rPr lang="en-US" sz="2200" b="1" i="1" dirty="0" smtClean="0">
                <a:latin typeface="Aparajita" pitchFamily="34" charset="0"/>
                <a:cs typeface="Aparajita" pitchFamily="34" charset="0"/>
              </a:rPr>
            </a:br>
            <a:r>
              <a:rPr lang="en-IN" dirty="0"/>
              <a:t/>
            </a:r>
            <a:br>
              <a:rPr lang="en-IN" dirty="0"/>
            </a:br>
            <a:r>
              <a:rPr lang="en-US" sz="2700" b="1" i="1" dirty="0">
                <a:solidFill>
                  <a:srgbClr val="92D050"/>
                </a:solidFill>
                <a:latin typeface="Arial Unicode MS" pitchFamily="34" charset="-128"/>
                <a:ea typeface="Arial Unicode MS" pitchFamily="34" charset="-128"/>
                <a:cs typeface="Arial Unicode MS" pitchFamily="34" charset="-128"/>
              </a:rPr>
              <a:t>Submitted </a:t>
            </a:r>
            <a:r>
              <a:rPr lang="en-US" sz="2700" b="1" i="1" dirty="0" smtClean="0">
                <a:solidFill>
                  <a:srgbClr val="92D050"/>
                </a:solidFill>
                <a:latin typeface="Arial Unicode MS" pitchFamily="34" charset="-128"/>
                <a:ea typeface="Arial Unicode MS" pitchFamily="34" charset="-128"/>
                <a:cs typeface="Arial Unicode MS" pitchFamily="34" charset="-128"/>
              </a:rPr>
              <a:t>by</a:t>
            </a:r>
            <a:r>
              <a:rPr lang="en-US" sz="2700" i="1" dirty="0" smtClean="0">
                <a:solidFill>
                  <a:srgbClr val="92D050"/>
                </a:solidFill>
                <a:latin typeface="Arial Unicode MS" pitchFamily="34" charset="-128"/>
                <a:ea typeface="Arial Unicode MS" pitchFamily="34" charset="-128"/>
                <a:cs typeface="Arial Unicode MS" pitchFamily="34" charset="-128"/>
              </a:rPr>
              <a:t>       </a:t>
            </a:r>
            <a:r>
              <a:rPr lang="en-US" sz="2700" b="1" i="1" dirty="0" smtClean="0">
                <a:solidFill>
                  <a:srgbClr val="92D050"/>
                </a:solidFill>
                <a:latin typeface="Arial Unicode MS" pitchFamily="34" charset="-128"/>
                <a:ea typeface="Arial Unicode MS" pitchFamily="34" charset="-128"/>
                <a:cs typeface="Arial Unicode MS" pitchFamily="34" charset="-128"/>
              </a:rPr>
              <a:t>			Guided by</a:t>
            </a:r>
            <a:r>
              <a:rPr lang="en-IN" dirty="0"/>
              <a:t/>
            </a:r>
            <a:br>
              <a:rPr lang="en-IN" dirty="0"/>
            </a:br>
            <a:r>
              <a:rPr lang="en-US" sz="2700" dirty="0">
                <a:latin typeface="Algerian" pitchFamily="82" charset="0"/>
              </a:rPr>
              <a:t>CHRISTOPHER S </a:t>
            </a:r>
            <a:r>
              <a:rPr lang="en-US" sz="2700" dirty="0" smtClean="0">
                <a:latin typeface="Algerian" pitchFamily="82" charset="0"/>
              </a:rPr>
              <a:t>		</a:t>
            </a:r>
            <a:r>
              <a:rPr lang="en-US" sz="1800" dirty="0" smtClean="0">
                <a:latin typeface="Algerian" pitchFamily="82" charset="0"/>
              </a:rPr>
              <a:t>          Mr</a:t>
            </a:r>
            <a:r>
              <a:rPr lang="en-US" sz="1800" dirty="0">
                <a:latin typeface="Algerian" pitchFamily="82" charset="0"/>
              </a:rPr>
              <a:t>. K.VEERAPANDIAN, M.E.,</a:t>
            </a:r>
            <a:r>
              <a:rPr lang="en-IN" sz="3600" dirty="0"/>
              <a:t/>
            </a:r>
            <a:br>
              <a:rPr lang="en-IN" sz="3600" dirty="0"/>
            </a:b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COMPOSITE MIXING RATIO</a:t>
            </a:r>
            <a:endParaRPr lang="en-IN" dirty="0"/>
          </a:p>
        </p:txBody>
      </p:sp>
      <p:graphicFrame>
        <p:nvGraphicFramePr>
          <p:cNvPr id="5" name="Content Placeholder 4"/>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lnSpc>
                          <a:spcPct val="150000"/>
                        </a:lnSpc>
                        <a:spcAft>
                          <a:spcPts val="0"/>
                        </a:spcAft>
                      </a:pPr>
                      <a:r>
                        <a:rPr lang="en-US" sz="1300">
                          <a:latin typeface="Times New Roman"/>
                          <a:ea typeface="Calibri"/>
                        </a:rPr>
                        <a:t>MATERIAL</a:t>
                      </a:r>
                      <a:endParaRPr lang="en-IN" sz="1200">
                        <a:latin typeface="Times New Roman"/>
                        <a:ea typeface="Times New Roman"/>
                      </a:endParaRPr>
                    </a:p>
                  </a:txBody>
                  <a:tcPr marL="68580" marR="68580" marT="0" marB="0" anchor="ctr"/>
                </a:tc>
                <a:tc>
                  <a:txBody>
                    <a:bodyPr/>
                    <a:lstStyle/>
                    <a:p>
                      <a:pPr algn="ctr">
                        <a:lnSpc>
                          <a:spcPct val="150000"/>
                        </a:lnSpc>
                        <a:spcAft>
                          <a:spcPts val="0"/>
                        </a:spcAft>
                      </a:pPr>
                      <a:r>
                        <a:rPr lang="en-US" sz="1300">
                          <a:latin typeface="Times New Roman"/>
                          <a:ea typeface="Calibri"/>
                        </a:rPr>
                        <a:t>COMPOSITION</a:t>
                      </a:r>
                      <a:endParaRPr lang="en-IN" sz="1200">
                        <a:latin typeface="Times New Roman"/>
                        <a:ea typeface="Times New Roman"/>
                      </a:endParaRPr>
                    </a:p>
                  </a:txBody>
                  <a:tcPr marL="68580" marR="68580" marT="0" marB="0" anchor="ctr"/>
                </a:tc>
              </a:tr>
              <a:tr h="370840">
                <a:tc>
                  <a:txBody>
                    <a:bodyPr/>
                    <a:lstStyle/>
                    <a:p>
                      <a:pPr algn="ctr">
                        <a:lnSpc>
                          <a:spcPct val="150000"/>
                        </a:lnSpc>
                        <a:spcAft>
                          <a:spcPts val="0"/>
                        </a:spcAft>
                      </a:pPr>
                      <a:r>
                        <a:rPr lang="en-US" sz="1300">
                          <a:latin typeface="Times New Roman"/>
                          <a:ea typeface="Calibri"/>
                        </a:rPr>
                        <a:t>AA6063</a:t>
                      </a:r>
                      <a:endParaRPr lang="en-IN" sz="1200">
                        <a:latin typeface="Times New Roman"/>
                        <a:ea typeface="Times New Roman"/>
                      </a:endParaRPr>
                    </a:p>
                  </a:txBody>
                  <a:tcPr marL="68580" marR="68580" marT="0" marB="0" anchor="ctr"/>
                </a:tc>
                <a:tc>
                  <a:txBody>
                    <a:bodyPr/>
                    <a:lstStyle/>
                    <a:p>
                      <a:pPr algn="ctr">
                        <a:lnSpc>
                          <a:spcPct val="150000"/>
                        </a:lnSpc>
                        <a:spcAft>
                          <a:spcPts val="0"/>
                        </a:spcAft>
                      </a:pPr>
                      <a:r>
                        <a:rPr lang="en-US" sz="1300">
                          <a:latin typeface="Times New Roman"/>
                          <a:ea typeface="Calibri"/>
                        </a:rPr>
                        <a:t>85%</a:t>
                      </a:r>
                      <a:endParaRPr lang="en-IN" sz="1200">
                        <a:latin typeface="Times New Roman"/>
                        <a:ea typeface="Times New Roman"/>
                      </a:endParaRPr>
                    </a:p>
                  </a:txBody>
                  <a:tcPr marL="68580" marR="68580" marT="0" marB="0" anchor="ctr"/>
                </a:tc>
              </a:tr>
              <a:tr h="370840">
                <a:tc>
                  <a:txBody>
                    <a:bodyPr/>
                    <a:lstStyle/>
                    <a:p>
                      <a:pPr algn="ctr">
                        <a:lnSpc>
                          <a:spcPct val="150000"/>
                        </a:lnSpc>
                        <a:spcAft>
                          <a:spcPts val="0"/>
                        </a:spcAft>
                      </a:pPr>
                      <a:r>
                        <a:rPr lang="en-US" sz="1300">
                          <a:latin typeface="Times New Roman"/>
                          <a:ea typeface="Calibri"/>
                        </a:rPr>
                        <a:t>AL</a:t>
                      </a:r>
                      <a:r>
                        <a:rPr lang="en-US" sz="1300" baseline="-25000">
                          <a:latin typeface="Times New Roman"/>
                          <a:ea typeface="Calibri"/>
                        </a:rPr>
                        <a:t>2</a:t>
                      </a:r>
                      <a:r>
                        <a:rPr lang="en-US" sz="1300">
                          <a:latin typeface="Times New Roman"/>
                          <a:ea typeface="Calibri"/>
                        </a:rPr>
                        <a:t>O</a:t>
                      </a:r>
                      <a:r>
                        <a:rPr lang="en-US" sz="1300" baseline="-25000">
                          <a:latin typeface="Times New Roman"/>
                          <a:ea typeface="Calibri"/>
                        </a:rPr>
                        <a:t>3</a:t>
                      </a:r>
                      <a:endParaRPr lang="en-IN" sz="1200">
                        <a:latin typeface="Times New Roman"/>
                        <a:ea typeface="Times New Roman"/>
                      </a:endParaRPr>
                    </a:p>
                  </a:txBody>
                  <a:tcPr marL="68580" marR="68580" marT="0" marB="0" anchor="ctr"/>
                </a:tc>
                <a:tc>
                  <a:txBody>
                    <a:bodyPr/>
                    <a:lstStyle/>
                    <a:p>
                      <a:pPr algn="ctr">
                        <a:lnSpc>
                          <a:spcPct val="150000"/>
                        </a:lnSpc>
                        <a:spcAft>
                          <a:spcPts val="0"/>
                        </a:spcAft>
                      </a:pPr>
                      <a:r>
                        <a:rPr lang="en-US" sz="1300">
                          <a:latin typeface="Times New Roman"/>
                          <a:ea typeface="Calibri"/>
                        </a:rPr>
                        <a:t>10%</a:t>
                      </a:r>
                      <a:endParaRPr lang="en-IN" sz="1200">
                        <a:latin typeface="Times New Roman"/>
                        <a:ea typeface="Times New Roman"/>
                      </a:endParaRPr>
                    </a:p>
                  </a:txBody>
                  <a:tcPr marL="68580" marR="68580" marT="0" marB="0" anchor="ctr"/>
                </a:tc>
              </a:tr>
              <a:tr h="370840">
                <a:tc>
                  <a:txBody>
                    <a:bodyPr/>
                    <a:lstStyle/>
                    <a:p>
                      <a:pPr algn="ctr">
                        <a:lnSpc>
                          <a:spcPct val="150000"/>
                        </a:lnSpc>
                        <a:spcAft>
                          <a:spcPts val="0"/>
                        </a:spcAft>
                      </a:pPr>
                      <a:r>
                        <a:rPr lang="en-US" sz="1300">
                          <a:latin typeface="Times New Roman"/>
                          <a:ea typeface="Calibri"/>
                        </a:rPr>
                        <a:t>RHA</a:t>
                      </a:r>
                      <a:endParaRPr lang="en-IN" sz="1200">
                        <a:latin typeface="Times New Roman"/>
                        <a:ea typeface="Times New Roman"/>
                      </a:endParaRPr>
                    </a:p>
                  </a:txBody>
                  <a:tcPr marL="68580" marR="68580" marT="0" marB="0" anchor="ctr"/>
                </a:tc>
                <a:tc>
                  <a:txBody>
                    <a:bodyPr/>
                    <a:lstStyle/>
                    <a:p>
                      <a:pPr algn="ctr">
                        <a:lnSpc>
                          <a:spcPct val="150000"/>
                        </a:lnSpc>
                        <a:spcAft>
                          <a:spcPts val="0"/>
                        </a:spcAft>
                      </a:pPr>
                      <a:r>
                        <a:rPr lang="en-US" sz="1300" dirty="0">
                          <a:latin typeface="Times New Roman"/>
                          <a:ea typeface="Calibri"/>
                        </a:rPr>
                        <a:t>5%</a:t>
                      </a:r>
                      <a:endParaRPr lang="en-IN" sz="1200" dirty="0">
                        <a:latin typeface="Times New Roman"/>
                        <a:ea typeface="Times New Roman"/>
                      </a:endParaRPr>
                    </a:p>
                  </a:txBody>
                  <a:tcPr marL="68580" marR="68580" marT="0" marB="0" anchor="ctr"/>
                </a:tc>
              </a:tr>
            </a:tbl>
          </a:graphicData>
        </a:graphic>
      </p:graphicFrame>
      <p:sp>
        <p:nvSpPr>
          <p:cNvPr id="2049" name="Rectangle 1"/>
          <p:cNvSpPr>
            <a:spLocks noChangeArrowheads="1"/>
          </p:cNvSpPr>
          <p:nvPr/>
        </p:nvSpPr>
        <p:spPr bwMode="auto">
          <a:xfrm>
            <a:off x="214283" y="3500438"/>
            <a:ext cx="8929718"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7030A0"/>
                </a:solidFill>
                <a:effectLst/>
                <a:latin typeface="Aparajita" pitchFamily="34" charset="0"/>
                <a:ea typeface="Calibri" pitchFamily="34" charset="0"/>
                <a:cs typeface="Aparajita" pitchFamily="34" charset="0"/>
              </a:rPr>
              <a:t>RICE HUSK</a:t>
            </a:r>
            <a:endParaRPr kumimoji="0" lang="en-US" sz="1400" b="0" i="0" u="none" strike="noStrike" cap="none" normalizeH="0" baseline="0" dirty="0" smtClean="0">
              <a:ln>
                <a:noFill/>
              </a:ln>
              <a:solidFill>
                <a:srgbClr val="7030A0"/>
              </a:solidFill>
              <a:effectLst/>
              <a:latin typeface="Aparajita" pitchFamily="34" charset="0"/>
              <a:cs typeface="Aparajit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Rice milling industry generates a lot of rice husk during milling of paddy which comes from the fields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IN" dirty="0" smtClean="0"/>
              <a:t/>
            </a:r>
            <a:br>
              <a:rPr lang="en-IN" dirty="0" smtClean="0"/>
            </a:br>
            <a:r>
              <a:rPr lang="en-US" dirty="0" smtClean="0"/>
              <a:t>CHEMICAL COMPOSITION OF ALUMINIUM</a:t>
            </a:r>
            <a:r>
              <a:rPr lang="en-IN" dirty="0" smtClean="0"/>
              <a:t/>
            </a:r>
            <a:br>
              <a:rPr lang="en-IN" dirty="0" smtClean="0"/>
            </a:br>
            <a:endParaRPr lang="en-IN" dirty="0"/>
          </a:p>
        </p:txBody>
      </p:sp>
      <p:graphicFrame>
        <p:nvGraphicFramePr>
          <p:cNvPr id="4" name="Content Placeholder 3"/>
          <p:cNvGraphicFramePr>
            <a:graphicFrameLocks noGrp="1"/>
          </p:cNvGraphicFramePr>
          <p:nvPr>
            <p:ph idx="1"/>
          </p:nvPr>
        </p:nvGraphicFramePr>
        <p:xfrm>
          <a:off x="457200" y="1600200"/>
          <a:ext cx="8229600" cy="4918837"/>
        </p:xfrm>
        <a:graphic>
          <a:graphicData uri="http://schemas.openxmlformats.org/drawingml/2006/table">
            <a:tbl>
              <a:tblPr firstRow="1" bandRow="1">
                <a:tableStyleId>{00A15C55-8517-42AA-B614-E9B94910E393}</a:tableStyleId>
              </a:tblPr>
              <a:tblGrid>
                <a:gridCol w="4114800"/>
                <a:gridCol w="4114800"/>
              </a:tblGrid>
              <a:tr h="370840">
                <a:tc>
                  <a:txBody>
                    <a:bodyPr/>
                    <a:lstStyle/>
                    <a:p>
                      <a:pPr marL="457200" algn="ctr">
                        <a:lnSpc>
                          <a:spcPct val="150000"/>
                        </a:lnSpc>
                        <a:spcAft>
                          <a:spcPts val="0"/>
                        </a:spcAft>
                      </a:pPr>
                      <a:r>
                        <a:rPr lang="en-US" sz="2400"/>
                        <a:t>Element</a:t>
                      </a:r>
                      <a:endParaRPr lang="en-IN" sz="2400">
                        <a:latin typeface="Times New Roman"/>
                        <a:ea typeface="Times New Roman"/>
                      </a:endParaRPr>
                    </a:p>
                  </a:txBody>
                  <a:tcPr marL="68580" marR="68580" marT="0" marB="0"/>
                </a:tc>
                <a:tc>
                  <a:txBody>
                    <a:bodyPr/>
                    <a:lstStyle/>
                    <a:p>
                      <a:pPr marL="457200" algn="ctr">
                        <a:lnSpc>
                          <a:spcPct val="150000"/>
                        </a:lnSpc>
                        <a:spcAft>
                          <a:spcPts val="0"/>
                        </a:spcAft>
                      </a:pPr>
                      <a:r>
                        <a:rPr lang="en-US" sz="2400"/>
                        <a:t>%</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Silicon</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0.6% </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Iron</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0.35%</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Copper</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0.10%</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Manganese</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0.10%</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Magnesium</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0.9%</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Chromium</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0.10%</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Zinc</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0.10%</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Titanium</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a:t> 0.10%</a:t>
                      </a:r>
                      <a:endParaRPr lang="en-IN" sz="2400">
                        <a:latin typeface="Times New Roman"/>
                        <a:ea typeface="Times New Roman"/>
                      </a:endParaRPr>
                    </a:p>
                  </a:txBody>
                  <a:tcPr marL="68580" marR="68580" marT="0" marB="0"/>
                </a:tc>
              </a:tr>
              <a:tr h="370840">
                <a:tc>
                  <a:txBody>
                    <a:bodyPr/>
                    <a:lstStyle/>
                    <a:p>
                      <a:pPr marL="457200">
                        <a:lnSpc>
                          <a:spcPct val="150000"/>
                        </a:lnSpc>
                        <a:spcAft>
                          <a:spcPts val="0"/>
                        </a:spcAft>
                      </a:pPr>
                      <a:r>
                        <a:rPr lang="en-US" sz="2400"/>
                        <a:t>Aluminium</a:t>
                      </a:r>
                      <a:endParaRPr lang="en-IN" sz="2400">
                        <a:latin typeface="Times New Roman"/>
                        <a:ea typeface="Times New Roman"/>
                      </a:endParaRPr>
                    </a:p>
                  </a:txBody>
                  <a:tcPr marL="68580" marR="68580" marT="0" marB="0"/>
                </a:tc>
                <a:tc>
                  <a:txBody>
                    <a:bodyPr/>
                    <a:lstStyle/>
                    <a:p>
                      <a:pPr marL="457200">
                        <a:lnSpc>
                          <a:spcPct val="150000"/>
                        </a:lnSpc>
                        <a:spcAft>
                          <a:spcPts val="0"/>
                        </a:spcAft>
                      </a:pPr>
                      <a:r>
                        <a:rPr lang="en-US" sz="2400" dirty="0"/>
                        <a:t>Balance</a:t>
                      </a:r>
                      <a:endParaRPr lang="en-IN" sz="24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ormAutofit fontScale="90000"/>
          </a:bodyPr>
          <a:lstStyle/>
          <a:p>
            <a:r>
              <a:rPr lang="en-US" b="1" dirty="0" smtClean="0"/>
              <a:t>STIR CASTING</a:t>
            </a:r>
            <a:r>
              <a:rPr lang="en-IN" dirty="0" smtClean="0"/>
              <a:t/>
            </a:r>
            <a:br>
              <a:rPr lang="en-IN" dirty="0" smtClean="0"/>
            </a:br>
            <a:r>
              <a:rPr lang="en-US" b="1" dirty="0" smtClean="0"/>
              <a:t> </a:t>
            </a:r>
            <a:r>
              <a:rPr lang="en-IN" dirty="0" smtClean="0"/>
              <a:t/>
            </a:r>
            <a:br>
              <a:rPr lang="en-IN" dirty="0" smtClean="0"/>
            </a:br>
            <a:endParaRPr lang="en-IN" dirty="0"/>
          </a:p>
        </p:txBody>
      </p:sp>
      <p:sp>
        <p:nvSpPr>
          <p:cNvPr id="3" name="Content Placeholder 2"/>
          <p:cNvSpPr>
            <a:spLocks noGrp="1"/>
          </p:cNvSpPr>
          <p:nvPr>
            <p:ph idx="1"/>
          </p:nvPr>
        </p:nvSpPr>
        <p:spPr>
          <a:xfrm>
            <a:off x="500034" y="785794"/>
            <a:ext cx="8229600" cy="6072206"/>
          </a:xfrm>
        </p:spPr>
        <p:txBody>
          <a:bodyPr>
            <a:normAutofit fontScale="92500" lnSpcReduction="20000"/>
          </a:bodyPr>
          <a:lstStyle/>
          <a:p>
            <a:pPr algn="just">
              <a:lnSpc>
                <a:spcPct val="160000"/>
              </a:lnSpc>
              <a:buNone/>
            </a:pPr>
            <a:r>
              <a:rPr lang="en-US" b="1" dirty="0" smtClean="0">
                <a:solidFill>
                  <a:srgbClr val="7030A0"/>
                </a:solidFill>
              </a:rPr>
              <a:t>STIR CASTING</a:t>
            </a:r>
            <a:r>
              <a:rPr lang="en-US" b="1" dirty="0"/>
              <a:t> </a:t>
            </a:r>
            <a:endParaRPr lang="en-IN" dirty="0"/>
          </a:p>
          <a:p>
            <a:pPr algn="just">
              <a:lnSpc>
                <a:spcPct val="160000"/>
              </a:lnSpc>
              <a:buNone/>
            </a:pPr>
            <a:r>
              <a:rPr lang="en-US" dirty="0" smtClean="0"/>
              <a:t>		Stir </a:t>
            </a:r>
            <a:r>
              <a:rPr lang="en-US" dirty="0"/>
              <a:t>casting is an economical process for the fabrication of aluminum matrix composites. There are many parameters in this process, which affect the final microstructure and mechanical properties of the composites. In this study, micron-sized </a:t>
            </a:r>
            <a:r>
              <a:rPr lang="en-US" dirty="0" err="1"/>
              <a:t>SiC</a:t>
            </a:r>
            <a:r>
              <a:rPr lang="en-US" dirty="0"/>
              <a:t> particles were used as reinforcement to fabricate Al-3 wt% </a:t>
            </a:r>
            <a:r>
              <a:rPr lang="en-US" dirty="0" err="1"/>
              <a:t>SiC</a:t>
            </a:r>
            <a:r>
              <a:rPr lang="en-US" dirty="0"/>
              <a:t> composites at two casting temperatures (680 and 850 °C) and stirring periods (2 and 6 min).</a:t>
            </a:r>
            <a:endParaRPr lang="en-IN" dirty="0"/>
          </a:p>
          <a:p>
            <a:pPr algn="just">
              <a:lnSpc>
                <a:spcPct val="160000"/>
              </a:lnSpc>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SPECIMEN</a:t>
            </a:r>
            <a:endParaRPr lang="en-IN" dirty="0"/>
          </a:p>
        </p:txBody>
      </p:sp>
      <p:pic>
        <p:nvPicPr>
          <p:cNvPr id="4" name="Content Placeholder 3" descr="C:\Users\Admin.Admin-PC\AppData\Local\Microsoft\Windows\Temporary Internet Files\Content.Word\20181031_104433-1.jpg"/>
          <p:cNvPicPr>
            <a:picLocks noGrp="1"/>
          </p:cNvPicPr>
          <p:nvPr>
            <p:ph idx="1"/>
          </p:nvPr>
        </p:nvPicPr>
        <p:blipFill>
          <a:blip r:embed="rId2" cstate="print"/>
          <a:stretch>
            <a:fillRect/>
          </a:stretch>
        </p:blipFill>
        <p:spPr bwMode="auto">
          <a:xfrm rot="5400000">
            <a:off x="2321702" y="-321493"/>
            <a:ext cx="4643471" cy="8001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MECHANICAL PROPERTIES TESTING	</a:t>
            </a:r>
            <a:endParaRPr lang="en-IN"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latin typeface="Angsana New" pitchFamily="18" charset="-34"/>
                <a:cs typeface="Angsana New" pitchFamily="18" charset="-34"/>
              </a:rPr>
              <a:t>IMPACT </a:t>
            </a:r>
            <a:r>
              <a:rPr lang="en-US" dirty="0">
                <a:latin typeface="Angsana New" pitchFamily="18" charset="-34"/>
                <a:cs typeface="Angsana New" pitchFamily="18" charset="-34"/>
              </a:rPr>
              <a:t>TEST 						</a:t>
            </a:r>
            <a:endParaRPr lang="en-IN" dirty="0">
              <a:latin typeface="Angsana New" pitchFamily="18" charset="-34"/>
              <a:cs typeface="Angsana New" pitchFamily="18" charset="-34"/>
            </a:endParaRPr>
          </a:p>
          <a:p>
            <a:pPr>
              <a:buFont typeface="Wingdings" pitchFamily="2" charset="2"/>
              <a:buChar char="ü"/>
            </a:pPr>
            <a:r>
              <a:rPr lang="en-US" dirty="0" smtClean="0">
                <a:latin typeface="Angsana New" pitchFamily="18" charset="-34"/>
                <a:cs typeface="Angsana New" pitchFamily="18" charset="-34"/>
              </a:rPr>
              <a:t>IMPACT </a:t>
            </a:r>
            <a:r>
              <a:rPr lang="en-US" dirty="0">
                <a:latin typeface="Angsana New" pitchFamily="18" charset="-34"/>
                <a:cs typeface="Angsana New" pitchFamily="18" charset="-34"/>
              </a:rPr>
              <a:t>TEST (IZOD)			</a:t>
            </a:r>
            <a:endParaRPr lang="en-US" dirty="0" smtClean="0">
              <a:latin typeface="Angsana New" pitchFamily="18" charset="-34"/>
              <a:cs typeface="Angsana New" pitchFamily="18" charset="-34"/>
            </a:endParaRPr>
          </a:p>
          <a:p>
            <a:pPr>
              <a:buFont typeface="Wingdings" pitchFamily="2" charset="2"/>
              <a:buChar char="ü"/>
            </a:pPr>
            <a:r>
              <a:rPr lang="en-US" dirty="0" smtClean="0">
                <a:latin typeface="Angsana New" pitchFamily="18" charset="-34"/>
                <a:cs typeface="Angsana New" pitchFamily="18" charset="-34"/>
              </a:rPr>
              <a:t>IMPACT </a:t>
            </a:r>
            <a:r>
              <a:rPr lang="en-US" dirty="0">
                <a:latin typeface="Angsana New" pitchFamily="18" charset="-34"/>
                <a:cs typeface="Angsana New" pitchFamily="18" charset="-34"/>
              </a:rPr>
              <a:t>TEST (CHARPY)	</a:t>
            </a:r>
          </a:p>
          <a:p>
            <a:pPr>
              <a:buFont typeface="Wingdings" pitchFamily="2" charset="2"/>
              <a:buChar char="ü"/>
            </a:pPr>
            <a:r>
              <a:rPr lang="en-US" dirty="0" smtClean="0">
                <a:latin typeface="Angsana New" pitchFamily="18" charset="-34"/>
                <a:cs typeface="Angsana New" pitchFamily="18" charset="-34"/>
              </a:rPr>
              <a:t>HARDNESS </a:t>
            </a:r>
            <a:r>
              <a:rPr lang="en-US" dirty="0">
                <a:latin typeface="Angsana New" pitchFamily="18" charset="-34"/>
                <a:cs typeface="Angsana New" pitchFamily="18" charset="-34"/>
              </a:rPr>
              <a:t>TEST					</a:t>
            </a:r>
            <a:endParaRPr lang="en-US" dirty="0" smtClean="0">
              <a:latin typeface="Angsana New" pitchFamily="18" charset="-34"/>
              <a:cs typeface="Angsana New" pitchFamily="18" charset="-34"/>
            </a:endParaRPr>
          </a:p>
          <a:p>
            <a:pPr>
              <a:buFont typeface="Wingdings" pitchFamily="2" charset="2"/>
              <a:buChar char="ü"/>
            </a:pPr>
            <a:r>
              <a:rPr lang="en-US" dirty="0" smtClean="0">
                <a:latin typeface="Angsana New" pitchFamily="18" charset="-34"/>
                <a:cs typeface="Angsana New" pitchFamily="18" charset="-34"/>
              </a:rPr>
              <a:t>BRINELL'S </a:t>
            </a:r>
            <a:r>
              <a:rPr lang="en-US" dirty="0">
                <a:latin typeface="Angsana New" pitchFamily="18" charset="-34"/>
                <a:cs typeface="Angsana New" pitchFamily="18" charset="-34"/>
              </a:rPr>
              <a:t>HARDNESS TEST	</a:t>
            </a:r>
            <a:endParaRPr lang="en-US" dirty="0" smtClean="0">
              <a:latin typeface="Angsana New" pitchFamily="18" charset="-34"/>
              <a:cs typeface="Angsana New" pitchFamily="18" charset="-34"/>
            </a:endParaRPr>
          </a:p>
          <a:p>
            <a:pPr>
              <a:buFont typeface="Wingdings" pitchFamily="2" charset="2"/>
              <a:buChar char="ü"/>
            </a:pPr>
            <a:r>
              <a:rPr lang="en-US" dirty="0" smtClean="0">
                <a:latin typeface="Angsana New" pitchFamily="18" charset="-34"/>
                <a:cs typeface="Angsana New" pitchFamily="18" charset="-34"/>
              </a:rPr>
              <a:t>ROCKWELL'S </a:t>
            </a:r>
            <a:r>
              <a:rPr lang="en-US" dirty="0">
                <a:latin typeface="Angsana New" pitchFamily="18" charset="-34"/>
                <a:cs typeface="Angsana New" pitchFamily="18" charset="-34"/>
              </a:rPr>
              <a:t>HARDNESS TEST			</a:t>
            </a:r>
            <a:endParaRPr lang="en-IN" dirty="0">
              <a:latin typeface="Angsana New" pitchFamily="18" charset="-34"/>
              <a:cs typeface="Angsana New" pitchFamily="18" charset="-34"/>
            </a:endParaRPr>
          </a:p>
          <a:p>
            <a:pPr>
              <a:buFont typeface="Wingdings" pitchFamily="2" charset="2"/>
              <a:buChar char="ü"/>
            </a:pPr>
            <a:r>
              <a:rPr lang="en-US" dirty="0" smtClean="0">
                <a:latin typeface="Angsana New" pitchFamily="18" charset="-34"/>
                <a:cs typeface="Angsana New" pitchFamily="18" charset="-34"/>
              </a:rPr>
              <a:t>TENSION </a:t>
            </a:r>
            <a:r>
              <a:rPr lang="en-US" dirty="0">
                <a:latin typeface="Angsana New" pitchFamily="18" charset="-34"/>
                <a:cs typeface="Angsana New" pitchFamily="18" charset="-34"/>
              </a:rPr>
              <a:t>TEST					</a:t>
            </a:r>
          </a:p>
          <a:p>
            <a:pPr>
              <a:buFont typeface="Wingdings" pitchFamily="2" charset="2"/>
              <a:buChar char="ü"/>
            </a:pPr>
            <a:r>
              <a:rPr lang="en-US" dirty="0" smtClean="0">
                <a:latin typeface="Angsana New" pitchFamily="18" charset="-34"/>
                <a:cs typeface="Angsana New" pitchFamily="18" charset="-34"/>
              </a:rPr>
              <a:t>TORSION </a:t>
            </a:r>
            <a:r>
              <a:rPr lang="en-US" dirty="0">
                <a:latin typeface="Angsana New" pitchFamily="18" charset="-34"/>
                <a:cs typeface="Angsana New" pitchFamily="18" charset="-34"/>
              </a:rPr>
              <a:t>TEST	</a:t>
            </a:r>
            <a:endParaRPr lang="en-IN"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TESTED SPECIMEN PHOTOCOPY</a:t>
            </a:r>
            <a:endParaRPr lang="en-IN" dirty="0"/>
          </a:p>
        </p:txBody>
      </p:sp>
      <p:pic>
        <p:nvPicPr>
          <p:cNvPr id="4" name="Content Placeholder 3" descr="C:\Users\Admin.Admin-PC\AppData\Local\Microsoft\Windows\Temporary Internet Files\Content.Word\20181124_084514-1-1-1.jpg"/>
          <p:cNvPicPr>
            <a:picLocks noGrp="1"/>
          </p:cNvPicPr>
          <p:nvPr>
            <p:ph idx="1"/>
          </p:nvPr>
        </p:nvPicPr>
        <p:blipFill>
          <a:blip r:embed="rId2" cstate="print"/>
          <a:srcRect/>
          <a:stretch>
            <a:fillRect/>
          </a:stretch>
        </p:blipFill>
        <p:spPr bwMode="auto">
          <a:xfrm>
            <a:off x="285720" y="1428736"/>
            <a:ext cx="1785918"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Admin.Admin-PC\AppData\Local\Microsoft\Windows\Temporary Internet Files\Content.Word\20181124_084712-1.jpg"/>
          <p:cNvPicPr/>
          <p:nvPr/>
        </p:nvPicPr>
        <p:blipFill>
          <a:blip r:embed="rId3" cstate="print"/>
          <a:srcRect/>
          <a:stretch>
            <a:fillRect/>
          </a:stretch>
        </p:blipFill>
        <p:spPr bwMode="auto">
          <a:xfrm rot="16200000">
            <a:off x="928662" y="3000372"/>
            <a:ext cx="4929222"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Users\Admin.Admin-PC\AppData\Local\Microsoft\Windows\Temporary Internet Files\Content.Word\20181124_085338-1.jpg"/>
          <p:cNvPicPr/>
          <p:nvPr/>
        </p:nvPicPr>
        <p:blipFill>
          <a:blip r:embed="rId4" cstate="print"/>
          <a:srcRect/>
          <a:stretch>
            <a:fillRect/>
          </a:stretch>
        </p:blipFill>
        <p:spPr bwMode="auto">
          <a:xfrm rot="10800000">
            <a:off x="4714876" y="1428736"/>
            <a:ext cx="2071702"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1" name="Picture 3"/>
          <p:cNvPicPr>
            <a:picLocks noChangeAspect="1" noChangeArrowheads="1"/>
          </p:cNvPicPr>
          <p:nvPr/>
        </p:nvPicPr>
        <p:blipFill>
          <a:blip r:embed="rId5" cstate="print"/>
          <a:srcRect l="7697" t="27023" r="7639" b="13683"/>
          <a:stretch>
            <a:fillRect/>
          </a:stretch>
        </p:blipFill>
        <p:spPr bwMode="auto">
          <a:xfrm rot="5400000">
            <a:off x="5464976" y="3036090"/>
            <a:ext cx="4929220" cy="1714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CONCLUSION AND FUTURE ENHANCEMENT</a:t>
            </a:r>
            <a:r>
              <a:rPr lang="en-IN" dirty="0" smtClean="0"/>
              <a:t/>
            </a:r>
            <a:br>
              <a:rPr lang="en-IN" dirty="0" smtClean="0"/>
            </a:br>
            <a:endParaRPr lang="en-IN" dirty="0"/>
          </a:p>
        </p:txBody>
      </p:sp>
      <p:sp>
        <p:nvSpPr>
          <p:cNvPr id="3" name="Content Placeholder 2"/>
          <p:cNvSpPr>
            <a:spLocks noGrp="1"/>
          </p:cNvSpPr>
          <p:nvPr>
            <p:ph idx="1"/>
          </p:nvPr>
        </p:nvSpPr>
        <p:spPr>
          <a:xfrm>
            <a:off x="500034" y="1142984"/>
            <a:ext cx="8229600" cy="5715016"/>
          </a:xfrm>
        </p:spPr>
        <p:txBody>
          <a:bodyPr>
            <a:normAutofit lnSpcReduction="10000"/>
          </a:bodyPr>
          <a:lstStyle/>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test report which clearly shows that the addition of Rice husk ash in to the aluminium alloy 6063 improve its mechanical </a:t>
            </a:r>
            <a:r>
              <a:rPr lang="en-US" sz="2000" dirty="0" smtClean="0">
                <a:latin typeface="Times New Roman" pitchFamily="18" charset="0"/>
                <a:cs typeface="Times New Roman" pitchFamily="18" charset="0"/>
              </a:rPr>
              <a:t>properties.</a:t>
            </a:r>
          </a:p>
          <a:p>
            <a:pPr>
              <a:buFont typeface="Wingdings" pitchFamily="2" charset="2"/>
              <a:buChar char="Ø"/>
            </a:pPr>
            <a:endParaRPr lang="en-IN" sz="2000" dirty="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maximum hardness of composite is 58 </a:t>
            </a:r>
            <a:r>
              <a:rPr lang="en-US" sz="2000" dirty="0" smtClean="0">
                <a:latin typeface="Times New Roman" pitchFamily="18" charset="0"/>
                <a:cs typeface="Times New Roman" pitchFamily="18" charset="0"/>
              </a:rPr>
              <a:t>HRB</a:t>
            </a:r>
          </a:p>
          <a:p>
            <a:pPr>
              <a:buFont typeface="Wingdings" pitchFamily="2" charset="2"/>
              <a:buChar char="Ø"/>
            </a:pPr>
            <a:endParaRPr lang="en-IN"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The maximum twisting torque of composite is 90000 N-mm and its modulus of </a:t>
            </a:r>
            <a:r>
              <a:rPr lang="en-US" sz="2000" dirty="0" smtClean="0">
                <a:latin typeface="Times New Roman" pitchFamily="18" charset="0"/>
                <a:cs typeface="Times New Roman" pitchFamily="18" charset="0"/>
              </a:rPr>
              <a:t>rigidity is </a:t>
            </a:r>
            <a:r>
              <a:rPr lang="en-US" sz="2000" dirty="0">
                <a:latin typeface="Times New Roman" pitchFamily="18" charset="0"/>
                <a:cs typeface="Times New Roman" pitchFamily="18" charset="0"/>
              </a:rPr>
              <a:t>78.45 </a:t>
            </a:r>
            <a:r>
              <a:rPr lang="en-US" sz="2000" dirty="0" err="1">
                <a:latin typeface="Times New Roman" pitchFamily="18" charset="0"/>
                <a:cs typeface="Times New Roman" pitchFamily="18" charset="0"/>
              </a:rPr>
              <a:t>Gpa</a:t>
            </a:r>
            <a:r>
              <a:rPr lang="en-US" sz="2000" dirty="0" smtClean="0">
                <a:latin typeface="Times New Roman" pitchFamily="18" charset="0"/>
                <a:cs typeface="Times New Roman" pitchFamily="18" charset="0"/>
              </a:rPr>
              <a:t>.</a:t>
            </a:r>
          </a:p>
          <a:p>
            <a:pPr lvl="0">
              <a:buFont typeface="Wingdings" pitchFamily="2" charset="2"/>
              <a:buChar char="Ø"/>
            </a:pPr>
            <a:endParaRPr lang="en-IN"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The maximum Tensile strength of composite is 13.84 KN</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buFont typeface="Wingdings" pitchFamily="2" charset="2"/>
              <a:buChar char="Ø"/>
            </a:pPr>
            <a:endParaRPr lang="en-IN"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The maximum shear strength of composite is 13.50 </a:t>
            </a:r>
            <a:r>
              <a:rPr lang="en-US" sz="2000" dirty="0" smtClean="0">
                <a:latin typeface="Times New Roman" pitchFamily="18" charset="0"/>
                <a:cs typeface="Times New Roman" pitchFamily="18" charset="0"/>
              </a:rPr>
              <a:t>KN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0">
              <a:buFont typeface="Wingdings" pitchFamily="2" charset="2"/>
              <a:buChar char="Ø"/>
            </a:pPr>
            <a:endParaRPr lang="en-IN" sz="2000" dirty="0">
              <a:latin typeface="Times New Roman" pitchFamily="18" charset="0"/>
              <a:cs typeface="Times New Roman" pitchFamily="18" charset="0"/>
            </a:endParaRPr>
          </a:p>
          <a:p>
            <a:pPr lvl="0">
              <a:buFont typeface="Wingdings" pitchFamily="2" charset="2"/>
              <a:buChar char="Ø"/>
            </a:pPr>
            <a:r>
              <a:rPr lang="en-US" sz="2000" dirty="0">
                <a:latin typeface="Times New Roman" pitchFamily="18" charset="0"/>
                <a:cs typeface="Times New Roman" pitchFamily="18" charset="0"/>
              </a:rPr>
              <a:t>There is no </a:t>
            </a:r>
            <a:r>
              <a:rPr lang="en-US" sz="2000" dirty="0" err="1">
                <a:latin typeface="Times New Roman" pitchFamily="18" charset="0"/>
                <a:cs typeface="Times New Roman" pitchFamily="18" charset="0"/>
              </a:rPr>
              <a:t>markable</a:t>
            </a:r>
            <a:r>
              <a:rPr lang="en-US" sz="2000" dirty="0">
                <a:latin typeface="Times New Roman" pitchFamily="18" charset="0"/>
                <a:cs typeface="Times New Roman" pitchFamily="18" charset="0"/>
              </a:rPr>
              <a:t> changes in impact test of the addition of RHA. </a:t>
            </a:r>
            <a:endParaRPr lang="en-US" sz="2000" dirty="0" smtClean="0">
              <a:latin typeface="Times New Roman" pitchFamily="18" charset="0"/>
              <a:cs typeface="Times New Roman" pitchFamily="18" charset="0"/>
            </a:endParaRPr>
          </a:p>
          <a:p>
            <a:pPr lvl="0">
              <a:buNone/>
            </a:pPr>
            <a:endParaRPr lang="en-IN"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various elements are mixed with aluminium to obtain the best results in </a:t>
            </a:r>
            <a:r>
              <a:rPr lang="en-US" sz="2000" dirty="0" smtClean="0">
                <a:latin typeface="Times New Roman" pitchFamily="18" charset="0"/>
                <a:cs typeface="Times New Roman" pitchFamily="18" charset="0"/>
              </a:rPr>
              <a:t>future work </a:t>
            </a:r>
            <a:r>
              <a:rPr lang="en-US" sz="2000" dirty="0">
                <a:latin typeface="Times New Roman" pitchFamily="18" charset="0"/>
                <a:cs typeface="Times New Roman" pitchFamily="18" charset="0"/>
              </a:rPr>
              <a:t>and </a:t>
            </a:r>
            <a:r>
              <a:rPr lang="en-US" sz="2000" dirty="0" err="1">
                <a:latin typeface="Times New Roman" pitchFamily="18" charset="0"/>
                <a:cs typeface="Times New Roman" pitchFamily="18" charset="0"/>
              </a:rPr>
              <a:t>statical</a:t>
            </a:r>
            <a:r>
              <a:rPr lang="en-US" sz="2000" dirty="0">
                <a:latin typeface="Times New Roman" pitchFamily="18" charset="0"/>
                <a:cs typeface="Times New Roman" pitchFamily="18" charset="0"/>
              </a:rPr>
              <a:t> analysis of various aluminium alloys will be predicted and mechanical properties will be developed. </a:t>
            </a:r>
            <a:endParaRPr lang="en-IN" sz="2000" dirty="0">
              <a:latin typeface="Times New Roman" pitchFamily="18" charset="0"/>
              <a:cs typeface="Times New Roman" pitchFamily="18" charset="0"/>
            </a:endParaRPr>
          </a:p>
          <a:p>
            <a:pPr>
              <a:buFont typeface="Wingdings" pitchFamily="2" charset="2"/>
              <a:buChar char="Ø"/>
            </a:pP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b="1" dirty="0"/>
              <a:t>ABSTRACT</a:t>
            </a:r>
            <a:r>
              <a:rPr lang="en-IN" dirty="0"/>
              <a:t/>
            </a:r>
            <a:br>
              <a:rPr lang="en-IN" dirty="0"/>
            </a:br>
            <a:endParaRPr lang="en-IN" dirty="0"/>
          </a:p>
        </p:txBody>
      </p:sp>
      <p:sp>
        <p:nvSpPr>
          <p:cNvPr id="3" name="Content Placeholder 2"/>
          <p:cNvSpPr>
            <a:spLocks noGrp="1"/>
          </p:cNvSpPr>
          <p:nvPr>
            <p:ph idx="1"/>
          </p:nvPr>
        </p:nvSpPr>
        <p:spPr>
          <a:xfrm>
            <a:off x="500034" y="857232"/>
            <a:ext cx="8229600" cy="5786478"/>
          </a:xfrm>
        </p:spPr>
        <p:txBody>
          <a:bodyPr>
            <a:normAutofit lnSpcReduction="10000"/>
          </a:bodyPr>
          <a:lstStyle/>
          <a:p>
            <a:pPr algn="just">
              <a:lnSpc>
                <a:spcPct val="150000"/>
              </a:lnSpc>
            </a:pPr>
            <a:r>
              <a:rPr lang="en-US" dirty="0"/>
              <a:t>The usage of aluminum based composite is increasing day by day </a:t>
            </a:r>
          </a:p>
          <a:p>
            <a:pPr algn="just">
              <a:lnSpc>
                <a:spcPct val="150000"/>
              </a:lnSpc>
            </a:pPr>
            <a:r>
              <a:rPr lang="en-US" dirty="0"/>
              <a:t>The properties can be improved by addition of RHA  reinforcement and also by combination of oxides with A </a:t>
            </a:r>
            <a:r>
              <a:rPr lang="en-US" dirty="0" smtClean="0"/>
              <a:t>6063</a:t>
            </a:r>
          </a:p>
          <a:p>
            <a:pPr algn="just">
              <a:lnSpc>
                <a:spcPct val="150000"/>
              </a:lnSpc>
            </a:pPr>
            <a:r>
              <a:rPr lang="en-US" dirty="0"/>
              <a:t>This present study gives sump-up of the latest developments taken place in aluminum based composite and other particulate reinforcement effects.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fontScale="90000"/>
          </a:bodyPr>
          <a:lstStyle/>
          <a:p>
            <a:r>
              <a:rPr lang="en-US" b="1" dirty="0"/>
              <a:t>INTRODUCTION</a:t>
            </a:r>
            <a:r>
              <a:rPr lang="en-IN" dirty="0"/>
              <a:t/>
            </a:r>
            <a:br>
              <a:rPr lang="en-IN" dirty="0"/>
            </a:br>
            <a:endParaRPr lang="en-IN" dirty="0"/>
          </a:p>
        </p:txBody>
      </p:sp>
      <p:sp>
        <p:nvSpPr>
          <p:cNvPr id="3" name="Content Placeholder 2"/>
          <p:cNvSpPr>
            <a:spLocks noGrp="1"/>
          </p:cNvSpPr>
          <p:nvPr>
            <p:ph idx="1"/>
          </p:nvPr>
        </p:nvSpPr>
        <p:spPr>
          <a:xfrm>
            <a:off x="571472" y="214290"/>
            <a:ext cx="8229600" cy="6500858"/>
          </a:xfrm>
        </p:spPr>
        <p:txBody>
          <a:bodyPr>
            <a:normAutofit lnSpcReduction="10000"/>
          </a:bodyPr>
          <a:lstStyle/>
          <a:p>
            <a:pPr algn="just">
              <a:lnSpc>
                <a:spcPct val="150000"/>
              </a:lnSpc>
              <a:buNone/>
            </a:pPr>
            <a:r>
              <a:rPr lang="en-IN" dirty="0" smtClean="0"/>
              <a:t> </a:t>
            </a:r>
          </a:p>
          <a:p>
            <a:pPr algn="just">
              <a:lnSpc>
                <a:spcPct val="150000"/>
              </a:lnSpc>
            </a:pPr>
            <a:r>
              <a:rPr lang="en-IN" dirty="0" smtClean="0"/>
              <a:t>Aluminium or </a:t>
            </a:r>
            <a:r>
              <a:rPr lang="en-IN" dirty="0" err="1" smtClean="0"/>
              <a:t>aluminum</a:t>
            </a:r>
            <a:r>
              <a:rPr lang="en-IN" dirty="0" smtClean="0"/>
              <a:t> is a chemical element with symbol Al and atomic number </a:t>
            </a:r>
            <a:r>
              <a:rPr lang="en-IN" dirty="0" smtClean="0"/>
              <a:t>13.</a:t>
            </a:r>
          </a:p>
          <a:p>
            <a:pPr algn="just">
              <a:lnSpc>
                <a:spcPct val="150000"/>
              </a:lnSpc>
            </a:pPr>
            <a:r>
              <a:rPr lang="en-IN" dirty="0" smtClean="0"/>
              <a:t>It </a:t>
            </a:r>
            <a:r>
              <a:rPr lang="en-IN" dirty="0" smtClean="0"/>
              <a:t>is a silvery-white, soft, nonmagnetic and ductile metal in the boron group. By mass, aluminium makes up about 8% of the Earth's crust; </a:t>
            </a:r>
            <a:endParaRPr lang="en-IN" dirty="0" smtClean="0"/>
          </a:p>
          <a:p>
            <a:pPr algn="just">
              <a:lnSpc>
                <a:spcPct val="150000"/>
              </a:lnSpc>
            </a:pPr>
            <a:r>
              <a:rPr lang="en-IN" dirty="0" smtClean="0"/>
              <a:t>I</a:t>
            </a:r>
            <a:r>
              <a:rPr lang="en-IN" dirty="0" smtClean="0"/>
              <a:t>t </a:t>
            </a:r>
            <a:r>
              <a:rPr lang="en-IN" dirty="0" smtClean="0"/>
              <a:t>is the third most abundant element after oxygen and silicon and the most abundant metal in the crust</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LITERATURE REVIEW</a:t>
            </a:r>
            <a:r>
              <a:rPr lang="en-IN" dirty="0"/>
              <a:t/>
            </a:r>
            <a:br>
              <a:rPr lang="en-IN" dirty="0"/>
            </a:br>
            <a:endParaRPr lang="en-IN" dirty="0"/>
          </a:p>
        </p:txBody>
      </p:sp>
      <p:sp>
        <p:nvSpPr>
          <p:cNvPr id="3" name="Content Placeholder 2"/>
          <p:cNvSpPr>
            <a:spLocks noGrp="1"/>
          </p:cNvSpPr>
          <p:nvPr>
            <p:ph idx="1"/>
          </p:nvPr>
        </p:nvSpPr>
        <p:spPr/>
        <p:txBody>
          <a:bodyPr/>
          <a:lstStyle/>
          <a:p>
            <a:pPr algn="just">
              <a:lnSpc>
                <a:spcPct val="150000"/>
              </a:lnSpc>
            </a:pPr>
            <a:r>
              <a:rPr lang="en-US" dirty="0" err="1"/>
              <a:t>Sajjadi</a:t>
            </a:r>
            <a:r>
              <a:rPr lang="en-US" dirty="0"/>
              <a:t> et al. (2012) made a comparison of microstructure and mechanical properties of </a:t>
            </a:r>
            <a:r>
              <a:rPr lang="en-US" dirty="0" err="1"/>
              <a:t>nano</a:t>
            </a:r>
            <a:r>
              <a:rPr lang="en-US" dirty="0"/>
              <a:t> and micro-composites (A356 aluminium alloy Al2O3)with different weight percent of particles fabricated by stir and </a:t>
            </a:r>
            <a:r>
              <a:rPr lang="en-US" dirty="0" err="1"/>
              <a:t>compocastingprocesses</a:t>
            </a:r>
            <a:r>
              <a:rPr lang="en-US" dirty="0"/>
              <a:t>. </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err="1"/>
              <a:t>Topcu</a:t>
            </a:r>
            <a:r>
              <a:rPr lang="en-US" dirty="0"/>
              <a:t> et al. (2009) made an attempt to improve the creep strength of pure aluminium by the presence of 10 B4C particle. In their </a:t>
            </a:r>
            <a:r>
              <a:rPr lang="en-US" dirty="0" err="1"/>
              <a:t>study,density</a:t>
            </a:r>
            <a:r>
              <a:rPr lang="en-US" dirty="0"/>
              <a:t>, hardness, impact and creep properties of base aluminium reinforced with 5, 10, 15 and 20 wt. % of B4C </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err="1"/>
              <a:t>Mehdi</a:t>
            </a:r>
            <a:r>
              <a:rPr lang="en-US" dirty="0"/>
              <a:t> </a:t>
            </a:r>
            <a:r>
              <a:rPr lang="en-US" dirty="0" err="1"/>
              <a:t>Rahimian</a:t>
            </a:r>
            <a:r>
              <a:rPr lang="en-US" dirty="0"/>
              <a:t> et al. (2009) </a:t>
            </a:r>
            <a:r>
              <a:rPr lang="en-US" dirty="0" smtClean="0"/>
              <a:t>The </a:t>
            </a:r>
            <a:r>
              <a:rPr lang="en-US" dirty="0"/>
              <a:t>experimental results showed that the highest hardness, greater compressive strength and elongation were obtained for the aluminium containing an average particle size of 3 and sintered at 600 for 45 </a:t>
            </a:r>
            <a:r>
              <a:rPr lang="en-US" i="1" dirty="0"/>
              <a:t>min</a:t>
            </a:r>
            <a:r>
              <a:rPr lang="en-US" dirty="0"/>
              <a:t>. </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 IDENTIFICATION</a:t>
            </a:r>
            <a:endParaRPr lang="en-IN" dirty="0"/>
          </a:p>
        </p:txBody>
      </p:sp>
      <p:sp>
        <p:nvSpPr>
          <p:cNvPr id="3" name="Content Placeholder 2"/>
          <p:cNvSpPr>
            <a:spLocks noGrp="1"/>
          </p:cNvSpPr>
          <p:nvPr>
            <p:ph idx="1"/>
          </p:nvPr>
        </p:nvSpPr>
        <p:spPr/>
        <p:txBody>
          <a:bodyPr>
            <a:normAutofit lnSpcReduction="10000"/>
          </a:bodyPr>
          <a:lstStyle/>
          <a:p>
            <a:pPr algn="just">
              <a:buNone/>
            </a:pPr>
            <a:endParaRPr lang="en-IN" dirty="0"/>
          </a:p>
          <a:p>
            <a:pPr algn="just"/>
            <a:r>
              <a:rPr lang="en-US" dirty="0"/>
              <a:t>From the literature study, it is observed that the majority of the aluminium composite chose graphite as self </a:t>
            </a:r>
            <a:r>
              <a:rPr lang="en-US" dirty="0" smtClean="0"/>
              <a:t>lubricant reinforcement </a:t>
            </a:r>
            <a:r>
              <a:rPr lang="en-US" dirty="0"/>
              <a:t>as graphite. </a:t>
            </a:r>
            <a:endParaRPr lang="en-US" dirty="0" smtClean="0"/>
          </a:p>
          <a:p>
            <a:pPr algn="just"/>
            <a:r>
              <a:rPr lang="en-US" dirty="0" smtClean="0"/>
              <a:t>The </a:t>
            </a:r>
            <a:r>
              <a:rPr lang="en-US" dirty="0"/>
              <a:t>main drawback of the graphite reinforced aluminium composites is the formation of brittle interfacial phases leading to a decrease in composites strength and wear properties as graphite materials can react with aluminium at elevated temperature during liquid processing.</a:t>
            </a:r>
            <a:endParaRPr lang="en-IN" dirty="0"/>
          </a:p>
          <a:p>
            <a:pPr algn="just"/>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US" dirty="0" smtClean="0"/>
              <a:t>. Reasonably fewer studies are found on the self </a:t>
            </a:r>
            <a:r>
              <a:rPr lang="en-US" dirty="0" err="1" smtClean="0"/>
              <a:t>lubricatedmechanical</a:t>
            </a:r>
            <a:r>
              <a:rPr lang="en-US" dirty="0" smtClean="0"/>
              <a:t> and wear characteristics of light weight aluminium-based composites. </a:t>
            </a:r>
            <a:endParaRPr lang="en-IN" dirty="0" smtClean="0"/>
          </a:p>
          <a:p>
            <a:pPr>
              <a:lnSpc>
                <a:spcPct val="150000"/>
              </a:lnSpc>
            </a:pPr>
            <a:r>
              <a:rPr lang="en-US" dirty="0" smtClean="0"/>
              <a:t>Some of the research gap identified based on the literature </a:t>
            </a:r>
            <a:r>
              <a:rPr lang="en-US" dirty="0" err="1" smtClean="0"/>
              <a:t>surveyof</a:t>
            </a:r>
            <a:r>
              <a:rPr lang="en-US" dirty="0" smtClean="0"/>
              <a:t> the topics are listed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DESIGN OF ALUMINIUM COMPOSITE</a:t>
            </a:r>
            <a:endParaRPr lang="en-IN" dirty="0"/>
          </a:p>
        </p:txBody>
      </p:sp>
      <p:pic>
        <p:nvPicPr>
          <p:cNvPr id="1026" name="Picture 2"/>
          <p:cNvPicPr>
            <a:picLocks noGrp="1" noChangeAspect="1" noChangeArrowheads="1"/>
          </p:cNvPicPr>
          <p:nvPr>
            <p:ph idx="1"/>
          </p:nvPr>
        </p:nvPicPr>
        <p:blipFill>
          <a:blip r:embed="rId2"/>
          <a:srcRect l="30903" t="23920" r="30902" b="18125"/>
          <a:stretch>
            <a:fillRect/>
          </a:stretch>
        </p:blipFill>
        <p:spPr bwMode="auto">
          <a:xfrm>
            <a:off x="1785918" y="1571612"/>
            <a:ext cx="5500727" cy="46926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TotalTime>
  <Words>434</Words>
  <Application>Microsoft Office PowerPoint</Application>
  <PresentationFormat>On-screen Show (4:3)</PresentationFormat>
  <Paragraphs>81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PREDICTION AND ANALYSIS OF MECHANICAL PROPERTIES OF ALUMINIUM ALLOY USING TAGUCHI AND REGRESSION ANALYSIS  A PHASE -I   Submitted by          Guided by CHRISTOPHER S             Mr. K.VEERAPANDIAN, M.E., </vt:lpstr>
      <vt:lpstr>ABSTRACT </vt:lpstr>
      <vt:lpstr>INTRODUCTION </vt:lpstr>
      <vt:lpstr>LITERATURE REVIEW </vt:lpstr>
      <vt:lpstr>Slide 5</vt:lpstr>
      <vt:lpstr>Slide 6</vt:lpstr>
      <vt:lpstr>PROBLEM IDENTIFICATION</vt:lpstr>
      <vt:lpstr>Slide 8</vt:lpstr>
      <vt:lpstr>DESIGN OF ALUMINIUM COMPOSITE</vt:lpstr>
      <vt:lpstr> COMPOSITE MIXING RATIO</vt:lpstr>
      <vt:lpstr>  CHEMICAL COMPOSITION OF ALUMINIUM </vt:lpstr>
      <vt:lpstr>STIR CASTING   </vt:lpstr>
      <vt:lpstr>MATERIAL SPECIMEN</vt:lpstr>
      <vt:lpstr>MECHANICAL PROPERTIES TESTING </vt:lpstr>
      <vt:lpstr>TESTED SPECIMEN PHOTOCOPY</vt:lpstr>
      <vt:lpstr>CONCLUSION AND FUTURE ENHANCEMENT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 AND ANALYSIS OF MECHANICAL PROPERTIES OF ALUMINIUM ALLOY USING TAGUCHI AND REGRESSION ANALYSIS  A PHASE -I   Submitted by     Guided by CHRISTOPHER S             Mr. K.VEERAPANDIAN, M.E.,</dc:title>
  <dc:creator>Admin</dc:creator>
  <cp:lastModifiedBy>Admin</cp:lastModifiedBy>
  <cp:revision>7</cp:revision>
  <dcterms:created xsi:type="dcterms:W3CDTF">2018-12-13T18:11:33Z</dcterms:created>
  <dcterms:modified xsi:type="dcterms:W3CDTF">2018-12-13T19:09:37Z</dcterms:modified>
</cp:coreProperties>
</file>