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handoutMasterIdLst>
    <p:handoutMasterId r:id="rId28"/>
  </p:handoutMasterIdLst>
  <p:sldIdLst>
    <p:sldId id="256" r:id="rId2"/>
    <p:sldId id="258" r:id="rId3"/>
    <p:sldId id="259" r:id="rId4"/>
    <p:sldId id="261" r:id="rId5"/>
    <p:sldId id="289" r:id="rId6"/>
    <p:sldId id="290" r:id="rId7"/>
    <p:sldId id="318" r:id="rId8"/>
    <p:sldId id="319" r:id="rId9"/>
    <p:sldId id="267" r:id="rId10"/>
    <p:sldId id="269" r:id="rId11"/>
    <p:sldId id="272" r:id="rId12"/>
    <p:sldId id="320" r:id="rId13"/>
    <p:sldId id="273" r:id="rId14"/>
    <p:sldId id="279" r:id="rId15"/>
    <p:sldId id="321" r:id="rId16"/>
    <p:sldId id="323" r:id="rId17"/>
    <p:sldId id="322" r:id="rId18"/>
    <p:sldId id="324" r:id="rId19"/>
    <p:sldId id="313" r:id="rId20"/>
    <p:sldId id="312" r:id="rId21"/>
    <p:sldId id="314" r:id="rId22"/>
    <p:sldId id="315" r:id="rId23"/>
    <p:sldId id="286" r:id="rId24"/>
    <p:sldId id="285" r:id="rId25"/>
    <p:sldId id="30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235" autoAdjust="0"/>
    <p:restoredTop sz="94660"/>
  </p:normalViewPr>
  <p:slideViewPr>
    <p:cSldViewPr snapToGrid="0">
      <p:cViewPr varScale="1">
        <p:scale>
          <a:sx n="75" d="100"/>
          <a:sy n="75" d="100"/>
        </p:scale>
        <p:origin x="-582" y="-84"/>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890" y="-12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2300A-016C-4237-BE57-68A73732638E}" type="doc">
      <dgm:prSet loTypeId="urn:microsoft.com/office/officeart/2005/8/layout/bProcess3" loCatId="process" qsTypeId="urn:microsoft.com/office/officeart/2005/8/quickstyle/simple1" qsCatId="simple" csTypeId="urn:microsoft.com/office/officeart/2005/8/colors/accent1_2" csCatId="accent1" phldr="1"/>
      <dgm:spPr/>
    </dgm:pt>
    <dgm:pt modelId="{BF7EB31B-5A49-498F-8267-ED3AD6E17A77}">
      <dgm:prSet phldrT="[Text]" custT="1"/>
      <dgm:spPr/>
      <dgm:t>
        <a:bodyPr/>
        <a:lstStyle/>
        <a:p>
          <a:r>
            <a:rPr lang="en-US" sz="1200" dirty="0" smtClean="0">
              <a:latin typeface="Times New Roman" panose="02020603050405020304" pitchFamily="18" charset="0"/>
              <a:cs typeface="Times New Roman" panose="02020603050405020304" pitchFamily="18" charset="0"/>
            </a:rPr>
            <a:t>Pre – grading</a:t>
          </a:r>
          <a:endParaRPr lang="en-IN" sz="1200" dirty="0">
            <a:latin typeface="Times New Roman" panose="02020603050405020304" pitchFamily="18" charset="0"/>
            <a:cs typeface="Times New Roman" panose="02020603050405020304" pitchFamily="18" charset="0"/>
          </a:endParaRPr>
        </a:p>
      </dgm:t>
    </dgm:pt>
    <dgm:pt modelId="{C24622CE-169F-483B-85CD-BB4C67A52C6E}" type="parTrans" cxnId="{D45BFC42-6A79-458F-9883-962E69277D7A}">
      <dgm:prSet/>
      <dgm:spPr/>
      <dgm:t>
        <a:bodyPr/>
        <a:lstStyle/>
        <a:p>
          <a:endParaRPr lang="en-IN"/>
        </a:p>
      </dgm:t>
    </dgm:pt>
    <dgm:pt modelId="{5A78F66F-DC19-4A45-B78C-4ACF4E0B1A2F}" type="sibTrans" cxnId="{D45BFC42-6A79-458F-9883-962E69277D7A}">
      <dgm:prSet/>
      <dgm:spPr/>
      <dgm:t>
        <a:bodyPr/>
        <a:lstStyle/>
        <a:p>
          <a:endParaRPr lang="en-IN"/>
        </a:p>
      </dgm:t>
    </dgm:pt>
    <dgm:pt modelId="{5132F38B-51D2-4F54-92B5-188E9FF2BE9A}">
      <dgm:prSet phldrT="[Text]" custT="1"/>
      <dgm:spPr/>
      <dgm:t>
        <a:bodyPr/>
        <a:lstStyle/>
        <a:p>
          <a:r>
            <a:rPr lang="en-IN" sz="1200" dirty="0" smtClean="0">
              <a:latin typeface="Times New Roman" panose="02020603050405020304" pitchFamily="18" charset="0"/>
              <a:cs typeface="Times New Roman" panose="02020603050405020304" pitchFamily="18" charset="0"/>
            </a:rPr>
            <a:t>packaging</a:t>
          </a:r>
          <a:endParaRPr lang="en-IN" sz="1200" dirty="0">
            <a:latin typeface="Times New Roman" panose="02020603050405020304" pitchFamily="18" charset="0"/>
            <a:cs typeface="Times New Roman" panose="02020603050405020304" pitchFamily="18" charset="0"/>
          </a:endParaRPr>
        </a:p>
      </dgm:t>
    </dgm:pt>
    <dgm:pt modelId="{EA0BF404-F2E8-4A2C-AF03-2ED07769450D}" type="parTrans" cxnId="{327B2B69-A1E5-4EC8-AD49-407B5687B591}">
      <dgm:prSet/>
      <dgm:spPr/>
      <dgm:t>
        <a:bodyPr/>
        <a:lstStyle/>
        <a:p>
          <a:endParaRPr lang="en-IN"/>
        </a:p>
      </dgm:t>
    </dgm:pt>
    <dgm:pt modelId="{3ED64316-101E-456B-B3CE-1B83DE266359}" type="sibTrans" cxnId="{327B2B69-A1E5-4EC8-AD49-407B5687B591}">
      <dgm:prSet/>
      <dgm:spPr/>
      <dgm:t>
        <a:bodyPr/>
        <a:lstStyle/>
        <a:p>
          <a:endParaRPr lang="en-IN"/>
        </a:p>
      </dgm:t>
    </dgm:pt>
    <dgm:pt modelId="{1FEB61C3-8240-413A-8AB3-6779BCB1DE69}">
      <dgm:prSet phldrT="[Text]" custT="1"/>
      <dgm:spPr/>
      <dgm:t>
        <a:bodyPr/>
        <a:lstStyle/>
        <a:p>
          <a:r>
            <a:rPr lang="en-US" sz="1200" dirty="0" smtClean="0">
              <a:latin typeface="Times New Roman" panose="02020603050405020304" pitchFamily="18" charset="0"/>
              <a:cs typeface="Times New Roman" panose="02020603050405020304" pitchFamily="18" charset="0"/>
            </a:rPr>
            <a:t>cleaning</a:t>
          </a:r>
          <a:endParaRPr lang="en-IN" sz="1200" dirty="0">
            <a:latin typeface="Times New Roman" panose="02020603050405020304" pitchFamily="18" charset="0"/>
            <a:cs typeface="Times New Roman" panose="02020603050405020304" pitchFamily="18" charset="0"/>
          </a:endParaRPr>
        </a:p>
      </dgm:t>
    </dgm:pt>
    <dgm:pt modelId="{F2D8556F-5831-4EF1-A1D0-B3CE42D85D2C}" type="parTrans" cxnId="{85FBDF28-A22E-4427-B936-463434BD71EB}">
      <dgm:prSet/>
      <dgm:spPr/>
      <dgm:t>
        <a:bodyPr/>
        <a:lstStyle/>
        <a:p>
          <a:endParaRPr lang="en-IN"/>
        </a:p>
      </dgm:t>
    </dgm:pt>
    <dgm:pt modelId="{986C0978-C732-4909-9B81-0BEC329C3888}" type="sibTrans" cxnId="{85FBDF28-A22E-4427-B936-463434BD71EB}">
      <dgm:prSet/>
      <dgm:spPr/>
      <dgm:t>
        <a:bodyPr/>
        <a:lstStyle/>
        <a:p>
          <a:endParaRPr lang="en-IN"/>
        </a:p>
      </dgm:t>
    </dgm:pt>
    <dgm:pt modelId="{EA95B102-913F-476B-A3AF-683598BFE27E}">
      <dgm:prSet phldrT="[Text]" custT="1"/>
      <dgm:spPr/>
      <dgm:t>
        <a:bodyPr/>
        <a:lstStyle/>
        <a:p>
          <a:r>
            <a:rPr lang="en-US" sz="1200" dirty="0" smtClean="0">
              <a:latin typeface="Times New Roman" panose="02020603050405020304" pitchFamily="18" charset="0"/>
              <a:cs typeface="Times New Roman" panose="02020603050405020304" pitchFamily="18" charset="0"/>
            </a:rPr>
            <a:t>soaking</a:t>
          </a:r>
          <a:endParaRPr lang="en-IN" sz="1200" dirty="0">
            <a:latin typeface="Times New Roman" panose="02020603050405020304" pitchFamily="18" charset="0"/>
            <a:cs typeface="Times New Roman" panose="02020603050405020304" pitchFamily="18" charset="0"/>
          </a:endParaRPr>
        </a:p>
      </dgm:t>
    </dgm:pt>
    <dgm:pt modelId="{E1E1DD1E-73A6-49F7-8567-3FB3417CD8AF}" type="parTrans" cxnId="{A58B180F-5A98-48DC-A7C1-7ABC3F3980B4}">
      <dgm:prSet/>
      <dgm:spPr/>
      <dgm:t>
        <a:bodyPr/>
        <a:lstStyle/>
        <a:p>
          <a:endParaRPr lang="en-IN"/>
        </a:p>
      </dgm:t>
    </dgm:pt>
    <dgm:pt modelId="{F3969803-67CA-4BE9-B9AC-DF2CBF05D226}" type="sibTrans" cxnId="{A58B180F-5A98-48DC-A7C1-7ABC3F3980B4}">
      <dgm:prSet/>
      <dgm:spPr/>
      <dgm:t>
        <a:bodyPr/>
        <a:lstStyle/>
        <a:p>
          <a:endParaRPr lang="en-IN"/>
        </a:p>
      </dgm:t>
    </dgm:pt>
    <dgm:pt modelId="{520C6AC6-08E8-4AD9-B479-6ED43D89D9B1}">
      <dgm:prSet phldrT="[Text]" custT="1"/>
      <dgm:spPr/>
      <dgm:t>
        <a:bodyPr/>
        <a:lstStyle/>
        <a:p>
          <a:r>
            <a:rPr lang="en-US" sz="1200" dirty="0" smtClean="0">
              <a:latin typeface="Times New Roman" panose="02020603050405020304" pitchFamily="18" charset="0"/>
              <a:cs typeface="Times New Roman" panose="02020603050405020304" pitchFamily="18" charset="0"/>
            </a:rPr>
            <a:t>Roasting</a:t>
          </a:r>
          <a:endParaRPr lang="en-IN" sz="1200" dirty="0">
            <a:latin typeface="Times New Roman" panose="02020603050405020304" pitchFamily="18" charset="0"/>
            <a:cs typeface="Times New Roman" panose="02020603050405020304" pitchFamily="18" charset="0"/>
          </a:endParaRPr>
        </a:p>
      </dgm:t>
    </dgm:pt>
    <dgm:pt modelId="{42E0C855-C8CB-41AD-934F-E5218971C2E4}" type="parTrans" cxnId="{80943952-AF51-43F8-ADA3-719830C79365}">
      <dgm:prSet/>
      <dgm:spPr/>
      <dgm:t>
        <a:bodyPr/>
        <a:lstStyle/>
        <a:p>
          <a:endParaRPr lang="en-IN"/>
        </a:p>
      </dgm:t>
    </dgm:pt>
    <dgm:pt modelId="{B9C5A924-BBBD-46DB-8438-05088E46196B}" type="sibTrans" cxnId="{80943952-AF51-43F8-ADA3-719830C79365}">
      <dgm:prSet/>
      <dgm:spPr/>
      <dgm:t>
        <a:bodyPr/>
        <a:lstStyle/>
        <a:p>
          <a:endParaRPr lang="en-IN"/>
        </a:p>
      </dgm:t>
    </dgm:pt>
    <dgm:pt modelId="{6C6E46C0-07AA-4D13-9B58-CB748D6F7716}">
      <dgm:prSet phldrT="[Text]" custT="1"/>
      <dgm:spPr/>
      <dgm:t>
        <a:bodyPr/>
        <a:lstStyle/>
        <a:p>
          <a:r>
            <a:rPr lang="en-IN" sz="1200" dirty="0" smtClean="0">
              <a:latin typeface="Times New Roman" panose="02020603050405020304" pitchFamily="18" charset="0"/>
              <a:cs typeface="Times New Roman" panose="02020603050405020304" pitchFamily="18" charset="0"/>
            </a:rPr>
            <a:t>CNSL Extraction</a:t>
          </a:r>
          <a:endParaRPr lang="en-IN" sz="1200" dirty="0">
            <a:latin typeface="Times New Roman" panose="02020603050405020304" pitchFamily="18" charset="0"/>
            <a:cs typeface="Times New Roman" panose="02020603050405020304" pitchFamily="18" charset="0"/>
          </a:endParaRPr>
        </a:p>
      </dgm:t>
    </dgm:pt>
    <dgm:pt modelId="{25A11DC9-B9B6-4668-BC7E-85C4E09D2CD2}" type="parTrans" cxnId="{75A351CC-F17E-4B0E-891C-F5A062CAE29C}">
      <dgm:prSet/>
      <dgm:spPr/>
      <dgm:t>
        <a:bodyPr/>
        <a:lstStyle/>
        <a:p>
          <a:endParaRPr lang="en-IN"/>
        </a:p>
      </dgm:t>
    </dgm:pt>
    <dgm:pt modelId="{EC2A560A-D2BB-4BC5-9FF1-38C4E36D835E}" type="sibTrans" cxnId="{75A351CC-F17E-4B0E-891C-F5A062CAE29C}">
      <dgm:prSet/>
      <dgm:spPr/>
      <dgm:t>
        <a:bodyPr/>
        <a:lstStyle/>
        <a:p>
          <a:endParaRPr lang="en-IN"/>
        </a:p>
      </dgm:t>
    </dgm:pt>
    <dgm:pt modelId="{C23F87BD-D769-4EE2-9F90-F6E9C1D8ECE0}">
      <dgm:prSet phldrT="[Text]" custT="1"/>
      <dgm:spPr/>
      <dgm:t>
        <a:bodyPr/>
        <a:lstStyle/>
        <a:p>
          <a:r>
            <a:rPr lang="en-US" sz="1200" dirty="0" smtClean="0">
              <a:latin typeface="Times New Roman" panose="02020603050405020304" pitchFamily="18" charset="0"/>
              <a:cs typeface="Times New Roman" panose="02020603050405020304" pitchFamily="18" charset="0"/>
            </a:rPr>
            <a:t>Solar drying</a:t>
          </a:r>
          <a:endParaRPr lang="en-IN" sz="1200" dirty="0">
            <a:latin typeface="Times New Roman" panose="02020603050405020304" pitchFamily="18" charset="0"/>
            <a:cs typeface="Times New Roman" panose="02020603050405020304" pitchFamily="18" charset="0"/>
          </a:endParaRPr>
        </a:p>
      </dgm:t>
    </dgm:pt>
    <dgm:pt modelId="{A12B0D53-87E5-4015-9243-7AFC5CC982CF}" type="sibTrans" cxnId="{D307F557-9ED7-4BFA-B6A9-20E9A9F00362}">
      <dgm:prSet/>
      <dgm:spPr/>
      <dgm:t>
        <a:bodyPr/>
        <a:lstStyle/>
        <a:p>
          <a:endParaRPr lang="en-IN"/>
        </a:p>
      </dgm:t>
    </dgm:pt>
    <dgm:pt modelId="{000ACBB7-C67D-49E0-AEED-6744B2A3DA9C}" type="parTrans" cxnId="{D307F557-9ED7-4BFA-B6A9-20E9A9F00362}">
      <dgm:prSet/>
      <dgm:spPr/>
      <dgm:t>
        <a:bodyPr/>
        <a:lstStyle/>
        <a:p>
          <a:endParaRPr lang="en-IN"/>
        </a:p>
      </dgm:t>
    </dgm:pt>
    <dgm:pt modelId="{1A1FB4E8-5797-4D2B-8449-EC4E93B6289A}">
      <dgm:prSet phldrT="[Text]" custT="1"/>
      <dgm:spPr/>
      <dgm:t>
        <a:bodyPr/>
        <a:lstStyle/>
        <a:p>
          <a:r>
            <a:rPr lang="en-IN" sz="1200" dirty="0" smtClean="0">
              <a:latin typeface="Times New Roman" panose="02020603050405020304" pitchFamily="18" charset="0"/>
              <a:cs typeface="Times New Roman" panose="02020603050405020304" pitchFamily="18" charset="0"/>
            </a:rPr>
            <a:t>Biogas</a:t>
          </a:r>
          <a:endParaRPr lang="en-IN" sz="1200" dirty="0">
            <a:latin typeface="Times New Roman" panose="02020603050405020304" pitchFamily="18" charset="0"/>
            <a:cs typeface="Times New Roman" panose="02020603050405020304" pitchFamily="18" charset="0"/>
          </a:endParaRPr>
        </a:p>
      </dgm:t>
    </dgm:pt>
    <dgm:pt modelId="{616987A9-1C55-4731-B4D1-15F01C8FFD9C}" type="sibTrans" cxnId="{EDB241EE-2460-43A6-B376-37FE192BDC4B}">
      <dgm:prSet/>
      <dgm:spPr/>
      <dgm:t>
        <a:bodyPr/>
        <a:lstStyle/>
        <a:p>
          <a:endParaRPr lang="en-IN"/>
        </a:p>
      </dgm:t>
    </dgm:pt>
    <dgm:pt modelId="{BB459C7B-9EF4-44AE-87A5-9DF6FEAD956C}" type="parTrans" cxnId="{EDB241EE-2460-43A6-B376-37FE192BDC4B}">
      <dgm:prSet/>
      <dgm:spPr/>
      <dgm:t>
        <a:bodyPr/>
        <a:lstStyle/>
        <a:p>
          <a:endParaRPr lang="en-IN"/>
        </a:p>
      </dgm:t>
    </dgm:pt>
    <dgm:pt modelId="{998A60A9-2A79-4AEC-9660-C26992058F2C}">
      <dgm:prSet phldrT="[Text]" custT="1"/>
      <dgm:spPr/>
      <dgm:t>
        <a:bodyPr/>
        <a:lstStyle/>
        <a:p>
          <a:r>
            <a:rPr lang="en-US" sz="1200" dirty="0" smtClean="0">
              <a:latin typeface="Times New Roman" panose="02020603050405020304" pitchFamily="18" charset="0"/>
              <a:cs typeface="Times New Roman" panose="02020603050405020304" pitchFamily="18" charset="0"/>
            </a:rPr>
            <a:t>peeling</a:t>
          </a:r>
          <a:endParaRPr lang="en-IN" sz="1200" dirty="0">
            <a:latin typeface="Times New Roman" panose="02020603050405020304" pitchFamily="18" charset="0"/>
            <a:cs typeface="Times New Roman" panose="02020603050405020304" pitchFamily="18" charset="0"/>
          </a:endParaRPr>
        </a:p>
      </dgm:t>
    </dgm:pt>
    <dgm:pt modelId="{EBDC96BE-F550-4413-933D-089949677D15}" type="sibTrans" cxnId="{0834F8AC-29AF-49C0-BCD9-E1E4814AB042}">
      <dgm:prSet/>
      <dgm:spPr/>
      <dgm:t>
        <a:bodyPr/>
        <a:lstStyle/>
        <a:p>
          <a:endParaRPr lang="en-IN"/>
        </a:p>
      </dgm:t>
    </dgm:pt>
    <dgm:pt modelId="{2B0D4D34-B950-4809-BC4F-9204C69AAEB6}" type="parTrans" cxnId="{0834F8AC-29AF-49C0-BCD9-E1E4814AB042}">
      <dgm:prSet/>
      <dgm:spPr/>
      <dgm:t>
        <a:bodyPr/>
        <a:lstStyle/>
        <a:p>
          <a:endParaRPr lang="en-IN"/>
        </a:p>
      </dgm:t>
    </dgm:pt>
    <dgm:pt modelId="{8D83F8CE-ADB8-426C-98DC-0C1A1E774EEC}">
      <dgm:prSet phldrT="[Text]" custT="1"/>
      <dgm:spPr/>
      <dgm:t>
        <a:bodyPr/>
        <a:lstStyle/>
        <a:p>
          <a:r>
            <a:rPr lang="en-US" sz="1200" dirty="0" smtClean="0">
              <a:latin typeface="Times New Roman" panose="02020603050405020304" pitchFamily="18" charset="0"/>
              <a:cs typeface="Times New Roman" panose="02020603050405020304" pitchFamily="18" charset="0"/>
            </a:rPr>
            <a:t>grading</a:t>
          </a:r>
          <a:endParaRPr lang="en-IN" sz="1200" dirty="0">
            <a:latin typeface="Times New Roman" panose="02020603050405020304" pitchFamily="18" charset="0"/>
            <a:cs typeface="Times New Roman" panose="02020603050405020304" pitchFamily="18" charset="0"/>
          </a:endParaRPr>
        </a:p>
      </dgm:t>
    </dgm:pt>
    <dgm:pt modelId="{54949391-224B-4C07-9D33-85AB1F0AE741}" type="sibTrans" cxnId="{B816C04E-BC36-45B6-B29C-39C9450A3B30}">
      <dgm:prSet/>
      <dgm:spPr/>
      <dgm:t>
        <a:bodyPr/>
        <a:lstStyle/>
        <a:p>
          <a:endParaRPr lang="en-IN"/>
        </a:p>
      </dgm:t>
    </dgm:pt>
    <dgm:pt modelId="{4A94F5E4-10AD-4037-8B4B-9412FED6BEB9}" type="parTrans" cxnId="{B816C04E-BC36-45B6-B29C-39C9450A3B30}">
      <dgm:prSet/>
      <dgm:spPr/>
      <dgm:t>
        <a:bodyPr/>
        <a:lstStyle/>
        <a:p>
          <a:endParaRPr lang="en-IN"/>
        </a:p>
      </dgm:t>
    </dgm:pt>
    <dgm:pt modelId="{E704BCA9-15E9-4117-9A1F-5F83FA230AC3}">
      <dgm:prSet phldrT="[Text]" custT="1"/>
      <dgm:spPr/>
      <dgm:t>
        <a:bodyPr/>
        <a:lstStyle/>
        <a:p>
          <a:r>
            <a:rPr lang="en-IN" sz="1200" dirty="0" smtClean="0">
              <a:latin typeface="Times New Roman" panose="02020603050405020304" pitchFamily="18" charset="0"/>
              <a:cs typeface="Times New Roman" panose="02020603050405020304" pitchFamily="18" charset="0"/>
            </a:rPr>
            <a:t>shelling</a:t>
          </a:r>
        </a:p>
      </dgm:t>
    </dgm:pt>
    <dgm:pt modelId="{2BBE07B7-312B-4BFB-8F9A-409C7B00DC81}" type="parTrans" cxnId="{6C976C23-239B-41A4-8631-122209B492AE}">
      <dgm:prSet/>
      <dgm:spPr/>
    </dgm:pt>
    <dgm:pt modelId="{0C02AE86-EB06-47C1-A484-A7BE8A5BE0DD}" type="sibTrans" cxnId="{6C976C23-239B-41A4-8631-122209B492AE}">
      <dgm:prSet/>
      <dgm:spPr/>
      <dgm:t>
        <a:bodyPr/>
        <a:lstStyle/>
        <a:p>
          <a:endParaRPr lang="en-US"/>
        </a:p>
      </dgm:t>
    </dgm:pt>
    <dgm:pt modelId="{0E873980-A7F0-4727-8206-0D5DC3029534}">
      <dgm:prSet phldrT="[Text]" custT="1"/>
      <dgm:spPr/>
      <dgm:t>
        <a:bodyPr/>
        <a:lstStyle/>
        <a:p>
          <a:r>
            <a:rPr lang="en-IN" sz="1200" dirty="0" smtClean="0">
              <a:latin typeface="Times New Roman" panose="02020603050405020304" pitchFamily="18" charset="0"/>
              <a:cs typeface="Times New Roman" panose="02020603050405020304" pitchFamily="18" charset="0"/>
            </a:rPr>
            <a:t>drying</a:t>
          </a:r>
          <a:endParaRPr lang="en-IN" sz="1200" dirty="0">
            <a:latin typeface="Times New Roman" panose="02020603050405020304" pitchFamily="18" charset="0"/>
            <a:cs typeface="Times New Roman" panose="02020603050405020304" pitchFamily="18" charset="0"/>
          </a:endParaRPr>
        </a:p>
      </dgm:t>
    </dgm:pt>
    <dgm:pt modelId="{1AB0613A-491C-4AFB-ACD8-FA7D8A48F864}" type="parTrans" cxnId="{DD0E8035-3212-4118-A3D8-D9F59F2FB13C}">
      <dgm:prSet/>
      <dgm:spPr/>
    </dgm:pt>
    <dgm:pt modelId="{8653313F-DDFC-4E00-AA19-9F723783C83B}" type="sibTrans" cxnId="{DD0E8035-3212-4118-A3D8-D9F59F2FB13C}">
      <dgm:prSet/>
      <dgm:spPr/>
      <dgm:t>
        <a:bodyPr/>
        <a:lstStyle/>
        <a:p>
          <a:endParaRPr lang="en-US"/>
        </a:p>
      </dgm:t>
    </dgm:pt>
    <dgm:pt modelId="{9E8EA179-FEB4-4D53-93B0-B24702AAF80E}" type="pres">
      <dgm:prSet presAssocID="{0B82300A-016C-4237-BE57-68A73732638E}" presName="Name0" presStyleCnt="0">
        <dgm:presLayoutVars>
          <dgm:dir/>
          <dgm:resizeHandles val="exact"/>
        </dgm:presLayoutVars>
      </dgm:prSet>
      <dgm:spPr/>
    </dgm:pt>
    <dgm:pt modelId="{D50598AD-8DB4-40F0-B5F8-94E87492AAEA}" type="pres">
      <dgm:prSet presAssocID="{1FEB61C3-8240-413A-8AB3-6779BCB1DE69}" presName="node" presStyleLbl="node1" presStyleIdx="0" presStyleCnt="12">
        <dgm:presLayoutVars>
          <dgm:bulletEnabled val="1"/>
        </dgm:presLayoutVars>
      </dgm:prSet>
      <dgm:spPr/>
      <dgm:t>
        <a:bodyPr/>
        <a:lstStyle/>
        <a:p>
          <a:endParaRPr lang="en-US"/>
        </a:p>
      </dgm:t>
    </dgm:pt>
    <dgm:pt modelId="{489AC3D4-44D9-449D-911E-31FB8A153B1B}" type="pres">
      <dgm:prSet presAssocID="{986C0978-C732-4909-9B81-0BEC329C3888}" presName="sibTrans" presStyleLbl="sibTrans1D1" presStyleIdx="0" presStyleCnt="11"/>
      <dgm:spPr/>
      <dgm:t>
        <a:bodyPr/>
        <a:lstStyle/>
        <a:p>
          <a:endParaRPr lang="en-US"/>
        </a:p>
      </dgm:t>
    </dgm:pt>
    <dgm:pt modelId="{D0F386AF-432C-42F5-9806-82BCF489B165}" type="pres">
      <dgm:prSet presAssocID="{986C0978-C732-4909-9B81-0BEC329C3888}" presName="connectorText" presStyleLbl="sibTrans1D1" presStyleIdx="0" presStyleCnt="11"/>
      <dgm:spPr/>
      <dgm:t>
        <a:bodyPr/>
        <a:lstStyle/>
        <a:p>
          <a:endParaRPr lang="en-US"/>
        </a:p>
      </dgm:t>
    </dgm:pt>
    <dgm:pt modelId="{9D2D9B89-6AD3-4DDB-A9A4-722E8A5FEB3D}" type="pres">
      <dgm:prSet presAssocID="{EA95B102-913F-476B-A3AF-683598BFE27E}" presName="node" presStyleLbl="node1" presStyleIdx="1" presStyleCnt="12">
        <dgm:presLayoutVars>
          <dgm:bulletEnabled val="1"/>
        </dgm:presLayoutVars>
      </dgm:prSet>
      <dgm:spPr/>
      <dgm:t>
        <a:bodyPr/>
        <a:lstStyle/>
        <a:p>
          <a:endParaRPr lang="en-US"/>
        </a:p>
      </dgm:t>
    </dgm:pt>
    <dgm:pt modelId="{26B712A1-702E-4610-A511-397DA50EEC70}" type="pres">
      <dgm:prSet presAssocID="{F3969803-67CA-4BE9-B9AC-DF2CBF05D226}" presName="sibTrans" presStyleLbl="sibTrans1D1" presStyleIdx="1" presStyleCnt="11"/>
      <dgm:spPr/>
      <dgm:t>
        <a:bodyPr/>
        <a:lstStyle/>
        <a:p>
          <a:endParaRPr lang="en-US"/>
        </a:p>
      </dgm:t>
    </dgm:pt>
    <dgm:pt modelId="{908074FF-E636-47B5-B6B2-23DD02E524EC}" type="pres">
      <dgm:prSet presAssocID="{F3969803-67CA-4BE9-B9AC-DF2CBF05D226}" presName="connectorText" presStyleLbl="sibTrans1D1" presStyleIdx="1" presStyleCnt="11"/>
      <dgm:spPr/>
      <dgm:t>
        <a:bodyPr/>
        <a:lstStyle/>
        <a:p>
          <a:endParaRPr lang="en-US"/>
        </a:p>
      </dgm:t>
    </dgm:pt>
    <dgm:pt modelId="{739314E1-5BBD-4BCB-BB9C-43325458D518}" type="pres">
      <dgm:prSet presAssocID="{520C6AC6-08E8-4AD9-B479-6ED43D89D9B1}" presName="node" presStyleLbl="node1" presStyleIdx="2" presStyleCnt="12" custScaleY="96719">
        <dgm:presLayoutVars>
          <dgm:bulletEnabled val="1"/>
        </dgm:presLayoutVars>
      </dgm:prSet>
      <dgm:spPr/>
      <dgm:t>
        <a:bodyPr/>
        <a:lstStyle/>
        <a:p>
          <a:endParaRPr lang="en-US"/>
        </a:p>
      </dgm:t>
    </dgm:pt>
    <dgm:pt modelId="{C2A2B515-4BB8-4316-B009-A1E4BA4C50D2}" type="pres">
      <dgm:prSet presAssocID="{B9C5A924-BBBD-46DB-8438-05088E46196B}" presName="sibTrans" presStyleLbl="sibTrans1D1" presStyleIdx="2" presStyleCnt="11"/>
      <dgm:spPr/>
      <dgm:t>
        <a:bodyPr/>
        <a:lstStyle/>
        <a:p>
          <a:endParaRPr lang="en-US"/>
        </a:p>
      </dgm:t>
    </dgm:pt>
    <dgm:pt modelId="{445EFB18-B603-40DB-AEE6-243B72450F4D}" type="pres">
      <dgm:prSet presAssocID="{B9C5A924-BBBD-46DB-8438-05088E46196B}" presName="connectorText" presStyleLbl="sibTrans1D1" presStyleIdx="2" presStyleCnt="11"/>
      <dgm:spPr/>
      <dgm:t>
        <a:bodyPr/>
        <a:lstStyle/>
        <a:p>
          <a:endParaRPr lang="en-US"/>
        </a:p>
      </dgm:t>
    </dgm:pt>
    <dgm:pt modelId="{E9B9AA0B-92E2-4E85-892E-355E0A43B84D}" type="pres">
      <dgm:prSet presAssocID="{E704BCA9-15E9-4117-9A1F-5F83FA230AC3}" presName="node" presStyleLbl="node1" presStyleIdx="3" presStyleCnt="12">
        <dgm:presLayoutVars>
          <dgm:bulletEnabled val="1"/>
        </dgm:presLayoutVars>
      </dgm:prSet>
      <dgm:spPr/>
      <dgm:t>
        <a:bodyPr/>
        <a:lstStyle/>
        <a:p>
          <a:endParaRPr lang="en-US"/>
        </a:p>
      </dgm:t>
    </dgm:pt>
    <dgm:pt modelId="{BF7C62F7-4F9A-4168-B739-F9EC227E4D55}" type="pres">
      <dgm:prSet presAssocID="{0C02AE86-EB06-47C1-A484-A7BE8A5BE0DD}" presName="sibTrans" presStyleLbl="sibTrans1D1" presStyleIdx="3" presStyleCnt="11"/>
      <dgm:spPr/>
      <dgm:t>
        <a:bodyPr/>
        <a:lstStyle/>
        <a:p>
          <a:endParaRPr lang="en-US"/>
        </a:p>
      </dgm:t>
    </dgm:pt>
    <dgm:pt modelId="{32995272-422E-498A-AE89-45D4F80D1A50}" type="pres">
      <dgm:prSet presAssocID="{0C02AE86-EB06-47C1-A484-A7BE8A5BE0DD}" presName="connectorText" presStyleLbl="sibTrans1D1" presStyleIdx="3" presStyleCnt="11"/>
      <dgm:spPr/>
      <dgm:t>
        <a:bodyPr/>
        <a:lstStyle/>
        <a:p>
          <a:endParaRPr lang="en-US"/>
        </a:p>
      </dgm:t>
    </dgm:pt>
    <dgm:pt modelId="{EF0A7265-5D9E-408D-8811-4F95F4319B86}" type="pres">
      <dgm:prSet presAssocID="{6C6E46C0-07AA-4D13-9B58-CB748D6F7716}" presName="node" presStyleLbl="node1" presStyleIdx="4" presStyleCnt="12">
        <dgm:presLayoutVars>
          <dgm:bulletEnabled val="1"/>
        </dgm:presLayoutVars>
      </dgm:prSet>
      <dgm:spPr/>
      <dgm:t>
        <a:bodyPr/>
        <a:lstStyle/>
        <a:p>
          <a:endParaRPr lang="en-US"/>
        </a:p>
      </dgm:t>
    </dgm:pt>
    <dgm:pt modelId="{62B39F83-C06B-4603-AEA5-F081D06FE726}" type="pres">
      <dgm:prSet presAssocID="{EC2A560A-D2BB-4BC5-9FF1-38C4E36D835E}" presName="sibTrans" presStyleLbl="sibTrans1D1" presStyleIdx="4" presStyleCnt="11"/>
      <dgm:spPr/>
      <dgm:t>
        <a:bodyPr/>
        <a:lstStyle/>
        <a:p>
          <a:endParaRPr lang="en-US"/>
        </a:p>
      </dgm:t>
    </dgm:pt>
    <dgm:pt modelId="{4DEAA5E5-FD3A-4354-8ECC-38382E1E19AE}" type="pres">
      <dgm:prSet presAssocID="{EC2A560A-D2BB-4BC5-9FF1-38C4E36D835E}" presName="connectorText" presStyleLbl="sibTrans1D1" presStyleIdx="4" presStyleCnt="11"/>
      <dgm:spPr/>
      <dgm:t>
        <a:bodyPr/>
        <a:lstStyle/>
        <a:p>
          <a:endParaRPr lang="en-US"/>
        </a:p>
      </dgm:t>
    </dgm:pt>
    <dgm:pt modelId="{B099A264-A499-4EC4-8FCD-20C1A1A59052}" type="pres">
      <dgm:prSet presAssocID="{BF7EB31B-5A49-498F-8267-ED3AD6E17A77}" presName="node" presStyleLbl="node1" presStyleIdx="5" presStyleCnt="12">
        <dgm:presLayoutVars>
          <dgm:bulletEnabled val="1"/>
        </dgm:presLayoutVars>
      </dgm:prSet>
      <dgm:spPr/>
      <dgm:t>
        <a:bodyPr/>
        <a:lstStyle/>
        <a:p>
          <a:endParaRPr lang="en-US"/>
        </a:p>
      </dgm:t>
    </dgm:pt>
    <dgm:pt modelId="{B514FBCC-B3DB-4DB6-9960-370FE2AA514A}" type="pres">
      <dgm:prSet presAssocID="{5A78F66F-DC19-4A45-B78C-4ACF4E0B1A2F}" presName="sibTrans" presStyleLbl="sibTrans1D1" presStyleIdx="5" presStyleCnt="11"/>
      <dgm:spPr/>
      <dgm:t>
        <a:bodyPr/>
        <a:lstStyle/>
        <a:p>
          <a:endParaRPr lang="en-US"/>
        </a:p>
      </dgm:t>
    </dgm:pt>
    <dgm:pt modelId="{5F9B6E1D-965A-4C5F-B31E-559A3CD76CCF}" type="pres">
      <dgm:prSet presAssocID="{5A78F66F-DC19-4A45-B78C-4ACF4E0B1A2F}" presName="connectorText" presStyleLbl="sibTrans1D1" presStyleIdx="5" presStyleCnt="11"/>
      <dgm:spPr/>
      <dgm:t>
        <a:bodyPr/>
        <a:lstStyle/>
        <a:p>
          <a:endParaRPr lang="en-US"/>
        </a:p>
      </dgm:t>
    </dgm:pt>
    <dgm:pt modelId="{CB882003-EC82-4CD4-97AB-C05C8B55FDA9}" type="pres">
      <dgm:prSet presAssocID="{0E873980-A7F0-4727-8206-0D5DC3029534}" presName="node" presStyleLbl="node1" presStyleIdx="6" presStyleCnt="12">
        <dgm:presLayoutVars>
          <dgm:bulletEnabled val="1"/>
        </dgm:presLayoutVars>
      </dgm:prSet>
      <dgm:spPr/>
      <dgm:t>
        <a:bodyPr/>
        <a:lstStyle/>
        <a:p>
          <a:endParaRPr lang="en-US"/>
        </a:p>
      </dgm:t>
    </dgm:pt>
    <dgm:pt modelId="{572EC86F-7B20-4624-8D1A-D1D3D84692F8}" type="pres">
      <dgm:prSet presAssocID="{8653313F-DDFC-4E00-AA19-9F723783C83B}" presName="sibTrans" presStyleLbl="sibTrans1D1" presStyleIdx="6" presStyleCnt="11"/>
      <dgm:spPr/>
      <dgm:t>
        <a:bodyPr/>
        <a:lstStyle/>
        <a:p>
          <a:endParaRPr lang="en-US"/>
        </a:p>
      </dgm:t>
    </dgm:pt>
    <dgm:pt modelId="{30A95B9D-A546-4E28-A099-D43BF4BD7A3C}" type="pres">
      <dgm:prSet presAssocID="{8653313F-DDFC-4E00-AA19-9F723783C83B}" presName="connectorText" presStyleLbl="sibTrans1D1" presStyleIdx="6" presStyleCnt="11"/>
      <dgm:spPr/>
      <dgm:t>
        <a:bodyPr/>
        <a:lstStyle/>
        <a:p>
          <a:endParaRPr lang="en-US"/>
        </a:p>
      </dgm:t>
    </dgm:pt>
    <dgm:pt modelId="{5563FFF8-F8CB-4A5E-9EFE-9356D88D28F2}" type="pres">
      <dgm:prSet presAssocID="{C23F87BD-D769-4EE2-9F90-F6E9C1D8ECE0}" presName="node" presStyleLbl="node1" presStyleIdx="7" presStyleCnt="12">
        <dgm:presLayoutVars>
          <dgm:bulletEnabled val="1"/>
        </dgm:presLayoutVars>
      </dgm:prSet>
      <dgm:spPr/>
      <dgm:t>
        <a:bodyPr/>
        <a:lstStyle/>
        <a:p>
          <a:endParaRPr lang="en-US"/>
        </a:p>
      </dgm:t>
    </dgm:pt>
    <dgm:pt modelId="{E8925120-9706-414B-AB50-144D4BF22848}" type="pres">
      <dgm:prSet presAssocID="{A12B0D53-87E5-4015-9243-7AFC5CC982CF}" presName="sibTrans" presStyleLbl="sibTrans1D1" presStyleIdx="7" presStyleCnt="11"/>
      <dgm:spPr/>
      <dgm:t>
        <a:bodyPr/>
        <a:lstStyle/>
        <a:p>
          <a:endParaRPr lang="en-US"/>
        </a:p>
      </dgm:t>
    </dgm:pt>
    <dgm:pt modelId="{514A1876-5BD6-4B39-B6BF-04F5E1A5CA42}" type="pres">
      <dgm:prSet presAssocID="{A12B0D53-87E5-4015-9243-7AFC5CC982CF}" presName="connectorText" presStyleLbl="sibTrans1D1" presStyleIdx="7" presStyleCnt="11"/>
      <dgm:spPr/>
      <dgm:t>
        <a:bodyPr/>
        <a:lstStyle/>
        <a:p>
          <a:endParaRPr lang="en-US"/>
        </a:p>
      </dgm:t>
    </dgm:pt>
    <dgm:pt modelId="{01AE8CA3-3239-4822-AD25-93623F39AD04}" type="pres">
      <dgm:prSet presAssocID="{1A1FB4E8-5797-4D2B-8449-EC4E93B6289A}" presName="node" presStyleLbl="node1" presStyleIdx="8" presStyleCnt="12">
        <dgm:presLayoutVars>
          <dgm:bulletEnabled val="1"/>
        </dgm:presLayoutVars>
      </dgm:prSet>
      <dgm:spPr/>
      <dgm:t>
        <a:bodyPr/>
        <a:lstStyle/>
        <a:p>
          <a:endParaRPr lang="en-US"/>
        </a:p>
      </dgm:t>
    </dgm:pt>
    <dgm:pt modelId="{1FE6CB16-9CF1-454E-90FB-9483CACFD9D2}" type="pres">
      <dgm:prSet presAssocID="{616987A9-1C55-4731-B4D1-15F01C8FFD9C}" presName="sibTrans" presStyleLbl="sibTrans1D1" presStyleIdx="8" presStyleCnt="11"/>
      <dgm:spPr/>
      <dgm:t>
        <a:bodyPr/>
        <a:lstStyle/>
        <a:p>
          <a:endParaRPr lang="en-US"/>
        </a:p>
      </dgm:t>
    </dgm:pt>
    <dgm:pt modelId="{D2CD155E-3745-49B0-B885-10770EBC8660}" type="pres">
      <dgm:prSet presAssocID="{616987A9-1C55-4731-B4D1-15F01C8FFD9C}" presName="connectorText" presStyleLbl="sibTrans1D1" presStyleIdx="8" presStyleCnt="11"/>
      <dgm:spPr/>
      <dgm:t>
        <a:bodyPr/>
        <a:lstStyle/>
        <a:p>
          <a:endParaRPr lang="en-US"/>
        </a:p>
      </dgm:t>
    </dgm:pt>
    <dgm:pt modelId="{C239E91C-1521-44A2-9B95-D400FC50E1D8}" type="pres">
      <dgm:prSet presAssocID="{998A60A9-2A79-4AEC-9660-C26992058F2C}" presName="node" presStyleLbl="node1" presStyleIdx="9" presStyleCnt="12">
        <dgm:presLayoutVars>
          <dgm:bulletEnabled val="1"/>
        </dgm:presLayoutVars>
      </dgm:prSet>
      <dgm:spPr/>
      <dgm:t>
        <a:bodyPr/>
        <a:lstStyle/>
        <a:p>
          <a:endParaRPr lang="en-US"/>
        </a:p>
      </dgm:t>
    </dgm:pt>
    <dgm:pt modelId="{8245E363-4FC8-49F7-B157-F0DECF7053E3}" type="pres">
      <dgm:prSet presAssocID="{EBDC96BE-F550-4413-933D-089949677D15}" presName="sibTrans" presStyleLbl="sibTrans1D1" presStyleIdx="9" presStyleCnt="11"/>
      <dgm:spPr/>
      <dgm:t>
        <a:bodyPr/>
        <a:lstStyle/>
        <a:p>
          <a:endParaRPr lang="en-US"/>
        </a:p>
      </dgm:t>
    </dgm:pt>
    <dgm:pt modelId="{45F0652C-285E-4ED1-8439-9C427542D3AA}" type="pres">
      <dgm:prSet presAssocID="{EBDC96BE-F550-4413-933D-089949677D15}" presName="connectorText" presStyleLbl="sibTrans1D1" presStyleIdx="9" presStyleCnt="11"/>
      <dgm:spPr/>
      <dgm:t>
        <a:bodyPr/>
        <a:lstStyle/>
        <a:p>
          <a:endParaRPr lang="en-US"/>
        </a:p>
      </dgm:t>
    </dgm:pt>
    <dgm:pt modelId="{6E05FD1B-0E58-4974-A00B-03DC014A1C7C}" type="pres">
      <dgm:prSet presAssocID="{8D83F8CE-ADB8-426C-98DC-0C1A1E774EEC}" presName="node" presStyleLbl="node1" presStyleIdx="10" presStyleCnt="12">
        <dgm:presLayoutVars>
          <dgm:bulletEnabled val="1"/>
        </dgm:presLayoutVars>
      </dgm:prSet>
      <dgm:spPr/>
      <dgm:t>
        <a:bodyPr/>
        <a:lstStyle/>
        <a:p>
          <a:endParaRPr lang="en-US"/>
        </a:p>
      </dgm:t>
    </dgm:pt>
    <dgm:pt modelId="{E5B10083-0F44-4D8F-BE46-CA20010003A1}" type="pres">
      <dgm:prSet presAssocID="{54949391-224B-4C07-9D33-85AB1F0AE741}" presName="sibTrans" presStyleLbl="sibTrans1D1" presStyleIdx="10" presStyleCnt="11"/>
      <dgm:spPr/>
      <dgm:t>
        <a:bodyPr/>
        <a:lstStyle/>
        <a:p>
          <a:endParaRPr lang="en-US"/>
        </a:p>
      </dgm:t>
    </dgm:pt>
    <dgm:pt modelId="{A9D7B336-2063-4E5E-AB83-94BECF4B0C2A}" type="pres">
      <dgm:prSet presAssocID="{54949391-224B-4C07-9D33-85AB1F0AE741}" presName="connectorText" presStyleLbl="sibTrans1D1" presStyleIdx="10" presStyleCnt="11"/>
      <dgm:spPr/>
      <dgm:t>
        <a:bodyPr/>
        <a:lstStyle/>
        <a:p>
          <a:endParaRPr lang="en-US"/>
        </a:p>
      </dgm:t>
    </dgm:pt>
    <dgm:pt modelId="{DD6D39DF-7CBC-41A8-8C93-32728D28FCD7}" type="pres">
      <dgm:prSet presAssocID="{5132F38B-51D2-4F54-92B5-188E9FF2BE9A}" presName="node" presStyleLbl="node1" presStyleIdx="11" presStyleCnt="12">
        <dgm:presLayoutVars>
          <dgm:bulletEnabled val="1"/>
        </dgm:presLayoutVars>
      </dgm:prSet>
      <dgm:spPr/>
      <dgm:t>
        <a:bodyPr/>
        <a:lstStyle/>
        <a:p>
          <a:endParaRPr lang="en-US"/>
        </a:p>
      </dgm:t>
    </dgm:pt>
  </dgm:ptLst>
  <dgm:cxnLst>
    <dgm:cxn modelId="{0834F8AC-29AF-49C0-BCD9-E1E4814AB042}" srcId="{0B82300A-016C-4237-BE57-68A73732638E}" destId="{998A60A9-2A79-4AEC-9660-C26992058F2C}" srcOrd="9" destOrd="0" parTransId="{2B0D4D34-B950-4809-BC4F-9204C69AAEB6}" sibTransId="{EBDC96BE-F550-4413-933D-089949677D15}"/>
    <dgm:cxn modelId="{EDB241EE-2460-43A6-B376-37FE192BDC4B}" srcId="{0B82300A-016C-4237-BE57-68A73732638E}" destId="{1A1FB4E8-5797-4D2B-8449-EC4E93B6289A}" srcOrd="8" destOrd="0" parTransId="{BB459C7B-9EF4-44AE-87A5-9DF6FEAD956C}" sibTransId="{616987A9-1C55-4731-B4D1-15F01C8FFD9C}"/>
    <dgm:cxn modelId="{B816C04E-BC36-45B6-B29C-39C9450A3B30}" srcId="{0B82300A-016C-4237-BE57-68A73732638E}" destId="{8D83F8CE-ADB8-426C-98DC-0C1A1E774EEC}" srcOrd="10" destOrd="0" parTransId="{4A94F5E4-10AD-4037-8B4B-9412FED6BEB9}" sibTransId="{54949391-224B-4C07-9D33-85AB1F0AE741}"/>
    <dgm:cxn modelId="{70213396-2D83-453E-966A-A3A9699EBF43}" type="presOf" srcId="{0C02AE86-EB06-47C1-A484-A7BE8A5BE0DD}" destId="{BF7C62F7-4F9A-4168-B739-F9EC227E4D55}" srcOrd="0" destOrd="0" presId="urn:microsoft.com/office/officeart/2005/8/layout/bProcess3"/>
    <dgm:cxn modelId="{ADA4D910-A816-4F5C-B34E-CA9E5FF86917}" type="presOf" srcId="{BF7EB31B-5A49-498F-8267-ED3AD6E17A77}" destId="{B099A264-A499-4EC4-8FCD-20C1A1A59052}" srcOrd="0" destOrd="0" presId="urn:microsoft.com/office/officeart/2005/8/layout/bProcess3"/>
    <dgm:cxn modelId="{75A351CC-F17E-4B0E-891C-F5A062CAE29C}" srcId="{0B82300A-016C-4237-BE57-68A73732638E}" destId="{6C6E46C0-07AA-4D13-9B58-CB748D6F7716}" srcOrd="4" destOrd="0" parTransId="{25A11DC9-B9B6-4668-BC7E-85C4E09D2CD2}" sibTransId="{EC2A560A-D2BB-4BC5-9FF1-38C4E36D835E}"/>
    <dgm:cxn modelId="{DD0E8035-3212-4118-A3D8-D9F59F2FB13C}" srcId="{0B82300A-016C-4237-BE57-68A73732638E}" destId="{0E873980-A7F0-4727-8206-0D5DC3029534}" srcOrd="6" destOrd="0" parTransId="{1AB0613A-491C-4AFB-ACD8-FA7D8A48F864}" sibTransId="{8653313F-DDFC-4E00-AA19-9F723783C83B}"/>
    <dgm:cxn modelId="{6C976C23-239B-41A4-8631-122209B492AE}" srcId="{0B82300A-016C-4237-BE57-68A73732638E}" destId="{E704BCA9-15E9-4117-9A1F-5F83FA230AC3}" srcOrd="3" destOrd="0" parTransId="{2BBE07B7-312B-4BFB-8F9A-409C7B00DC81}" sibTransId="{0C02AE86-EB06-47C1-A484-A7BE8A5BE0DD}"/>
    <dgm:cxn modelId="{9F7E61BB-697B-4FE0-8968-75AD3BD0C136}" type="presOf" srcId="{EA95B102-913F-476B-A3AF-683598BFE27E}" destId="{9D2D9B89-6AD3-4DDB-A9A4-722E8A5FEB3D}" srcOrd="0" destOrd="0" presId="urn:microsoft.com/office/officeart/2005/8/layout/bProcess3"/>
    <dgm:cxn modelId="{C9DC5383-1039-4BE8-AACC-62EE700585A9}" type="presOf" srcId="{8653313F-DDFC-4E00-AA19-9F723783C83B}" destId="{30A95B9D-A546-4E28-A099-D43BF4BD7A3C}" srcOrd="1" destOrd="0" presId="urn:microsoft.com/office/officeart/2005/8/layout/bProcess3"/>
    <dgm:cxn modelId="{FA044E7D-666C-4AFB-B086-929AA40C768E}" type="presOf" srcId="{54949391-224B-4C07-9D33-85AB1F0AE741}" destId="{E5B10083-0F44-4D8F-BE46-CA20010003A1}" srcOrd="0" destOrd="0" presId="urn:microsoft.com/office/officeart/2005/8/layout/bProcess3"/>
    <dgm:cxn modelId="{731A1408-07DC-4180-9243-9767414E3DAD}" type="presOf" srcId="{E704BCA9-15E9-4117-9A1F-5F83FA230AC3}" destId="{E9B9AA0B-92E2-4E85-892E-355E0A43B84D}" srcOrd="0" destOrd="0" presId="urn:microsoft.com/office/officeart/2005/8/layout/bProcess3"/>
    <dgm:cxn modelId="{391DCDD0-E9C6-4FD8-93B7-F6ABCF294E0E}" type="presOf" srcId="{A12B0D53-87E5-4015-9243-7AFC5CC982CF}" destId="{E8925120-9706-414B-AB50-144D4BF22848}" srcOrd="0" destOrd="0" presId="urn:microsoft.com/office/officeart/2005/8/layout/bProcess3"/>
    <dgm:cxn modelId="{80943952-AF51-43F8-ADA3-719830C79365}" srcId="{0B82300A-016C-4237-BE57-68A73732638E}" destId="{520C6AC6-08E8-4AD9-B479-6ED43D89D9B1}" srcOrd="2" destOrd="0" parTransId="{42E0C855-C8CB-41AD-934F-E5218971C2E4}" sibTransId="{B9C5A924-BBBD-46DB-8438-05088E46196B}"/>
    <dgm:cxn modelId="{C68B74BC-B8CC-49C7-9109-8BF404C52741}" type="presOf" srcId="{1A1FB4E8-5797-4D2B-8449-EC4E93B6289A}" destId="{01AE8CA3-3239-4822-AD25-93623F39AD04}" srcOrd="0" destOrd="0" presId="urn:microsoft.com/office/officeart/2005/8/layout/bProcess3"/>
    <dgm:cxn modelId="{F7FCF498-5380-48AD-9134-01F97339D6BE}" type="presOf" srcId="{8D83F8CE-ADB8-426C-98DC-0C1A1E774EEC}" destId="{6E05FD1B-0E58-4974-A00B-03DC014A1C7C}" srcOrd="0" destOrd="0" presId="urn:microsoft.com/office/officeart/2005/8/layout/bProcess3"/>
    <dgm:cxn modelId="{E99D09F4-27BD-433A-A359-44D2F2E789F4}" type="presOf" srcId="{986C0978-C732-4909-9B81-0BEC329C3888}" destId="{489AC3D4-44D9-449D-911E-31FB8A153B1B}" srcOrd="0" destOrd="0" presId="urn:microsoft.com/office/officeart/2005/8/layout/bProcess3"/>
    <dgm:cxn modelId="{0245610A-A0D6-498E-AFDA-E3E1AC0FFBB1}" type="presOf" srcId="{0E873980-A7F0-4727-8206-0D5DC3029534}" destId="{CB882003-EC82-4CD4-97AB-C05C8B55FDA9}" srcOrd="0" destOrd="0" presId="urn:microsoft.com/office/officeart/2005/8/layout/bProcess3"/>
    <dgm:cxn modelId="{A46CAA56-0B10-48C5-A751-F74B0BA422E6}" type="presOf" srcId="{B9C5A924-BBBD-46DB-8438-05088E46196B}" destId="{C2A2B515-4BB8-4316-B009-A1E4BA4C50D2}" srcOrd="0" destOrd="0" presId="urn:microsoft.com/office/officeart/2005/8/layout/bProcess3"/>
    <dgm:cxn modelId="{49C2D5D6-FA9E-44D6-BE6F-D8182BDBD6C1}" type="presOf" srcId="{F3969803-67CA-4BE9-B9AC-DF2CBF05D226}" destId="{26B712A1-702E-4610-A511-397DA50EEC70}" srcOrd="0" destOrd="0" presId="urn:microsoft.com/office/officeart/2005/8/layout/bProcess3"/>
    <dgm:cxn modelId="{F07CF978-00C9-4C87-9A3F-CB4CA95E2A8E}" type="presOf" srcId="{0C02AE86-EB06-47C1-A484-A7BE8A5BE0DD}" destId="{32995272-422E-498A-AE89-45D4F80D1A50}" srcOrd="1" destOrd="0" presId="urn:microsoft.com/office/officeart/2005/8/layout/bProcess3"/>
    <dgm:cxn modelId="{6E5467BE-DA83-48AE-9B1F-2D59E6533EC1}" type="presOf" srcId="{5A78F66F-DC19-4A45-B78C-4ACF4E0B1A2F}" destId="{5F9B6E1D-965A-4C5F-B31E-559A3CD76CCF}" srcOrd="1" destOrd="0" presId="urn:microsoft.com/office/officeart/2005/8/layout/bProcess3"/>
    <dgm:cxn modelId="{8758CA8B-DFA0-4578-A661-D171F2673576}" type="presOf" srcId="{5A78F66F-DC19-4A45-B78C-4ACF4E0B1A2F}" destId="{B514FBCC-B3DB-4DB6-9960-370FE2AA514A}" srcOrd="0" destOrd="0" presId="urn:microsoft.com/office/officeart/2005/8/layout/bProcess3"/>
    <dgm:cxn modelId="{85FBDF28-A22E-4427-B936-463434BD71EB}" srcId="{0B82300A-016C-4237-BE57-68A73732638E}" destId="{1FEB61C3-8240-413A-8AB3-6779BCB1DE69}" srcOrd="0" destOrd="0" parTransId="{F2D8556F-5831-4EF1-A1D0-B3CE42D85D2C}" sibTransId="{986C0978-C732-4909-9B81-0BEC329C3888}"/>
    <dgm:cxn modelId="{22FE39AD-E05C-4525-9A01-D58B2DAE6399}" type="presOf" srcId="{F3969803-67CA-4BE9-B9AC-DF2CBF05D226}" destId="{908074FF-E636-47B5-B6B2-23DD02E524EC}" srcOrd="1" destOrd="0" presId="urn:microsoft.com/office/officeart/2005/8/layout/bProcess3"/>
    <dgm:cxn modelId="{20E33510-261D-41EF-869B-AAC51FEA2478}" type="presOf" srcId="{6C6E46C0-07AA-4D13-9B58-CB748D6F7716}" destId="{EF0A7265-5D9E-408D-8811-4F95F4319B86}" srcOrd="0" destOrd="0" presId="urn:microsoft.com/office/officeart/2005/8/layout/bProcess3"/>
    <dgm:cxn modelId="{3C7A5741-3E19-4FCA-A389-0A7D2D4A7CF2}" type="presOf" srcId="{0B82300A-016C-4237-BE57-68A73732638E}" destId="{9E8EA179-FEB4-4D53-93B0-B24702AAF80E}" srcOrd="0" destOrd="0" presId="urn:microsoft.com/office/officeart/2005/8/layout/bProcess3"/>
    <dgm:cxn modelId="{D307F557-9ED7-4BFA-B6A9-20E9A9F00362}" srcId="{0B82300A-016C-4237-BE57-68A73732638E}" destId="{C23F87BD-D769-4EE2-9F90-F6E9C1D8ECE0}" srcOrd="7" destOrd="0" parTransId="{000ACBB7-C67D-49E0-AEED-6744B2A3DA9C}" sibTransId="{A12B0D53-87E5-4015-9243-7AFC5CC982CF}"/>
    <dgm:cxn modelId="{359B8226-C377-43AC-9594-15018C15E504}" type="presOf" srcId="{EBDC96BE-F550-4413-933D-089949677D15}" destId="{8245E363-4FC8-49F7-B157-F0DECF7053E3}" srcOrd="0" destOrd="0" presId="urn:microsoft.com/office/officeart/2005/8/layout/bProcess3"/>
    <dgm:cxn modelId="{399C3870-222B-4F36-8832-26672D273D93}" type="presOf" srcId="{520C6AC6-08E8-4AD9-B479-6ED43D89D9B1}" destId="{739314E1-5BBD-4BCB-BB9C-43325458D518}" srcOrd="0" destOrd="0" presId="urn:microsoft.com/office/officeart/2005/8/layout/bProcess3"/>
    <dgm:cxn modelId="{B4DFA543-7734-456B-ABDF-038253535D99}" type="presOf" srcId="{986C0978-C732-4909-9B81-0BEC329C3888}" destId="{D0F386AF-432C-42F5-9806-82BCF489B165}" srcOrd="1" destOrd="0" presId="urn:microsoft.com/office/officeart/2005/8/layout/bProcess3"/>
    <dgm:cxn modelId="{D2A769C6-3006-4462-83E6-82C6F92A4C58}" type="presOf" srcId="{C23F87BD-D769-4EE2-9F90-F6E9C1D8ECE0}" destId="{5563FFF8-F8CB-4A5E-9EFE-9356D88D28F2}" srcOrd="0" destOrd="0" presId="urn:microsoft.com/office/officeart/2005/8/layout/bProcess3"/>
    <dgm:cxn modelId="{D45BFC42-6A79-458F-9883-962E69277D7A}" srcId="{0B82300A-016C-4237-BE57-68A73732638E}" destId="{BF7EB31B-5A49-498F-8267-ED3AD6E17A77}" srcOrd="5" destOrd="0" parTransId="{C24622CE-169F-483B-85CD-BB4C67A52C6E}" sibTransId="{5A78F66F-DC19-4A45-B78C-4ACF4E0B1A2F}"/>
    <dgm:cxn modelId="{5D9CEC82-01D3-482E-9442-72817D5A61DA}" type="presOf" srcId="{1FEB61C3-8240-413A-8AB3-6779BCB1DE69}" destId="{D50598AD-8DB4-40F0-B5F8-94E87492AAEA}" srcOrd="0" destOrd="0" presId="urn:microsoft.com/office/officeart/2005/8/layout/bProcess3"/>
    <dgm:cxn modelId="{1B4F463B-4508-40AE-AB54-92C96C4C78F0}" type="presOf" srcId="{A12B0D53-87E5-4015-9243-7AFC5CC982CF}" destId="{514A1876-5BD6-4B39-B6BF-04F5E1A5CA42}" srcOrd="1" destOrd="0" presId="urn:microsoft.com/office/officeart/2005/8/layout/bProcess3"/>
    <dgm:cxn modelId="{E20FE110-2511-4536-9737-8F85C085E795}" type="presOf" srcId="{EBDC96BE-F550-4413-933D-089949677D15}" destId="{45F0652C-285E-4ED1-8439-9C427542D3AA}" srcOrd="1" destOrd="0" presId="urn:microsoft.com/office/officeart/2005/8/layout/bProcess3"/>
    <dgm:cxn modelId="{6BA19C2C-4199-4CA7-968D-7815D7ABDF42}" type="presOf" srcId="{EC2A560A-D2BB-4BC5-9FF1-38C4E36D835E}" destId="{4DEAA5E5-FD3A-4354-8ECC-38382E1E19AE}" srcOrd="1" destOrd="0" presId="urn:microsoft.com/office/officeart/2005/8/layout/bProcess3"/>
    <dgm:cxn modelId="{246E2C00-BFEB-4C4A-8BD8-3C272BCE387E}" type="presOf" srcId="{8653313F-DDFC-4E00-AA19-9F723783C83B}" destId="{572EC86F-7B20-4624-8D1A-D1D3D84692F8}" srcOrd="0" destOrd="0" presId="urn:microsoft.com/office/officeart/2005/8/layout/bProcess3"/>
    <dgm:cxn modelId="{7EF35AA8-9178-4ABB-BF54-976081CE2126}" type="presOf" srcId="{998A60A9-2A79-4AEC-9660-C26992058F2C}" destId="{C239E91C-1521-44A2-9B95-D400FC50E1D8}" srcOrd="0" destOrd="0" presId="urn:microsoft.com/office/officeart/2005/8/layout/bProcess3"/>
    <dgm:cxn modelId="{CE0BD2CE-F07F-4B6C-8355-77AFC284B57E}" type="presOf" srcId="{EC2A560A-D2BB-4BC5-9FF1-38C4E36D835E}" destId="{62B39F83-C06B-4603-AEA5-F081D06FE726}" srcOrd="0" destOrd="0" presId="urn:microsoft.com/office/officeart/2005/8/layout/bProcess3"/>
    <dgm:cxn modelId="{327B2B69-A1E5-4EC8-AD49-407B5687B591}" srcId="{0B82300A-016C-4237-BE57-68A73732638E}" destId="{5132F38B-51D2-4F54-92B5-188E9FF2BE9A}" srcOrd="11" destOrd="0" parTransId="{EA0BF404-F2E8-4A2C-AF03-2ED07769450D}" sibTransId="{3ED64316-101E-456B-B3CE-1B83DE266359}"/>
    <dgm:cxn modelId="{4EC86036-4146-444C-AA89-9CF8FB85A6F5}" type="presOf" srcId="{54949391-224B-4C07-9D33-85AB1F0AE741}" destId="{A9D7B336-2063-4E5E-AB83-94BECF4B0C2A}" srcOrd="1" destOrd="0" presId="urn:microsoft.com/office/officeart/2005/8/layout/bProcess3"/>
    <dgm:cxn modelId="{A58B180F-5A98-48DC-A7C1-7ABC3F3980B4}" srcId="{0B82300A-016C-4237-BE57-68A73732638E}" destId="{EA95B102-913F-476B-A3AF-683598BFE27E}" srcOrd="1" destOrd="0" parTransId="{E1E1DD1E-73A6-49F7-8567-3FB3417CD8AF}" sibTransId="{F3969803-67CA-4BE9-B9AC-DF2CBF05D226}"/>
    <dgm:cxn modelId="{EF429A32-B6E1-4431-9561-516AA8207087}" type="presOf" srcId="{B9C5A924-BBBD-46DB-8438-05088E46196B}" destId="{445EFB18-B603-40DB-AEE6-243B72450F4D}" srcOrd="1" destOrd="0" presId="urn:microsoft.com/office/officeart/2005/8/layout/bProcess3"/>
    <dgm:cxn modelId="{58533F06-43D0-43E6-9673-EFC91783ED77}" type="presOf" srcId="{616987A9-1C55-4731-B4D1-15F01C8FFD9C}" destId="{1FE6CB16-9CF1-454E-90FB-9483CACFD9D2}" srcOrd="0" destOrd="0" presId="urn:microsoft.com/office/officeart/2005/8/layout/bProcess3"/>
    <dgm:cxn modelId="{0C030787-2C1F-4BCC-B24F-8BF919838CE9}" type="presOf" srcId="{616987A9-1C55-4731-B4D1-15F01C8FFD9C}" destId="{D2CD155E-3745-49B0-B885-10770EBC8660}" srcOrd="1" destOrd="0" presId="urn:microsoft.com/office/officeart/2005/8/layout/bProcess3"/>
    <dgm:cxn modelId="{0C54D819-ED3D-45A4-8877-93F6B543CBEE}" type="presOf" srcId="{5132F38B-51D2-4F54-92B5-188E9FF2BE9A}" destId="{DD6D39DF-7CBC-41A8-8C93-32728D28FCD7}" srcOrd="0" destOrd="0" presId="urn:microsoft.com/office/officeart/2005/8/layout/bProcess3"/>
    <dgm:cxn modelId="{90216B54-8640-4AAF-8210-6F9F216153F3}" type="presParOf" srcId="{9E8EA179-FEB4-4D53-93B0-B24702AAF80E}" destId="{D50598AD-8DB4-40F0-B5F8-94E87492AAEA}" srcOrd="0" destOrd="0" presId="urn:microsoft.com/office/officeart/2005/8/layout/bProcess3"/>
    <dgm:cxn modelId="{1B3674B4-01C9-4BDA-9AD5-EFB664EB95F7}" type="presParOf" srcId="{9E8EA179-FEB4-4D53-93B0-B24702AAF80E}" destId="{489AC3D4-44D9-449D-911E-31FB8A153B1B}" srcOrd="1" destOrd="0" presId="urn:microsoft.com/office/officeart/2005/8/layout/bProcess3"/>
    <dgm:cxn modelId="{F15AD31E-D9FE-4783-8F66-70BDB9E52CE4}" type="presParOf" srcId="{489AC3D4-44D9-449D-911E-31FB8A153B1B}" destId="{D0F386AF-432C-42F5-9806-82BCF489B165}" srcOrd="0" destOrd="0" presId="urn:microsoft.com/office/officeart/2005/8/layout/bProcess3"/>
    <dgm:cxn modelId="{C4012EC3-664A-4803-AAD5-FD696738E1BE}" type="presParOf" srcId="{9E8EA179-FEB4-4D53-93B0-B24702AAF80E}" destId="{9D2D9B89-6AD3-4DDB-A9A4-722E8A5FEB3D}" srcOrd="2" destOrd="0" presId="urn:microsoft.com/office/officeart/2005/8/layout/bProcess3"/>
    <dgm:cxn modelId="{7065DD67-D757-4267-BBE6-3D99361AAB08}" type="presParOf" srcId="{9E8EA179-FEB4-4D53-93B0-B24702AAF80E}" destId="{26B712A1-702E-4610-A511-397DA50EEC70}" srcOrd="3" destOrd="0" presId="urn:microsoft.com/office/officeart/2005/8/layout/bProcess3"/>
    <dgm:cxn modelId="{936DEE35-E09F-4C21-8305-5C42C45EB36E}" type="presParOf" srcId="{26B712A1-702E-4610-A511-397DA50EEC70}" destId="{908074FF-E636-47B5-B6B2-23DD02E524EC}" srcOrd="0" destOrd="0" presId="urn:microsoft.com/office/officeart/2005/8/layout/bProcess3"/>
    <dgm:cxn modelId="{06B9FA32-CC0C-4B37-8102-0E8BEF037C1B}" type="presParOf" srcId="{9E8EA179-FEB4-4D53-93B0-B24702AAF80E}" destId="{739314E1-5BBD-4BCB-BB9C-43325458D518}" srcOrd="4" destOrd="0" presId="urn:microsoft.com/office/officeart/2005/8/layout/bProcess3"/>
    <dgm:cxn modelId="{ABCC18AB-B1E9-4589-8789-844B67B683C0}" type="presParOf" srcId="{9E8EA179-FEB4-4D53-93B0-B24702AAF80E}" destId="{C2A2B515-4BB8-4316-B009-A1E4BA4C50D2}" srcOrd="5" destOrd="0" presId="urn:microsoft.com/office/officeart/2005/8/layout/bProcess3"/>
    <dgm:cxn modelId="{954A7E22-7D6C-4E16-B903-ECC6444104E8}" type="presParOf" srcId="{C2A2B515-4BB8-4316-B009-A1E4BA4C50D2}" destId="{445EFB18-B603-40DB-AEE6-243B72450F4D}" srcOrd="0" destOrd="0" presId="urn:microsoft.com/office/officeart/2005/8/layout/bProcess3"/>
    <dgm:cxn modelId="{7DEABEF7-1343-466E-BEC2-46ABC973AB11}" type="presParOf" srcId="{9E8EA179-FEB4-4D53-93B0-B24702AAF80E}" destId="{E9B9AA0B-92E2-4E85-892E-355E0A43B84D}" srcOrd="6" destOrd="0" presId="urn:microsoft.com/office/officeart/2005/8/layout/bProcess3"/>
    <dgm:cxn modelId="{B25E67E7-29BC-4609-8CD1-361E264056F4}" type="presParOf" srcId="{9E8EA179-FEB4-4D53-93B0-B24702AAF80E}" destId="{BF7C62F7-4F9A-4168-B739-F9EC227E4D55}" srcOrd="7" destOrd="0" presId="urn:microsoft.com/office/officeart/2005/8/layout/bProcess3"/>
    <dgm:cxn modelId="{0B59E0E4-AB07-4B25-8774-1B44E62FD6CC}" type="presParOf" srcId="{BF7C62F7-4F9A-4168-B739-F9EC227E4D55}" destId="{32995272-422E-498A-AE89-45D4F80D1A50}" srcOrd="0" destOrd="0" presId="urn:microsoft.com/office/officeart/2005/8/layout/bProcess3"/>
    <dgm:cxn modelId="{47A75989-2FF7-49A5-BD80-7EF5B9711615}" type="presParOf" srcId="{9E8EA179-FEB4-4D53-93B0-B24702AAF80E}" destId="{EF0A7265-5D9E-408D-8811-4F95F4319B86}" srcOrd="8" destOrd="0" presId="urn:microsoft.com/office/officeart/2005/8/layout/bProcess3"/>
    <dgm:cxn modelId="{9FC8D87A-08E7-43BA-A759-86B6A1EA56D2}" type="presParOf" srcId="{9E8EA179-FEB4-4D53-93B0-B24702AAF80E}" destId="{62B39F83-C06B-4603-AEA5-F081D06FE726}" srcOrd="9" destOrd="0" presId="urn:microsoft.com/office/officeart/2005/8/layout/bProcess3"/>
    <dgm:cxn modelId="{7894415D-D10A-46B2-8E85-115361BEACC7}" type="presParOf" srcId="{62B39F83-C06B-4603-AEA5-F081D06FE726}" destId="{4DEAA5E5-FD3A-4354-8ECC-38382E1E19AE}" srcOrd="0" destOrd="0" presId="urn:microsoft.com/office/officeart/2005/8/layout/bProcess3"/>
    <dgm:cxn modelId="{B38115D2-419A-4A15-A256-69B75AC540B5}" type="presParOf" srcId="{9E8EA179-FEB4-4D53-93B0-B24702AAF80E}" destId="{B099A264-A499-4EC4-8FCD-20C1A1A59052}" srcOrd="10" destOrd="0" presId="urn:microsoft.com/office/officeart/2005/8/layout/bProcess3"/>
    <dgm:cxn modelId="{DEC354AE-5E82-4397-92E4-A6E5D1BE4051}" type="presParOf" srcId="{9E8EA179-FEB4-4D53-93B0-B24702AAF80E}" destId="{B514FBCC-B3DB-4DB6-9960-370FE2AA514A}" srcOrd="11" destOrd="0" presId="urn:microsoft.com/office/officeart/2005/8/layout/bProcess3"/>
    <dgm:cxn modelId="{D3729D7B-2B8A-4290-B64A-1892ABE6E597}" type="presParOf" srcId="{B514FBCC-B3DB-4DB6-9960-370FE2AA514A}" destId="{5F9B6E1D-965A-4C5F-B31E-559A3CD76CCF}" srcOrd="0" destOrd="0" presId="urn:microsoft.com/office/officeart/2005/8/layout/bProcess3"/>
    <dgm:cxn modelId="{C73F2A3C-402A-4F12-8AC4-88DF4FDF0CDB}" type="presParOf" srcId="{9E8EA179-FEB4-4D53-93B0-B24702AAF80E}" destId="{CB882003-EC82-4CD4-97AB-C05C8B55FDA9}" srcOrd="12" destOrd="0" presId="urn:microsoft.com/office/officeart/2005/8/layout/bProcess3"/>
    <dgm:cxn modelId="{B2E0B315-E2EC-4FE0-9E88-07CDA862890A}" type="presParOf" srcId="{9E8EA179-FEB4-4D53-93B0-B24702AAF80E}" destId="{572EC86F-7B20-4624-8D1A-D1D3D84692F8}" srcOrd="13" destOrd="0" presId="urn:microsoft.com/office/officeart/2005/8/layout/bProcess3"/>
    <dgm:cxn modelId="{0B5B2F1C-D7D2-4491-AD0C-63F5D0D5E629}" type="presParOf" srcId="{572EC86F-7B20-4624-8D1A-D1D3D84692F8}" destId="{30A95B9D-A546-4E28-A099-D43BF4BD7A3C}" srcOrd="0" destOrd="0" presId="urn:microsoft.com/office/officeart/2005/8/layout/bProcess3"/>
    <dgm:cxn modelId="{417E4F1F-1ADA-45FA-B269-C66A47C848B4}" type="presParOf" srcId="{9E8EA179-FEB4-4D53-93B0-B24702AAF80E}" destId="{5563FFF8-F8CB-4A5E-9EFE-9356D88D28F2}" srcOrd="14" destOrd="0" presId="urn:microsoft.com/office/officeart/2005/8/layout/bProcess3"/>
    <dgm:cxn modelId="{EAF176CE-DA6E-43CF-9B11-2319DD1745E0}" type="presParOf" srcId="{9E8EA179-FEB4-4D53-93B0-B24702AAF80E}" destId="{E8925120-9706-414B-AB50-144D4BF22848}" srcOrd="15" destOrd="0" presId="urn:microsoft.com/office/officeart/2005/8/layout/bProcess3"/>
    <dgm:cxn modelId="{B9CECCA4-025F-4A75-9AE8-4FB8B3753F68}" type="presParOf" srcId="{E8925120-9706-414B-AB50-144D4BF22848}" destId="{514A1876-5BD6-4B39-B6BF-04F5E1A5CA42}" srcOrd="0" destOrd="0" presId="urn:microsoft.com/office/officeart/2005/8/layout/bProcess3"/>
    <dgm:cxn modelId="{78920A65-0DD1-4287-93A9-CD4CE3B794EC}" type="presParOf" srcId="{9E8EA179-FEB4-4D53-93B0-B24702AAF80E}" destId="{01AE8CA3-3239-4822-AD25-93623F39AD04}" srcOrd="16" destOrd="0" presId="urn:microsoft.com/office/officeart/2005/8/layout/bProcess3"/>
    <dgm:cxn modelId="{1630C0FE-B082-4373-80B6-CF44BE257475}" type="presParOf" srcId="{9E8EA179-FEB4-4D53-93B0-B24702AAF80E}" destId="{1FE6CB16-9CF1-454E-90FB-9483CACFD9D2}" srcOrd="17" destOrd="0" presId="urn:microsoft.com/office/officeart/2005/8/layout/bProcess3"/>
    <dgm:cxn modelId="{F6D94C79-C69D-4E36-8AAD-3BD4D40E4E7C}" type="presParOf" srcId="{1FE6CB16-9CF1-454E-90FB-9483CACFD9D2}" destId="{D2CD155E-3745-49B0-B885-10770EBC8660}" srcOrd="0" destOrd="0" presId="urn:microsoft.com/office/officeart/2005/8/layout/bProcess3"/>
    <dgm:cxn modelId="{E860E61D-FC38-49A5-A912-AEF23A12A9D5}" type="presParOf" srcId="{9E8EA179-FEB4-4D53-93B0-B24702AAF80E}" destId="{C239E91C-1521-44A2-9B95-D400FC50E1D8}" srcOrd="18" destOrd="0" presId="urn:microsoft.com/office/officeart/2005/8/layout/bProcess3"/>
    <dgm:cxn modelId="{A164EBA0-CA55-4242-A0E3-7327765EE3CD}" type="presParOf" srcId="{9E8EA179-FEB4-4D53-93B0-B24702AAF80E}" destId="{8245E363-4FC8-49F7-B157-F0DECF7053E3}" srcOrd="19" destOrd="0" presId="urn:microsoft.com/office/officeart/2005/8/layout/bProcess3"/>
    <dgm:cxn modelId="{EBE6AF6F-E71D-4C4B-BB20-0C2667C85978}" type="presParOf" srcId="{8245E363-4FC8-49F7-B157-F0DECF7053E3}" destId="{45F0652C-285E-4ED1-8439-9C427542D3AA}" srcOrd="0" destOrd="0" presId="urn:microsoft.com/office/officeart/2005/8/layout/bProcess3"/>
    <dgm:cxn modelId="{F43C4F0D-CBF8-41CB-A310-E36C0A181C89}" type="presParOf" srcId="{9E8EA179-FEB4-4D53-93B0-B24702AAF80E}" destId="{6E05FD1B-0E58-4974-A00B-03DC014A1C7C}" srcOrd="20" destOrd="0" presId="urn:microsoft.com/office/officeart/2005/8/layout/bProcess3"/>
    <dgm:cxn modelId="{FED36048-9FC7-44D4-98C2-FBC3C4A54149}" type="presParOf" srcId="{9E8EA179-FEB4-4D53-93B0-B24702AAF80E}" destId="{E5B10083-0F44-4D8F-BE46-CA20010003A1}" srcOrd="21" destOrd="0" presId="urn:microsoft.com/office/officeart/2005/8/layout/bProcess3"/>
    <dgm:cxn modelId="{E1AE055F-D539-483A-BC5D-00552C091C5C}" type="presParOf" srcId="{E5B10083-0F44-4D8F-BE46-CA20010003A1}" destId="{A9D7B336-2063-4E5E-AB83-94BECF4B0C2A}" srcOrd="0" destOrd="0" presId="urn:microsoft.com/office/officeart/2005/8/layout/bProcess3"/>
    <dgm:cxn modelId="{DB1512F4-61D6-41B3-9A90-8B50551F5086}" type="presParOf" srcId="{9E8EA179-FEB4-4D53-93B0-B24702AAF80E}" destId="{DD6D39DF-7CBC-41A8-8C93-32728D28FCD7}" srcOrd="22"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AC3D4-44D9-449D-911E-31FB8A153B1B}">
      <dsp:nvSpPr>
        <dsp:cNvPr id="0" name=""/>
        <dsp:cNvSpPr/>
      </dsp:nvSpPr>
      <dsp:spPr>
        <a:xfrm>
          <a:off x="1854727" y="370290"/>
          <a:ext cx="287375" cy="91440"/>
        </a:xfrm>
        <a:custGeom>
          <a:avLst/>
          <a:gdLst/>
          <a:ahLst/>
          <a:cxnLst/>
          <a:rect l="0" t="0" r="0" b="0"/>
          <a:pathLst>
            <a:path>
              <a:moveTo>
                <a:pt x="0" y="45720"/>
              </a:moveTo>
              <a:lnTo>
                <a:pt x="2873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990466" y="414420"/>
        <a:ext cx="15898" cy="3179"/>
      </dsp:txXfrm>
    </dsp:sp>
    <dsp:sp modelId="{D50598AD-8DB4-40F0-B5F8-94E87492AAEA}">
      <dsp:nvSpPr>
        <dsp:cNvPr id="0" name=""/>
        <dsp:cNvSpPr/>
      </dsp:nvSpPr>
      <dsp:spPr>
        <a:xfrm>
          <a:off x="474024" y="1259"/>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Glass preparation</a:t>
          </a:r>
          <a:endParaRPr lang="en-IN" sz="1200" kern="1200" dirty="0">
            <a:latin typeface="Times New Roman" panose="02020603050405020304" pitchFamily="18" charset="0"/>
            <a:cs typeface="Times New Roman" panose="02020603050405020304" pitchFamily="18" charset="0"/>
          </a:endParaRPr>
        </a:p>
      </dsp:txBody>
      <dsp:txXfrm>
        <a:off x="474024" y="1259"/>
        <a:ext cx="1382502" cy="829501"/>
      </dsp:txXfrm>
    </dsp:sp>
    <dsp:sp modelId="{26B712A1-702E-4610-A511-397DA50EEC70}">
      <dsp:nvSpPr>
        <dsp:cNvPr id="0" name=""/>
        <dsp:cNvSpPr/>
      </dsp:nvSpPr>
      <dsp:spPr>
        <a:xfrm>
          <a:off x="3555206" y="370290"/>
          <a:ext cx="287375" cy="91440"/>
        </a:xfrm>
        <a:custGeom>
          <a:avLst/>
          <a:gdLst/>
          <a:ahLst/>
          <a:cxnLst/>
          <a:rect l="0" t="0" r="0" b="0"/>
          <a:pathLst>
            <a:path>
              <a:moveTo>
                <a:pt x="0" y="45720"/>
              </a:moveTo>
              <a:lnTo>
                <a:pt x="2873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690944" y="414420"/>
        <a:ext cx="15898" cy="3179"/>
      </dsp:txXfrm>
    </dsp:sp>
    <dsp:sp modelId="{9D2D9B89-6AD3-4DDB-A9A4-722E8A5FEB3D}">
      <dsp:nvSpPr>
        <dsp:cNvPr id="0" name=""/>
        <dsp:cNvSpPr/>
      </dsp:nvSpPr>
      <dsp:spPr>
        <a:xfrm>
          <a:off x="2174503" y="1259"/>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Ball milling at 300 rpm</a:t>
          </a:r>
          <a:endParaRPr lang="en-IN" sz="1200" kern="1200" dirty="0">
            <a:latin typeface="Times New Roman" panose="02020603050405020304" pitchFamily="18" charset="0"/>
            <a:cs typeface="Times New Roman" panose="02020603050405020304" pitchFamily="18" charset="0"/>
          </a:endParaRPr>
        </a:p>
      </dsp:txBody>
      <dsp:txXfrm>
        <a:off x="2174503" y="1259"/>
        <a:ext cx="1382502" cy="829501"/>
      </dsp:txXfrm>
    </dsp:sp>
    <dsp:sp modelId="{C2A2B515-4BB8-4316-B009-A1E4BA4C50D2}">
      <dsp:nvSpPr>
        <dsp:cNvPr id="0" name=""/>
        <dsp:cNvSpPr/>
      </dsp:nvSpPr>
      <dsp:spPr>
        <a:xfrm>
          <a:off x="1165276" y="815353"/>
          <a:ext cx="3400957" cy="300983"/>
        </a:xfrm>
        <a:custGeom>
          <a:avLst/>
          <a:gdLst/>
          <a:ahLst/>
          <a:cxnLst/>
          <a:rect l="0" t="0" r="0" b="0"/>
          <a:pathLst>
            <a:path>
              <a:moveTo>
                <a:pt x="3400957" y="0"/>
              </a:moveTo>
              <a:lnTo>
                <a:pt x="3400957" y="167591"/>
              </a:lnTo>
              <a:lnTo>
                <a:pt x="0" y="167591"/>
              </a:lnTo>
              <a:lnTo>
                <a:pt x="0" y="30098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780327" y="964255"/>
        <a:ext cx="170854" cy="3179"/>
      </dsp:txXfrm>
    </dsp:sp>
    <dsp:sp modelId="{739314E1-5BBD-4BCB-BB9C-43325458D518}">
      <dsp:nvSpPr>
        <dsp:cNvPr id="0" name=""/>
        <dsp:cNvSpPr/>
      </dsp:nvSpPr>
      <dsp:spPr>
        <a:xfrm>
          <a:off x="3874982" y="14867"/>
          <a:ext cx="1382502" cy="8022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Zirconia nanoparticles were added in different percentages</a:t>
          </a:r>
          <a:endParaRPr lang="en-IN" sz="1200" kern="1200" dirty="0">
            <a:latin typeface="Times New Roman" panose="02020603050405020304" pitchFamily="18" charset="0"/>
            <a:cs typeface="Times New Roman" panose="02020603050405020304" pitchFamily="18" charset="0"/>
          </a:endParaRPr>
        </a:p>
      </dsp:txBody>
      <dsp:txXfrm>
        <a:off x="3874982" y="14867"/>
        <a:ext cx="1382502" cy="802285"/>
      </dsp:txXfrm>
    </dsp:sp>
    <dsp:sp modelId="{62B39F83-C06B-4603-AEA5-F081D06FE726}">
      <dsp:nvSpPr>
        <dsp:cNvPr id="0" name=""/>
        <dsp:cNvSpPr/>
      </dsp:nvSpPr>
      <dsp:spPr>
        <a:xfrm>
          <a:off x="1854727" y="1517767"/>
          <a:ext cx="287375" cy="91440"/>
        </a:xfrm>
        <a:custGeom>
          <a:avLst/>
          <a:gdLst/>
          <a:ahLst/>
          <a:cxnLst/>
          <a:rect l="0" t="0" r="0" b="0"/>
          <a:pathLst>
            <a:path>
              <a:moveTo>
                <a:pt x="0" y="45720"/>
              </a:moveTo>
              <a:lnTo>
                <a:pt x="2873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990466" y="1561897"/>
        <a:ext cx="15898" cy="3179"/>
      </dsp:txXfrm>
    </dsp:sp>
    <dsp:sp modelId="{EF0A7265-5D9E-408D-8811-4F95F4319B86}">
      <dsp:nvSpPr>
        <dsp:cNvPr id="0" name=""/>
        <dsp:cNvSpPr/>
      </dsp:nvSpPr>
      <dsp:spPr>
        <a:xfrm>
          <a:off x="474024" y="1148736"/>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Glass Zirconia mixture compacted in hydraulic press</a:t>
          </a:r>
          <a:endParaRPr lang="en-IN" sz="1200" kern="1200" dirty="0">
            <a:latin typeface="Times New Roman" panose="02020603050405020304" pitchFamily="18" charset="0"/>
            <a:cs typeface="Times New Roman" panose="02020603050405020304" pitchFamily="18" charset="0"/>
          </a:endParaRPr>
        </a:p>
      </dsp:txBody>
      <dsp:txXfrm>
        <a:off x="474024" y="1148736"/>
        <a:ext cx="1382502" cy="829501"/>
      </dsp:txXfrm>
    </dsp:sp>
    <dsp:sp modelId="{B514FBCC-B3DB-4DB6-9960-370FE2AA514A}">
      <dsp:nvSpPr>
        <dsp:cNvPr id="0" name=""/>
        <dsp:cNvSpPr/>
      </dsp:nvSpPr>
      <dsp:spPr>
        <a:xfrm>
          <a:off x="3555206" y="1517767"/>
          <a:ext cx="287375" cy="91440"/>
        </a:xfrm>
        <a:custGeom>
          <a:avLst/>
          <a:gdLst/>
          <a:ahLst/>
          <a:cxnLst/>
          <a:rect l="0" t="0" r="0" b="0"/>
          <a:pathLst>
            <a:path>
              <a:moveTo>
                <a:pt x="0" y="45720"/>
              </a:moveTo>
              <a:lnTo>
                <a:pt x="2873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690944" y="1561897"/>
        <a:ext cx="15898" cy="3179"/>
      </dsp:txXfrm>
    </dsp:sp>
    <dsp:sp modelId="{B099A264-A499-4EC4-8FCD-20C1A1A59052}">
      <dsp:nvSpPr>
        <dsp:cNvPr id="0" name=""/>
        <dsp:cNvSpPr/>
      </dsp:nvSpPr>
      <dsp:spPr>
        <a:xfrm>
          <a:off x="2174503" y="1148736"/>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Heat Treatment</a:t>
          </a:r>
          <a:endParaRPr lang="en-IN" sz="1200" kern="1200" dirty="0">
            <a:latin typeface="Times New Roman" panose="02020603050405020304" pitchFamily="18" charset="0"/>
            <a:cs typeface="Times New Roman" panose="02020603050405020304" pitchFamily="18" charset="0"/>
          </a:endParaRPr>
        </a:p>
      </dsp:txBody>
      <dsp:txXfrm>
        <a:off x="2174503" y="1148736"/>
        <a:ext cx="1382502" cy="829501"/>
      </dsp:txXfrm>
    </dsp:sp>
    <dsp:sp modelId="{E8925120-9706-414B-AB50-144D4BF22848}">
      <dsp:nvSpPr>
        <dsp:cNvPr id="0" name=""/>
        <dsp:cNvSpPr/>
      </dsp:nvSpPr>
      <dsp:spPr>
        <a:xfrm>
          <a:off x="1165276" y="1976438"/>
          <a:ext cx="3400957" cy="287375"/>
        </a:xfrm>
        <a:custGeom>
          <a:avLst/>
          <a:gdLst/>
          <a:ahLst/>
          <a:cxnLst/>
          <a:rect l="0" t="0" r="0" b="0"/>
          <a:pathLst>
            <a:path>
              <a:moveTo>
                <a:pt x="3400957" y="0"/>
              </a:moveTo>
              <a:lnTo>
                <a:pt x="3400957" y="160787"/>
              </a:lnTo>
              <a:lnTo>
                <a:pt x="0" y="160787"/>
              </a:lnTo>
              <a:lnTo>
                <a:pt x="0" y="2873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780360" y="2118536"/>
        <a:ext cx="170789" cy="3179"/>
      </dsp:txXfrm>
    </dsp:sp>
    <dsp:sp modelId="{5563FFF8-F8CB-4A5E-9EFE-9356D88D28F2}">
      <dsp:nvSpPr>
        <dsp:cNvPr id="0" name=""/>
        <dsp:cNvSpPr/>
      </dsp:nvSpPr>
      <dsp:spPr>
        <a:xfrm>
          <a:off x="3874982" y="1148736"/>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Cad design and milling</a:t>
          </a:r>
          <a:endParaRPr lang="en-IN" sz="1200" kern="1200" dirty="0">
            <a:latin typeface="Times New Roman" panose="02020603050405020304" pitchFamily="18" charset="0"/>
            <a:cs typeface="Times New Roman" panose="02020603050405020304" pitchFamily="18" charset="0"/>
          </a:endParaRPr>
        </a:p>
      </dsp:txBody>
      <dsp:txXfrm>
        <a:off x="3874982" y="1148736"/>
        <a:ext cx="1382502" cy="829501"/>
      </dsp:txXfrm>
    </dsp:sp>
    <dsp:sp modelId="{1FE6CB16-9CF1-454E-90FB-9483CACFD9D2}">
      <dsp:nvSpPr>
        <dsp:cNvPr id="0" name=""/>
        <dsp:cNvSpPr/>
      </dsp:nvSpPr>
      <dsp:spPr>
        <a:xfrm>
          <a:off x="1854727" y="2665245"/>
          <a:ext cx="287375" cy="91440"/>
        </a:xfrm>
        <a:custGeom>
          <a:avLst/>
          <a:gdLst/>
          <a:ahLst/>
          <a:cxnLst/>
          <a:rect l="0" t="0" r="0" b="0"/>
          <a:pathLst>
            <a:path>
              <a:moveTo>
                <a:pt x="0" y="45720"/>
              </a:moveTo>
              <a:lnTo>
                <a:pt x="2873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990466" y="2709375"/>
        <a:ext cx="15898" cy="3179"/>
      </dsp:txXfrm>
    </dsp:sp>
    <dsp:sp modelId="{01AE8CA3-3239-4822-AD25-93623F39AD04}">
      <dsp:nvSpPr>
        <dsp:cNvPr id="0" name=""/>
        <dsp:cNvSpPr/>
      </dsp:nvSpPr>
      <dsp:spPr>
        <a:xfrm>
          <a:off x="474024" y="2296214"/>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Glazing applied with required thickness</a:t>
          </a:r>
          <a:endParaRPr lang="en-IN" sz="1200" kern="1200" dirty="0">
            <a:latin typeface="Times New Roman" panose="02020603050405020304" pitchFamily="18" charset="0"/>
            <a:cs typeface="Times New Roman" panose="02020603050405020304" pitchFamily="18" charset="0"/>
          </a:endParaRPr>
        </a:p>
      </dsp:txBody>
      <dsp:txXfrm>
        <a:off x="474024" y="2296214"/>
        <a:ext cx="1382502" cy="829501"/>
      </dsp:txXfrm>
    </dsp:sp>
    <dsp:sp modelId="{8245E363-4FC8-49F7-B157-F0DECF7053E3}">
      <dsp:nvSpPr>
        <dsp:cNvPr id="0" name=""/>
        <dsp:cNvSpPr/>
      </dsp:nvSpPr>
      <dsp:spPr>
        <a:xfrm>
          <a:off x="3555206" y="2665245"/>
          <a:ext cx="287375" cy="91440"/>
        </a:xfrm>
        <a:custGeom>
          <a:avLst/>
          <a:gdLst/>
          <a:ahLst/>
          <a:cxnLst/>
          <a:rect l="0" t="0" r="0" b="0"/>
          <a:pathLst>
            <a:path>
              <a:moveTo>
                <a:pt x="0" y="45720"/>
              </a:moveTo>
              <a:lnTo>
                <a:pt x="2873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690944" y="2709375"/>
        <a:ext cx="15898" cy="3179"/>
      </dsp:txXfrm>
    </dsp:sp>
    <dsp:sp modelId="{C239E91C-1521-44A2-9B95-D400FC50E1D8}">
      <dsp:nvSpPr>
        <dsp:cNvPr id="0" name=""/>
        <dsp:cNvSpPr/>
      </dsp:nvSpPr>
      <dsp:spPr>
        <a:xfrm>
          <a:off x="2174503" y="2296214"/>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Microstructure analysis</a:t>
          </a:r>
          <a:endParaRPr lang="en-IN" sz="1200" kern="1200" dirty="0">
            <a:latin typeface="Times New Roman" panose="02020603050405020304" pitchFamily="18" charset="0"/>
            <a:cs typeface="Times New Roman" panose="02020603050405020304" pitchFamily="18" charset="0"/>
          </a:endParaRPr>
        </a:p>
      </dsp:txBody>
      <dsp:txXfrm>
        <a:off x="2174503" y="2296214"/>
        <a:ext cx="1382502" cy="829501"/>
      </dsp:txXfrm>
    </dsp:sp>
    <dsp:sp modelId="{E5B10083-0F44-4D8F-BE46-CA20010003A1}">
      <dsp:nvSpPr>
        <dsp:cNvPr id="0" name=""/>
        <dsp:cNvSpPr/>
      </dsp:nvSpPr>
      <dsp:spPr>
        <a:xfrm>
          <a:off x="1165276" y="3123916"/>
          <a:ext cx="3400957" cy="287375"/>
        </a:xfrm>
        <a:custGeom>
          <a:avLst/>
          <a:gdLst/>
          <a:ahLst/>
          <a:cxnLst/>
          <a:rect l="0" t="0" r="0" b="0"/>
          <a:pathLst>
            <a:path>
              <a:moveTo>
                <a:pt x="3400957" y="0"/>
              </a:moveTo>
              <a:lnTo>
                <a:pt x="3400957" y="160787"/>
              </a:lnTo>
              <a:lnTo>
                <a:pt x="0" y="160787"/>
              </a:lnTo>
              <a:lnTo>
                <a:pt x="0" y="2873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780360" y="3266014"/>
        <a:ext cx="170789" cy="3179"/>
      </dsp:txXfrm>
    </dsp:sp>
    <dsp:sp modelId="{6E05FD1B-0E58-4974-A00B-03DC014A1C7C}">
      <dsp:nvSpPr>
        <dsp:cNvPr id="0" name=""/>
        <dsp:cNvSpPr/>
      </dsp:nvSpPr>
      <dsp:spPr>
        <a:xfrm>
          <a:off x="3874982" y="2296214"/>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Testing of mechanical Properties</a:t>
          </a:r>
          <a:endParaRPr lang="en-IN" sz="1200" kern="1200" dirty="0">
            <a:latin typeface="Times New Roman" panose="02020603050405020304" pitchFamily="18" charset="0"/>
            <a:cs typeface="Times New Roman" panose="02020603050405020304" pitchFamily="18" charset="0"/>
          </a:endParaRPr>
        </a:p>
      </dsp:txBody>
      <dsp:txXfrm>
        <a:off x="3874982" y="2296214"/>
        <a:ext cx="1382502" cy="829501"/>
      </dsp:txXfrm>
    </dsp:sp>
    <dsp:sp modelId="{DD6D39DF-7CBC-41A8-8C93-32728D28FCD7}">
      <dsp:nvSpPr>
        <dsp:cNvPr id="0" name=""/>
        <dsp:cNvSpPr/>
      </dsp:nvSpPr>
      <dsp:spPr>
        <a:xfrm>
          <a:off x="474024" y="3443691"/>
          <a:ext cx="1382502" cy="829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N" sz="1200" kern="1200" dirty="0">
              <a:latin typeface="Times New Roman" panose="02020603050405020304" pitchFamily="18" charset="0"/>
              <a:cs typeface="Times New Roman" panose="02020603050405020304" pitchFamily="18" charset="0"/>
            </a:rPr>
            <a:t>Prototype</a:t>
          </a:r>
        </a:p>
      </dsp:txBody>
      <dsp:txXfrm>
        <a:off x="474024" y="3443691"/>
        <a:ext cx="1382502" cy="8295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F31989C-8761-4F12-9003-57AF516DB4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8C44A6C2-0B0C-4D59-8D0A-00049F6A58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1703BD-70B0-4E45-936B-57314F83CF5B}" type="datetimeFigureOut">
              <a:rPr lang="en-IN" smtClean="0"/>
              <a:pPr/>
              <a:t>26-12-2020</a:t>
            </a:fld>
            <a:endParaRPr lang="en-IN"/>
          </a:p>
        </p:txBody>
      </p:sp>
      <p:sp>
        <p:nvSpPr>
          <p:cNvPr id="4" name="Footer Placeholder 3">
            <a:extLst>
              <a:ext uri="{FF2B5EF4-FFF2-40B4-BE49-F238E27FC236}">
                <a16:creationId xmlns:a16="http://schemas.microsoft.com/office/drawing/2014/main" xmlns="" id="{5B03A80D-9CF5-40DE-92F0-3B6D8D0407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Batch 50</a:t>
            </a:r>
          </a:p>
        </p:txBody>
      </p:sp>
      <p:sp>
        <p:nvSpPr>
          <p:cNvPr id="5" name="Slide Number Placeholder 4">
            <a:extLst>
              <a:ext uri="{FF2B5EF4-FFF2-40B4-BE49-F238E27FC236}">
                <a16:creationId xmlns:a16="http://schemas.microsoft.com/office/drawing/2014/main" xmlns="" id="{1F508BE8-2FFE-4FF6-ABF1-50415ADF49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EC8A1C-ED71-447B-BAD1-90501816D6D2}" type="slidenum">
              <a:rPr lang="en-IN" smtClean="0"/>
              <a:pPr/>
              <a:t>‹#›</a:t>
            </a:fld>
            <a:endParaRPr lang="en-IN" dirty="0"/>
          </a:p>
        </p:txBody>
      </p:sp>
    </p:spTree>
    <p:extLst>
      <p:ext uri="{BB962C8B-B14F-4D97-AF65-F5344CB8AC3E}">
        <p14:creationId xmlns:p14="http://schemas.microsoft.com/office/powerpoint/2010/main" xmlns="" val="153988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9F0C0-B137-4C12-BD24-D4DE72ECF55E}" type="datetimeFigureOut">
              <a:rPr lang="en-IN" smtClean="0"/>
              <a:pPr/>
              <a:t>26-12-2020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Batch 50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4DC28-8036-4D80-B494-D04D40C70F88}" type="slidenum">
              <a:rPr lang="en-IN" smtClean="0"/>
              <a:pPr/>
              <a:t>‹#›</a:t>
            </a:fld>
            <a:endParaRPr lang="en-IN"/>
          </a:p>
        </p:txBody>
      </p:sp>
    </p:spTree>
    <p:extLst>
      <p:ext uri="{BB962C8B-B14F-4D97-AF65-F5344CB8AC3E}">
        <p14:creationId xmlns:p14="http://schemas.microsoft.com/office/powerpoint/2010/main" xmlns="" val="14252766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DFCB29-7C41-49DF-9BC0-81E9E2AFC4F7}" type="datetime1">
              <a:rPr lang="en-IN" smtClean="0"/>
              <a:pPr/>
              <a:t>26-12-2020</a:t>
            </a:fld>
            <a:endParaRPr lang="en-IN"/>
          </a:p>
        </p:txBody>
      </p:sp>
      <p:sp>
        <p:nvSpPr>
          <p:cNvPr id="5" name="Footer Placeholder 4"/>
          <p:cNvSpPr>
            <a:spLocks noGrp="1"/>
          </p:cNvSpPr>
          <p:nvPr>
            <p:ph type="ftr" sz="quarter" idx="11"/>
          </p:nvPr>
        </p:nvSpPr>
        <p:spPr/>
        <p:txBody>
          <a:bodyPr/>
          <a:lstStyle/>
          <a:p>
            <a:r>
              <a:rPr lang="en-IN"/>
              <a:t>Batch 50</a:t>
            </a:r>
          </a:p>
        </p:txBody>
      </p:sp>
      <p:sp>
        <p:nvSpPr>
          <p:cNvPr id="6" name="Slide Number Placeholder 5"/>
          <p:cNvSpPr>
            <a:spLocks noGrp="1"/>
          </p:cNvSpPr>
          <p:nvPr>
            <p:ph type="sldNum" sz="quarter" idx="12"/>
          </p:nvPr>
        </p:nvSpPr>
        <p:spPr/>
        <p:txBody>
          <a:bodyPr/>
          <a:lstStyle/>
          <a:p>
            <a:fld id="{4BCE0A25-371A-4E75-9A51-CBBCD988C7ED}" type="slidenum">
              <a:rPr lang="en-IN" smtClean="0"/>
              <a:pPr/>
              <a:t>‹#›</a:t>
            </a:fld>
            <a:endParaRPr lang="en-IN" dirty="0"/>
          </a:p>
        </p:txBody>
      </p:sp>
      <p:pic>
        <p:nvPicPr>
          <p:cNvPr id="7" name="Picture 6">
            <a:extLst>
              <a:ext uri="{FF2B5EF4-FFF2-40B4-BE49-F238E27FC236}">
                <a16:creationId xmlns:a16="http://schemas.microsoft.com/office/drawing/2014/main" xmlns="" id="{29C490CA-4ECB-4A60-A017-35B74526FA3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652000" y="5735637"/>
            <a:ext cx="1712686" cy="620714"/>
          </a:xfrm>
          <a:prstGeom prst="rect">
            <a:avLst/>
          </a:prstGeom>
        </p:spPr>
      </p:pic>
    </p:spTree>
    <p:extLst>
      <p:ext uri="{BB962C8B-B14F-4D97-AF65-F5344CB8AC3E}">
        <p14:creationId xmlns:p14="http://schemas.microsoft.com/office/powerpoint/2010/main" xmlns="" val="318819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49E16-22F9-44B7-828A-48128F0026DD}" type="datetime1">
              <a:rPr lang="en-IN" smtClean="0"/>
              <a:pPr/>
              <a:t>26-12-2020</a:t>
            </a:fld>
            <a:endParaRPr lang="en-IN"/>
          </a:p>
        </p:txBody>
      </p:sp>
      <p:sp>
        <p:nvSpPr>
          <p:cNvPr id="5" name="Footer Placeholder 4"/>
          <p:cNvSpPr>
            <a:spLocks noGrp="1"/>
          </p:cNvSpPr>
          <p:nvPr>
            <p:ph type="ftr" sz="quarter" idx="11"/>
          </p:nvPr>
        </p:nvSpPr>
        <p:spPr/>
        <p:txBody>
          <a:bodyPr/>
          <a:lstStyle/>
          <a:p>
            <a:r>
              <a:rPr lang="en-IN"/>
              <a:t>Batch 50</a:t>
            </a:r>
          </a:p>
        </p:txBody>
      </p:sp>
      <p:sp>
        <p:nvSpPr>
          <p:cNvPr id="6" name="Slide Number Placeholder 5"/>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35829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EAA54-E1D5-4EF1-942D-59AC96C64EEC}" type="datetime1">
              <a:rPr lang="en-IN" smtClean="0"/>
              <a:pPr/>
              <a:t>26-12-2020</a:t>
            </a:fld>
            <a:endParaRPr lang="en-IN"/>
          </a:p>
        </p:txBody>
      </p:sp>
      <p:sp>
        <p:nvSpPr>
          <p:cNvPr id="5" name="Footer Placeholder 4"/>
          <p:cNvSpPr>
            <a:spLocks noGrp="1"/>
          </p:cNvSpPr>
          <p:nvPr>
            <p:ph type="ftr" sz="quarter" idx="11"/>
          </p:nvPr>
        </p:nvSpPr>
        <p:spPr/>
        <p:txBody>
          <a:bodyPr/>
          <a:lstStyle/>
          <a:p>
            <a:r>
              <a:rPr lang="en-IN"/>
              <a:t>Batch 50</a:t>
            </a:r>
          </a:p>
        </p:txBody>
      </p:sp>
      <p:sp>
        <p:nvSpPr>
          <p:cNvPr id="6" name="Slide Number Placeholder 5"/>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358694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341A6-3894-428A-92D4-87C56328BB14}" type="datetime1">
              <a:rPr lang="en-IN" smtClean="0"/>
              <a:pPr/>
              <a:t>26-12-2020</a:t>
            </a:fld>
            <a:endParaRPr lang="en-IN"/>
          </a:p>
        </p:txBody>
      </p:sp>
      <p:sp>
        <p:nvSpPr>
          <p:cNvPr id="5" name="Footer Placeholder 4"/>
          <p:cNvSpPr>
            <a:spLocks noGrp="1"/>
          </p:cNvSpPr>
          <p:nvPr>
            <p:ph type="ftr" sz="quarter" idx="11"/>
          </p:nvPr>
        </p:nvSpPr>
        <p:spPr/>
        <p:txBody>
          <a:bodyPr/>
          <a:lstStyle/>
          <a:p>
            <a:r>
              <a:rPr lang="en-IN"/>
              <a:t>Batch 50</a:t>
            </a:r>
          </a:p>
        </p:txBody>
      </p:sp>
      <p:sp>
        <p:nvSpPr>
          <p:cNvPr id="6" name="Slide Number Placeholder 5"/>
          <p:cNvSpPr>
            <a:spLocks noGrp="1"/>
          </p:cNvSpPr>
          <p:nvPr>
            <p:ph type="sldNum" sz="quarter" idx="12"/>
          </p:nvPr>
        </p:nvSpPr>
        <p:spPr>
          <a:xfrm>
            <a:off x="8610600" y="6213928"/>
            <a:ext cx="2743200" cy="365125"/>
          </a:xfrm>
        </p:spPr>
        <p:txBody>
          <a:bodyPr/>
          <a:lstStyle/>
          <a:p>
            <a:r>
              <a:rPr lang="en-IN" dirty="0"/>
              <a:t>Slide No. </a:t>
            </a:r>
            <a:fld id="{4BCE0A25-371A-4E75-9A51-CBBCD988C7ED}" type="slidenum">
              <a:rPr lang="en-IN" smtClean="0"/>
              <a:pPr/>
              <a:t>‹#›</a:t>
            </a:fld>
            <a:endParaRPr lang="en-IN" dirty="0"/>
          </a:p>
        </p:txBody>
      </p:sp>
      <p:pic>
        <p:nvPicPr>
          <p:cNvPr id="7" name="Picture 6">
            <a:extLst>
              <a:ext uri="{FF2B5EF4-FFF2-40B4-BE49-F238E27FC236}">
                <a16:creationId xmlns:a16="http://schemas.microsoft.com/office/drawing/2014/main" xmlns="" id="{6C446393-9F2B-4CEC-B469-8AB6276131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8200" y="5967638"/>
            <a:ext cx="1567543" cy="492580"/>
          </a:xfrm>
          <a:prstGeom prst="rect">
            <a:avLst/>
          </a:prstGeom>
        </p:spPr>
      </p:pic>
    </p:spTree>
    <p:extLst>
      <p:ext uri="{BB962C8B-B14F-4D97-AF65-F5344CB8AC3E}">
        <p14:creationId xmlns:p14="http://schemas.microsoft.com/office/powerpoint/2010/main" xmlns="" val="361741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D35BC-D569-423A-9014-F8033FA608BC}" type="datetime1">
              <a:rPr lang="en-IN" smtClean="0"/>
              <a:pPr/>
              <a:t>26-12-2020</a:t>
            </a:fld>
            <a:endParaRPr lang="en-IN"/>
          </a:p>
        </p:txBody>
      </p:sp>
      <p:sp>
        <p:nvSpPr>
          <p:cNvPr id="5" name="Footer Placeholder 4"/>
          <p:cNvSpPr>
            <a:spLocks noGrp="1"/>
          </p:cNvSpPr>
          <p:nvPr>
            <p:ph type="ftr" sz="quarter" idx="11"/>
          </p:nvPr>
        </p:nvSpPr>
        <p:spPr/>
        <p:txBody>
          <a:bodyPr/>
          <a:lstStyle/>
          <a:p>
            <a:r>
              <a:rPr lang="en-IN"/>
              <a:t>Batch 50</a:t>
            </a:r>
          </a:p>
        </p:txBody>
      </p:sp>
      <p:sp>
        <p:nvSpPr>
          <p:cNvPr id="6" name="Slide Number Placeholder 5"/>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170105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DCBA58-E8C8-4FB5-B611-ED952850E9E1}" type="datetime1">
              <a:rPr lang="en-IN" smtClean="0"/>
              <a:pPr/>
              <a:t>26-12-2020</a:t>
            </a:fld>
            <a:endParaRPr lang="en-IN"/>
          </a:p>
        </p:txBody>
      </p:sp>
      <p:sp>
        <p:nvSpPr>
          <p:cNvPr id="6" name="Footer Placeholder 5"/>
          <p:cNvSpPr>
            <a:spLocks noGrp="1"/>
          </p:cNvSpPr>
          <p:nvPr>
            <p:ph type="ftr" sz="quarter" idx="11"/>
          </p:nvPr>
        </p:nvSpPr>
        <p:spPr/>
        <p:txBody>
          <a:bodyPr/>
          <a:lstStyle/>
          <a:p>
            <a:r>
              <a:rPr lang="en-IN"/>
              <a:t>Batch 50</a:t>
            </a:r>
          </a:p>
        </p:txBody>
      </p:sp>
      <p:sp>
        <p:nvSpPr>
          <p:cNvPr id="7" name="Slide Number Placeholder 6"/>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246524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EF1A2E-8CB3-4414-AC25-6D3D3B88508C}" type="datetime1">
              <a:rPr lang="en-IN" smtClean="0"/>
              <a:pPr/>
              <a:t>26-12-2020</a:t>
            </a:fld>
            <a:endParaRPr lang="en-IN"/>
          </a:p>
        </p:txBody>
      </p:sp>
      <p:sp>
        <p:nvSpPr>
          <p:cNvPr id="8" name="Footer Placeholder 7"/>
          <p:cNvSpPr>
            <a:spLocks noGrp="1"/>
          </p:cNvSpPr>
          <p:nvPr>
            <p:ph type="ftr" sz="quarter" idx="11"/>
          </p:nvPr>
        </p:nvSpPr>
        <p:spPr/>
        <p:txBody>
          <a:bodyPr/>
          <a:lstStyle/>
          <a:p>
            <a:r>
              <a:rPr lang="en-IN"/>
              <a:t>Batch 50</a:t>
            </a:r>
          </a:p>
        </p:txBody>
      </p:sp>
      <p:sp>
        <p:nvSpPr>
          <p:cNvPr id="9" name="Slide Number Placeholder 8"/>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363877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4FBE57-041D-4216-9ADE-66DC381D1973}" type="datetime1">
              <a:rPr lang="en-IN" smtClean="0"/>
              <a:pPr/>
              <a:t>26-12-2020</a:t>
            </a:fld>
            <a:endParaRPr lang="en-IN"/>
          </a:p>
        </p:txBody>
      </p:sp>
      <p:sp>
        <p:nvSpPr>
          <p:cNvPr id="4" name="Footer Placeholder 3"/>
          <p:cNvSpPr>
            <a:spLocks noGrp="1"/>
          </p:cNvSpPr>
          <p:nvPr>
            <p:ph type="ftr" sz="quarter" idx="11"/>
          </p:nvPr>
        </p:nvSpPr>
        <p:spPr/>
        <p:txBody>
          <a:bodyPr/>
          <a:lstStyle/>
          <a:p>
            <a:r>
              <a:rPr lang="en-IN"/>
              <a:t>Batch 50</a:t>
            </a:r>
          </a:p>
        </p:txBody>
      </p:sp>
      <p:sp>
        <p:nvSpPr>
          <p:cNvPr id="5" name="Slide Number Placeholder 4"/>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259178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9833A-A758-4FFE-9216-EA809BE3DD0C}" type="datetime1">
              <a:rPr lang="en-IN" smtClean="0"/>
              <a:pPr/>
              <a:t>26-12-2020</a:t>
            </a:fld>
            <a:endParaRPr lang="en-IN"/>
          </a:p>
        </p:txBody>
      </p:sp>
      <p:sp>
        <p:nvSpPr>
          <p:cNvPr id="3" name="Footer Placeholder 2"/>
          <p:cNvSpPr>
            <a:spLocks noGrp="1"/>
          </p:cNvSpPr>
          <p:nvPr>
            <p:ph type="ftr" sz="quarter" idx="11"/>
          </p:nvPr>
        </p:nvSpPr>
        <p:spPr/>
        <p:txBody>
          <a:bodyPr/>
          <a:lstStyle/>
          <a:p>
            <a:r>
              <a:rPr lang="en-IN"/>
              <a:t>Batch 50</a:t>
            </a:r>
          </a:p>
        </p:txBody>
      </p:sp>
      <p:sp>
        <p:nvSpPr>
          <p:cNvPr id="4" name="Slide Number Placeholder 3"/>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341900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6BFDC-3192-4CEE-AD27-A248B5C246D3}" type="datetime1">
              <a:rPr lang="en-IN" smtClean="0"/>
              <a:pPr/>
              <a:t>26-12-2020</a:t>
            </a:fld>
            <a:endParaRPr lang="en-IN"/>
          </a:p>
        </p:txBody>
      </p:sp>
      <p:sp>
        <p:nvSpPr>
          <p:cNvPr id="6" name="Footer Placeholder 5"/>
          <p:cNvSpPr>
            <a:spLocks noGrp="1"/>
          </p:cNvSpPr>
          <p:nvPr>
            <p:ph type="ftr" sz="quarter" idx="11"/>
          </p:nvPr>
        </p:nvSpPr>
        <p:spPr/>
        <p:txBody>
          <a:bodyPr/>
          <a:lstStyle/>
          <a:p>
            <a:r>
              <a:rPr lang="en-IN"/>
              <a:t>Batch 50</a:t>
            </a:r>
          </a:p>
        </p:txBody>
      </p:sp>
      <p:sp>
        <p:nvSpPr>
          <p:cNvPr id="7" name="Slide Number Placeholder 6"/>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100183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965B4-C135-421B-BD1E-26AA7C6AABC9}" type="datetime1">
              <a:rPr lang="en-IN" smtClean="0"/>
              <a:pPr/>
              <a:t>26-12-2020</a:t>
            </a:fld>
            <a:endParaRPr lang="en-IN"/>
          </a:p>
        </p:txBody>
      </p:sp>
      <p:sp>
        <p:nvSpPr>
          <p:cNvPr id="6" name="Footer Placeholder 5"/>
          <p:cNvSpPr>
            <a:spLocks noGrp="1"/>
          </p:cNvSpPr>
          <p:nvPr>
            <p:ph type="ftr" sz="quarter" idx="11"/>
          </p:nvPr>
        </p:nvSpPr>
        <p:spPr/>
        <p:txBody>
          <a:bodyPr/>
          <a:lstStyle/>
          <a:p>
            <a:r>
              <a:rPr lang="en-IN"/>
              <a:t>Batch 50</a:t>
            </a:r>
          </a:p>
        </p:txBody>
      </p:sp>
      <p:sp>
        <p:nvSpPr>
          <p:cNvPr id="7" name="Slide Number Placeholder 6"/>
          <p:cNvSpPr>
            <a:spLocks noGrp="1"/>
          </p:cNvSpPr>
          <p:nvPr>
            <p:ph type="sldNum" sz="quarter" idx="12"/>
          </p:nvPr>
        </p:nvSpPr>
        <p:spPr/>
        <p:txBody>
          <a:body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261609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7DDE9-887C-46AD-A127-F4B53886DD10}" type="datetime1">
              <a:rPr lang="en-IN" smtClean="0"/>
              <a:pPr/>
              <a:t>26-12-2020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Batch 50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E0A25-371A-4E75-9A51-CBBCD988C7ED}" type="slidenum">
              <a:rPr lang="en-IN" smtClean="0"/>
              <a:pPr/>
              <a:t>‹#›</a:t>
            </a:fld>
            <a:endParaRPr lang="en-IN"/>
          </a:p>
        </p:txBody>
      </p:sp>
    </p:spTree>
    <p:extLst>
      <p:ext uri="{BB962C8B-B14F-4D97-AF65-F5344CB8AC3E}">
        <p14:creationId xmlns:p14="http://schemas.microsoft.com/office/powerpoint/2010/main" xmlns="" val="3339363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B7762-A282-48A0-9329-8472C7C4427D}"/>
              </a:ext>
            </a:extLst>
          </p:cNvPr>
          <p:cNvSpPr>
            <a:spLocks noGrp="1"/>
          </p:cNvSpPr>
          <p:nvPr>
            <p:ph type="ctrTitle"/>
          </p:nvPr>
        </p:nvSpPr>
        <p:spPr>
          <a:xfrm>
            <a:off x="1524000" y="1122364"/>
            <a:ext cx="9144000" cy="655637"/>
          </a:xfrm>
        </p:spPr>
        <p:txBody>
          <a:bodyPr>
            <a:normAutofit fontScale="90000"/>
          </a:bodyPr>
          <a:lstStyle/>
          <a:p>
            <a:r>
              <a:rPr lang="en-US" sz="2000" b="1" dirty="0" smtClean="0">
                <a:latin typeface="Times New Roman" pitchFamily="18" charset="0"/>
                <a:cs typeface="Times New Roman" pitchFamily="18" charset="0"/>
              </a:rPr>
              <a:t>INVESTIGATIONAL  ANALYSIS </a:t>
            </a:r>
            <a:r>
              <a:rPr lang="en-US" sz="2000" b="1" dirty="0" smtClean="0">
                <a:latin typeface="Times New Roman" pitchFamily="18" charset="0"/>
                <a:cs typeface="Times New Roman" pitchFamily="18" charset="0"/>
              </a:rPr>
              <a:t>OF </a:t>
            </a:r>
            <a:r>
              <a:rPr lang="en-US" sz="2000" b="1" dirty="0" smtClean="0">
                <a:latin typeface="Times New Roman" pitchFamily="18" charset="0"/>
                <a:cs typeface="Times New Roman" pitchFamily="18" charset="0"/>
              </a:rPr>
              <a:t>PERFORMANCE </a:t>
            </a:r>
            <a:r>
              <a:rPr lang="en-US" sz="2000" b="1" dirty="0" smtClean="0">
                <a:latin typeface="Times New Roman" pitchFamily="18" charset="0"/>
                <a:cs typeface="Times New Roman" pitchFamily="18" charset="0"/>
              </a:rPr>
              <a:t>CHARACTERISTICS AND EMISSION OF CASHEW NUT SHELL BIODIESEL ON DI DIESEL ENGINE </a:t>
            </a:r>
            <a:r>
              <a:rPr lang="en-IN" sz="2000" b="1" dirty="0">
                <a:latin typeface="Times New Roman" panose="02020603050405020304" pitchFamily="18" charset="0"/>
                <a:cs typeface="Times New Roman" panose="02020603050405020304" pitchFamily="18" charset="0"/>
              </a:rPr>
              <a:t/>
            </a:r>
            <a:br>
              <a:rPr lang="en-IN" sz="2000" b="1"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  PROJECT WORK</a:t>
            </a:r>
            <a:br>
              <a:rPr lang="en-US" altLang="en-US" sz="2000" b="1"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43B21AD-7C49-465B-889F-39471BB3FDAA}"/>
              </a:ext>
            </a:extLst>
          </p:cNvPr>
          <p:cNvSpPr>
            <a:spLocks noGrp="1"/>
          </p:cNvSpPr>
          <p:nvPr>
            <p:ph type="subTitle" idx="1"/>
          </p:nvPr>
        </p:nvSpPr>
        <p:spPr>
          <a:xfrm>
            <a:off x="1523999" y="3909222"/>
            <a:ext cx="9144000" cy="2321719"/>
          </a:xfrm>
        </p:spPr>
        <p:txBody>
          <a:bodyPr>
            <a:normAutofit/>
          </a:bodyPr>
          <a:lstStyle/>
          <a:p>
            <a:r>
              <a:rPr lang="en-US" altLang="en-US" sz="1400" dirty="0"/>
              <a:t>Under the Guidance of</a:t>
            </a:r>
          </a:p>
          <a:p>
            <a:r>
              <a:rPr lang="en-IN" sz="1700" b="1" dirty="0" err="1" smtClean="0"/>
              <a:t>Mr.RENURAMAN</a:t>
            </a:r>
            <a:r>
              <a:rPr lang="en-IN" sz="1700" b="1" dirty="0" smtClean="0"/>
              <a:t>  J</a:t>
            </a:r>
            <a:endParaRPr lang="en-IN" sz="1700" dirty="0" smtClean="0"/>
          </a:p>
          <a:p>
            <a:r>
              <a:rPr lang="en-US" altLang="en-US" sz="1700" dirty="0" smtClean="0"/>
              <a:t>Assistant professor (O.G</a:t>
            </a:r>
            <a:r>
              <a:rPr lang="en-US" altLang="en-US" sz="1700" dirty="0" smtClean="0"/>
              <a:t>)</a:t>
            </a:r>
            <a:endParaRPr lang="en-US" altLang="en-US" sz="1700" dirty="0"/>
          </a:p>
          <a:p>
            <a:r>
              <a:rPr lang="en-US" altLang="en-US" sz="1400" dirty="0"/>
              <a:t>Department of Mechanical Engineering </a:t>
            </a:r>
          </a:p>
          <a:p>
            <a:r>
              <a:rPr lang="en-US" altLang="en-US" sz="1400" b="1" dirty="0" smtClean="0">
                <a:latin typeface="Times New Roman" panose="02020603050405020304" pitchFamily="18" charset="0"/>
              </a:rPr>
              <a:t>SRM  </a:t>
            </a:r>
            <a:r>
              <a:rPr lang="en-US" altLang="en-US" sz="1400" b="1" dirty="0">
                <a:latin typeface="Times New Roman" panose="02020603050405020304" pitchFamily="18" charset="0"/>
              </a:rPr>
              <a:t>INSTITUTE OF SCIENCE AND TECHNOLOGY</a:t>
            </a:r>
            <a:r>
              <a:rPr lang="en-US" altLang="en-US" sz="1400" dirty="0"/>
              <a:t>  </a:t>
            </a:r>
          </a:p>
          <a:p>
            <a:r>
              <a:rPr lang="en-US" altLang="en-US" sz="1400" dirty="0"/>
              <a:t>Ramapuram, Chennai-600089 </a:t>
            </a:r>
          </a:p>
          <a:p>
            <a:endParaRPr lang="en-IN" sz="1400" dirty="0"/>
          </a:p>
        </p:txBody>
      </p:sp>
      <p:graphicFrame>
        <p:nvGraphicFramePr>
          <p:cNvPr id="6" name="Object 5">
            <a:extLst>
              <a:ext uri="{FF2B5EF4-FFF2-40B4-BE49-F238E27FC236}">
                <a16:creationId xmlns:a16="http://schemas.microsoft.com/office/drawing/2014/main" xmlns="" id="{C06186B3-D3A6-4355-8AB5-D83EA203E925}"/>
              </a:ext>
            </a:extLst>
          </p:cNvPr>
          <p:cNvGraphicFramePr>
            <a:graphicFrameLocks noChangeAspect="1"/>
          </p:cNvGraphicFramePr>
          <p:nvPr>
            <p:extLst>
              <p:ext uri="{D42A27DB-BD31-4B8C-83A1-F6EECF244321}">
                <p14:modId xmlns:p14="http://schemas.microsoft.com/office/powerpoint/2010/main" xmlns="" val="2529338532"/>
              </p:ext>
            </p:extLst>
          </p:nvPr>
        </p:nvGraphicFramePr>
        <p:xfrm>
          <a:off x="1646238" y="1958975"/>
          <a:ext cx="8777287" cy="1724025"/>
        </p:xfrm>
        <a:graphic>
          <a:graphicData uri="http://schemas.openxmlformats.org/presentationml/2006/ole">
            <p:oleObj spid="_x0000_s1189" name="Document" r:id="rId3" imgW="6964534" imgH="1379834" progId="Word.Document.12">
              <p:embed/>
            </p:oleObj>
          </a:graphicData>
        </a:graphic>
      </p:graphicFrame>
      <p:sp>
        <p:nvSpPr>
          <p:cNvPr id="16" name="Rounded Rectangle 21">
            <a:extLst>
              <a:ext uri="{FF2B5EF4-FFF2-40B4-BE49-F238E27FC236}">
                <a16:creationId xmlns:a16="http://schemas.microsoft.com/office/drawing/2014/main" xmlns="" id="{E8601C61-A076-4B7D-8095-1B94CC21805D}"/>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xmlns="" val="32459358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30"/>
            <a:ext cx="10515600" cy="4316684"/>
          </a:xfrm>
        </p:spPr>
        <p:txBody>
          <a:bodyPr>
            <a:noAutofit/>
          </a:bodyPr>
          <a:lstStyle/>
          <a:p>
            <a:r>
              <a:rPr lang="en-IN" sz="1600" dirty="0" smtClean="0">
                <a:latin typeface="Times New Roman" panose="02020603050405020304" pitchFamily="18" charset="0"/>
                <a:cs typeface="Times New Roman" panose="02020603050405020304" pitchFamily="18" charset="0"/>
              </a:rPr>
              <a:t>E</a:t>
            </a:r>
            <a:r>
              <a:rPr lang="en-US" sz="1600" dirty="0" err="1" smtClean="0">
                <a:latin typeface="Times New Roman" panose="02020603050405020304" pitchFamily="18" charset="0"/>
                <a:cs typeface="Times New Roman" panose="02020603050405020304" pitchFamily="18" charset="0"/>
              </a:rPr>
              <a:t>xploitation</a:t>
            </a:r>
            <a:r>
              <a:rPr lang="en-US" sz="1600" dirty="0" smtClean="0">
                <a:latin typeface="Times New Roman" panose="02020603050405020304" pitchFamily="18" charset="0"/>
                <a:cs typeface="Times New Roman" panose="02020603050405020304" pitchFamily="18" charset="0"/>
              </a:rPr>
              <a:t> of agricultural waste as green starting materials to produce various valuable products is attracting the attention of academic, industrial and other practitioners. </a:t>
            </a:r>
          </a:p>
          <a:p>
            <a:r>
              <a:rPr lang="en-US" sz="1600" dirty="0" smtClean="0">
                <a:latin typeface="Times New Roman" panose="02020603050405020304" pitchFamily="18" charset="0"/>
                <a:cs typeface="Times New Roman" panose="02020603050405020304" pitchFamily="18" charset="0"/>
              </a:rPr>
              <a:t>Cashew nut shell (CNS) and its liquid extract (CNSL) in particular have been identified as agro-wastes rich in valuable and functional renewable products. The unique structural features of the CNSL constituents offer the possibility for different modifications to suit various applications. </a:t>
            </a:r>
          </a:p>
          <a:p>
            <a:r>
              <a:rPr lang="en-US" sz="1600" dirty="0" smtClean="0">
                <a:latin typeface="Times New Roman" panose="02020603050405020304" pitchFamily="18" charset="0"/>
                <a:cs typeface="Times New Roman" panose="02020603050405020304" pitchFamily="18" charset="0"/>
              </a:rPr>
              <a:t>This review article provides recent developments in CNS and CNSL as green sources for use in the production of bio renewable chemicals, materials and energy. Extraction methods and applications of CNS, CNSL and isolates are discussed. </a:t>
            </a:r>
          </a:p>
          <a:p>
            <a:r>
              <a:rPr lang="en-US" sz="1600" dirty="0" smtClean="0">
                <a:latin typeface="Times New Roman" panose="02020603050405020304" pitchFamily="18" charset="0"/>
                <a:cs typeface="Times New Roman" panose="02020603050405020304" pitchFamily="18" charset="0"/>
              </a:rPr>
              <a:t>Furthermore, a literature survey of the current status and efforts made on the utilization of these agricultural and food wastes for different applications is well outlined</a:t>
            </a:r>
            <a:r>
              <a:rPr lang="en-US" sz="1600" dirty="0" smtClean="0"/>
              <a:t>.</a:t>
            </a:r>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PROPOSED SOLUTION</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10</a:t>
            </a:fld>
            <a:endParaRPr lang="en-IN" dirty="0"/>
          </a:p>
        </p:txBody>
      </p:sp>
    </p:spTree>
    <p:extLst>
      <p:ext uri="{BB962C8B-B14F-4D97-AF65-F5344CB8AC3E}">
        <p14:creationId xmlns:p14="http://schemas.microsoft.com/office/powerpoint/2010/main" xmlns="" val="3638247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00100" y="479428"/>
            <a:ext cx="10541000" cy="400110"/>
          </a:xfrm>
          <a:prstGeom prst="rect">
            <a:avLst/>
          </a:prstGeom>
          <a:solidFill>
            <a:schemeClr val="accent1">
              <a:lumMod val="60000"/>
              <a:lumOff val="40000"/>
            </a:schemeClr>
          </a:solidFill>
        </p:spPr>
        <p:txBody>
          <a:bodyPr wrap="square" rtlCol="0">
            <a:spAutoFit/>
          </a:bodyPr>
          <a:lstStyle/>
          <a:p>
            <a:r>
              <a:rPr lang="en-US" sz="2000" b="1" dirty="0" smtClean="0">
                <a:latin typeface="Times New Roman" pitchFamily="18" charset="0"/>
                <a:cs typeface="Times New Roman" pitchFamily="18" charset="0"/>
              </a:rPr>
              <a:t>CASHEW NUT SHELL PROCESSING</a:t>
            </a:r>
            <a:endParaRPr lang="en-IN" sz="2000" b="1" dirty="0">
              <a:latin typeface="Times New Roman" pitchFamily="18" charset="0"/>
              <a:cs typeface="Times New Roman"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11</a:t>
            </a:fld>
            <a:endParaRPr lang="en-IN" dirty="0"/>
          </a:p>
        </p:txBody>
      </p:sp>
      <p:sp>
        <p:nvSpPr>
          <p:cNvPr id="8" name="Content Placeholder 7"/>
          <p:cNvSpPr>
            <a:spLocks noGrp="1"/>
          </p:cNvSpPr>
          <p:nvPr>
            <p:ph idx="1"/>
          </p:nvPr>
        </p:nvSpPr>
        <p:spPr>
          <a:xfrm>
            <a:off x="889000" y="1216024"/>
            <a:ext cx="10515600" cy="5476875"/>
          </a:xfrm>
        </p:spPr>
        <p:txBody>
          <a:bodyPr>
            <a:normAutofit/>
          </a:bodyPr>
          <a:lstStyle/>
          <a:p>
            <a:r>
              <a:rPr lang="en-US" sz="1600" dirty="0" smtClean="0">
                <a:latin typeface="Times New Roman" pitchFamily="18" charset="0"/>
                <a:cs typeface="Times New Roman" pitchFamily="18" charset="0"/>
              </a:rPr>
              <a:t>Processing </a:t>
            </a:r>
            <a:r>
              <a:rPr lang="en-US" sz="1600" dirty="0" smtClean="0">
                <a:latin typeface="Times New Roman" pitchFamily="18" charset="0"/>
                <a:cs typeface="Times New Roman" pitchFamily="18" charset="0"/>
              </a:rPr>
              <a:t>of cashew nuts can be defined as the recovery of the kernel (edible matter portion) from the raw nuts by </a:t>
            </a:r>
            <a:r>
              <a:rPr lang="en-US" sz="1600" dirty="0" smtClean="0">
                <a:latin typeface="Times New Roman" pitchFamily="18" charset="0"/>
                <a:cs typeface="Times New Roman" pitchFamily="18" charset="0"/>
              </a:rPr>
              <a:t>manual or     mechanical </a:t>
            </a:r>
            <a:r>
              <a:rPr lang="en-US" sz="1600" dirty="0" smtClean="0">
                <a:latin typeface="Times New Roman" pitchFamily="18" charset="0"/>
                <a:cs typeface="Times New Roman" pitchFamily="18" charset="0"/>
              </a:rPr>
              <a:t>means. It consists of moisture conditioning, shelling, drying, peeling, grading and packing (</a:t>
            </a:r>
            <a:r>
              <a:rPr lang="en-US" sz="1600" dirty="0" err="1" smtClean="0">
                <a:latin typeface="Times New Roman" pitchFamily="18" charset="0"/>
                <a:cs typeface="Times New Roman" pitchFamily="18" charset="0"/>
              </a:rPr>
              <a:t>Mandal</a:t>
            </a:r>
            <a:r>
              <a:rPr lang="en-US" sz="1600" dirty="0" smtClean="0">
                <a:latin typeface="Times New Roman" pitchFamily="18" charset="0"/>
                <a:cs typeface="Times New Roman" pitchFamily="18" charset="0"/>
              </a:rPr>
              <a:t>, 2012). </a:t>
            </a:r>
            <a:r>
              <a:rPr lang="en-US" sz="1600" dirty="0" smtClean="0">
                <a:latin typeface="Times New Roman" pitchFamily="18" charset="0"/>
                <a:cs typeface="Times New Roman" pitchFamily="18" charset="0"/>
              </a:rPr>
              <a:t>The nut </a:t>
            </a:r>
            <a:r>
              <a:rPr lang="en-US" sz="1600" dirty="0" smtClean="0">
                <a:latin typeface="Times New Roman" pitchFamily="18" charset="0"/>
                <a:cs typeface="Times New Roman" pitchFamily="18" charset="0"/>
              </a:rPr>
              <a:t>consists of a </a:t>
            </a:r>
            <a:r>
              <a:rPr lang="en-US" sz="1600" dirty="0" err="1" smtClean="0">
                <a:latin typeface="Times New Roman" pitchFamily="18" charset="0"/>
                <a:cs typeface="Times New Roman" pitchFamily="18" charset="0"/>
              </a:rPr>
              <a:t>coriaceous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epicarp</a:t>
            </a:r>
            <a:r>
              <a:rPr lang="en-US" sz="1600" dirty="0" smtClean="0">
                <a:latin typeface="Times New Roman" pitchFamily="18" charset="0"/>
                <a:cs typeface="Times New Roman" pitchFamily="18" charset="0"/>
              </a:rPr>
              <a:t>, spongy </a:t>
            </a:r>
            <a:r>
              <a:rPr lang="en-US" sz="1600" dirty="0" err="1" smtClean="0">
                <a:latin typeface="Times New Roman" pitchFamily="18" charset="0"/>
                <a:cs typeface="Times New Roman" pitchFamily="18" charset="0"/>
              </a:rPr>
              <a:t>mesocarp</a:t>
            </a:r>
            <a:r>
              <a:rPr lang="en-US" sz="1600" dirty="0" smtClean="0">
                <a:latin typeface="Times New Roman" pitchFamily="18" charset="0"/>
                <a:cs typeface="Times New Roman" pitchFamily="18" charset="0"/>
              </a:rPr>
              <a:t> containing a viscous resinous liquid and stony endocarp, that is, white kernel covered with a thin test </a:t>
            </a:r>
            <a:r>
              <a:rPr lang="en-US" sz="1600" dirty="0" err="1" smtClean="0">
                <a:latin typeface="Times New Roman" pitchFamily="18" charset="0"/>
                <a:cs typeface="Times New Roman" pitchFamily="18" charset="0"/>
              </a:rPr>
              <a:t>membrane.The</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processing of the nuts may be done by manual method or through the factory processing. </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MANUAL METHOD</a:t>
            </a:r>
          </a:p>
          <a:p>
            <a:r>
              <a:rPr lang="en-US" sz="1600" dirty="0" smtClean="0">
                <a:latin typeface="Times New Roman" pitchFamily="18" charset="0"/>
                <a:cs typeface="Times New Roman" pitchFamily="18" charset="0"/>
              </a:rPr>
              <a:t>INDUSTRIAL </a:t>
            </a:r>
            <a:r>
              <a:rPr lang="en-US" sz="1600" dirty="0" smtClean="0">
                <a:latin typeface="Times New Roman" pitchFamily="18" charset="0"/>
                <a:cs typeface="Times New Roman" pitchFamily="18" charset="0"/>
              </a:rPr>
              <a:t>PROCESSING</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2"/>
          <a:srcRect/>
          <a:stretch>
            <a:fillRect/>
          </a:stretch>
        </p:blipFill>
        <p:spPr bwMode="auto">
          <a:xfrm>
            <a:off x="5321300" y="2362573"/>
            <a:ext cx="5384800" cy="4092809"/>
          </a:xfrm>
          <a:prstGeom prst="rect">
            <a:avLst/>
          </a:prstGeom>
          <a:noFill/>
          <a:ln w="9525">
            <a:noFill/>
            <a:miter lim="800000"/>
            <a:headEnd/>
            <a:tailEnd/>
          </a:ln>
          <a:effectLst/>
        </p:spPr>
      </p:pic>
      <p:sp>
        <p:nvSpPr>
          <p:cNvPr id="14" name="Rectangle 13"/>
          <p:cNvSpPr/>
          <p:nvPr/>
        </p:nvSpPr>
        <p:spPr>
          <a:xfrm>
            <a:off x="6916300" y="6355834"/>
            <a:ext cx="2840842" cy="338554"/>
          </a:xfrm>
          <a:prstGeom prst="rect">
            <a:avLst/>
          </a:prstGeom>
        </p:spPr>
        <p:txBody>
          <a:bodyPr wrap="none">
            <a:spAutoFit/>
          </a:bodyPr>
          <a:lstStyle/>
          <a:p>
            <a:r>
              <a:rPr lang="en-US" sz="1600" dirty="0" smtClean="0">
                <a:latin typeface="Times New Roman" pitchFamily="18" charset="0"/>
                <a:cs typeface="Times New Roman" pitchFamily="18" charset="0"/>
              </a:rPr>
              <a:t>Operation of developed expeller</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93445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dirty="0" smtClean="0"/>
              <a:t>Slide No. </a:t>
            </a:r>
            <a:fld id="{4BCE0A25-371A-4E75-9A51-CBBCD988C7ED}" type="slidenum">
              <a:rPr lang="en-IN" smtClean="0"/>
              <a:pPr/>
              <a:t>12</a:t>
            </a:fld>
            <a:endParaRPr lang="en-IN" dirty="0"/>
          </a:p>
        </p:txBody>
      </p:sp>
      <p:pic>
        <p:nvPicPr>
          <p:cNvPr id="16386" name="Picture 2"/>
          <p:cNvPicPr>
            <a:picLocks noGrp="1" noChangeAspect="1" noChangeArrowheads="1"/>
          </p:cNvPicPr>
          <p:nvPr>
            <p:ph idx="1"/>
          </p:nvPr>
        </p:nvPicPr>
        <p:blipFill>
          <a:blip r:embed="rId2"/>
          <a:srcRect/>
          <a:stretch>
            <a:fillRect/>
          </a:stretch>
        </p:blipFill>
        <p:spPr bwMode="auto">
          <a:xfrm>
            <a:off x="214312" y="2020094"/>
            <a:ext cx="5843588" cy="2787402"/>
          </a:xfrm>
          <a:prstGeom prst="rect">
            <a:avLst/>
          </a:prstGeom>
          <a:noFill/>
          <a:ln w="9525">
            <a:noFill/>
            <a:miter lim="800000"/>
            <a:headEnd/>
            <a:tailEnd/>
          </a:ln>
          <a:effectLst/>
        </p:spPr>
      </p:pic>
      <p:sp>
        <p:nvSpPr>
          <p:cNvPr id="7"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ectangle 7"/>
          <p:cNvSpPr/>
          <p:nvPr/>
        </p:nvSpPr>
        <p:spPr>
          <a:xfrm>
            <a:off x="2198390" y="5301734"/>
            <a:ext cx="915635" cy="338554"/>
          </a:xfrm>
          <a:prstGeom prst="rect">
            <a:avLst/>
          </a:prstGeom>
        </p:spPr>
        <p:txBody>
          <a:bodyPr wrap="none">
            <a:spAutoFit/>
          </a:bodyPr>
          <a:lstStyle/>
          <a:p>
            <a:r>
              <a:rPr lang="en-US" sz="1600" dirty="0" smtClean="0">
                <a:latin typeface="Times New Roman" pitchFamily="18" charset="0"/>
                <a:cs typeface="Times New Roman" pitchFamily="18" charset="0"/>
              </a:rPr>
              <a:t>Graining</a:t>
            </a:r>
            <a:endParaRPr lang="en-US" sz="1600" dirty="0">
              <a:latin typeface="Times New Roman" pitchFamily="18" charset="0"/>
              <a:cs typeface="Times New Roman" pitchFamily="18" charset="0"/>
            </a:endParaRPr>
          </a:p>
        </p:txBody>
      </p:sp>
      <p:pic>
        <p:nvPicPr>
          <p:cNvPr id="16387" name="Picture 3"/>
          <p:cNvPicPr>
            <a:picLocks noChangeAspect="1" noChangeArrowheads="1"/>
          </p:cNvPicPr>
          <p:nvPr/>
        </p:nvPicPr>
        <p:blipFill>
          <a:blip r:embed="rId3"/>
          <a:srcRect/>
          <a:stretch>
            <a:fillRect/>
          </a:stretch>
        </p:blipFill>
        <p:spPr bwMode="auto">
          <a:xfrm>
            <a:off x="4718386" y="1663701"/>
            <a:ext cx="7054514" cy="3684588"/>
          </a:xfrm>
          <a:prstGeom prst="rect">
            <a:avLst/>
          </a:prstGeom>
          <a:noFill/>
          <a:ln w="9525">
            <a:noFill/>
            <a:miter lim="800000"/>
            <a:headEnd/>
            <a:tailEnd/>
          </a:ln>
          <a:effectLst/>
        </p:spPr>
      </p:pic>
      <p:sp>
        <p:nvSpPr>
          <p:cNvPr id="10" name="Rectangle 9"/>
          <p:cNvSpPr/>
          <p:nvPr/>
        </p:nvSpPr>
        <p:spPr>
          <a:xfrm>
            <a:off x="7469244" y="5289034"/>
            <a:ext cx="1390124" cy="338554"/>
          </a:xfrm>
          <a:prstGeom prst="rect">
            <a:avLst/>
          </a:prstGeom>
        </p:spPr>
        <p:txBody>
          <a:bodyPr wrap="none">
            <a:spAutoFit/>
          </a:bodyPr>
          <a:lstStyle/>
          <a:p>
            <a:r>
              <a:rPr lang="en-US" sz="1600" dirty="0" smtClean="0">
                <a:latin typeface="Times New Roman" pitchFamily="18" charset="0"/>
                <a:cs typeface="Times New Roman" pitchFamily="18" charset="0"/>
              </a:rPr>
              <a:t>Machine setup</a:t>
            </a:r>
            <a:endParaRPr lang="en-US" sz="16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80122404-80EC-4F08-A517-D88ED461F3CC}"/>
              </a:ext>
            </a:extLst>
          </p:cNvPr>
          <p:cNvSpPr txBox="1"/>
          <p:nvPr/>
        </p:nvSpPr>
        <p:spPr>
          <a:xfrm>
            <a:off x="533400" y="492128"/>
            <a:ext cx="10515600" cy="400110"/>
          </a:xfrm>
          <a:prstGeom prst="rect">
            <a:avLst/>
          </a:prstGeom>
          <a:solidFill>
            <a:schemeClr val="accent1">
              <a:lumMod val="60000"/>
              <a:lumOff val="40000"/>
            </a:schemeClr>
          </a:solidFill>
        </p:spPr>
        <p:txBody>
          <a:bodyPr wrap="square" rtlCol="0">
            <a:spAutoFit/>
          </a:bodyPr>
          <a:lstStyle/>
          <a:p>
            <a:r>
              <a:rPr lang="en-US" sz="2000" b="1" dirty="0" smtClean="0">
                <a:latin typeface="Times New Roman" pitchFamily="18" charset="0"/>
                <a:cs typeface="Times New Roman" pitchFamily="18" charset="0"/>
              </a:rPr>
              <a:t>INDUSTRIAL PROCESSING</a:t>
            </a:r>
            <a:endParaRPr lang="en-IN"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PROCESS FLOW</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13</a:t>
            </a:fld>
            <a:endParaRPr lang="en-IN" dirty="0"/>
          </a:p>
        </p:txBody>
      </p:sp>
      <p:sp>
        <p:nvSpPr>
          <p:cNvPr id="42" name="TextBox 41">
            <a:extLst>
              <a:ext uri="{FF2B5EF4-FFF2-40B4-BE49-F238E27FC236}">
                <a16:creationId xmlns:a16="http://schemas.microsoft.com/office/drawing/2014/main" xmlns="" id="{42421CBC-E7E2-49BE-B3D8-66473EBF3C82}"/>
              </a:ext>
            </a:extLst>
          </p:cNvPr>
          <p:cNvSpPr txBox="1"/>
          <p:nvPr/>
        </p:nvSpPr>
        <p:spPr>
          <a:xfrm rot="5400000">
            <a:off x="9622766" y="3719356"/>
            <a:ext cx="2301720" cy="369332"/>
          </a:xfrm>
          <a:prstGeom prst="rect">
            <a:avLst/>
          </a:prstGeom>
          <a:noFill/>
        </p:spPr>
        <p:txBody>
          <a:bodyPr wrap="none" rtlCol="0">
            <a:spAutoFit/>
          </a:bodyPr>
          <a:lstStyle/>
          <a:p>
            <a:r>
              <a:rPr lang="en-IN" b="1" dirty="0"/>
              <a:t>PROCESS FLOWCHART</a:t>
            </a:r>
          </a:p>
        </p:txBody>
      </p:sp>
      <p:graphicFrame>
        <p:nvGraphicFramePr>
          <p:cNvPr id="11" name="Diagram 10">
            <a:extLst>
              <a:ext uri="{FF2B5EF4-FFF2-40B4-BE49-F238E27FC236}">
                <a16:creationId xmlns:a16="http://schemas.microsoft.com/office/drawing/2014/main" xmlns="" id="{DED9CF82-C659-46F1-BE32-74B5B54B4A84}"/>
              </a:ext>
            </a:extLst>
          </p:cNvPr>
          <p:cNvGraphicFramePr/>
          <p:nvPr>
            <p:extLst>
              <p:ext uri="{D42A27DB-BD31-4B8C-83A1-F6EECF244321}">
                <p14:modId xmlns:p14="http://schemas.microsoft.com/office/powerpoint/2010/main" xmlns="" val="2341052498"/>
              </p:ext>
            </p:extLst>
          </p:nvPr>
        </p:nvGraphicFramePr>
        <p:xfrm>
          <a:off x="2844532" y="1513611"/>
          <a:ext cx="5731510" cy="427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19338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30"/>
            <a:ext cx="10515600" cy="513310"/>
          </a:xfrm>
        </p:spPr>
        <p:txBody>
          <a:bodyPr>
            <a:noAutofit/>
          </a:bodyPr>
          <a:lstStyle/>
          <a:p>
            <a:pPr algn="just"/>
            <a:r>
              <a:rPr lang="en-IN" sz="1600" dirty="0">
                <a:latin typeface="Times New Roman" panose="02020603050405020304" pitchFamily="18" charset="0"/>
                <a:cs typeface="Times New Roman" panose="02020603050405020304" pitchFamily="18" charset="0"/>
              </a:rPr>
              <a:t>The pellets </a:t>
            </a:r>
            <a:r>
              <a:rPr lang="en-US" sz="1600" dirty="0" smtClean="0">
                <a:latin typeface="Times New Roman" panose="02020603050405020304" pitchFamily="18" charset="0"/>
                <a:cs typeface="Times New Roman" panose="02020603050405020304" pitchFamily="18" charset="0"/>
              </a:rPr>
              <a:t>Basic physical operations before extraction are required on the samples of cashew nuts to ensure a high degree of purity and the quality of the product. </a:t>
            </a:r>
          </a:p>
          <a:p>
            <a:pPr algn="just"/>
            <a:r>
              <a:rPr lang="en-US" sz="1600" dirty="0" smtClean="0">
                <a:latin typeface="Times New Roman" panose="02020603050405020304" pitchFamily="18" charset="0"/>
                <a:cs typeface="Times New Roman" panose="02020603050405020304" pitchFamily="18" charset="0"/>
              </a:rPr>
              <a:t>These operations constitute the Cashew Nut Shell Oil — A Renewable and Reliable Petrochemical Feed stock basic pretreatment on samples and include washing, drying, shelling and size reduction. Sometimes, washing may involve the use of detergents to remove likely contaminants. </a:t>
            </a:r>
          </a:p>
          <a:p>
            <a:pPr algn="just"/>
            <a:r>
              <a:rPr lang="en-US" sz="1600" dirty="0" smtClean="0">
                <a:latin typeface="Times New Roman" panose="02020603050405020304" pitchFamily="18" charset="0"/>
                <a:cs typeface="Times New Roman" panose="02020603050405020304" pitchFamily="18" charset="0"/>
              </a:rPr>
              <a:t>Drying is purposely to make the nuts moisture-free. </a:t>
            </a:r>
          </a:p>
          <a:p>
            <a:pPr algn="just"/>
            <a:r>
              <a:rPr lang="en-US" sz="1600" dirty="0" smtClean="0">
                <a:latin typeface="Times New Roman" panose="02020603050405020304" pitchFamily="18" charset="0"/>
                <a:cs typeface="Times New Roman" panose="02020603050405020304" pitchFamily="18" charset="0"/>
              </a:rPr>
              <a:t>Both sun- and oven-drying have been found effective. </a:t>
            </a:r>
          </a:p>
          <a:p>
            <a:pPr algn="just"/>
            <a:r>
              <a:rPr lang="en-US" sz="1600" dirty="0" smtClean="0">
                <a:latin typeface="Times New Roman" panose="02020603050405020304" pitchFamily="18" charset="0"/>
                <a:cs typeface="Times New Roman" panose="02020603050405020304" pitchFamily="18" charset="0"/>
              </a:rPr>
              <a:t>Size reduction creates a better contacting surface area for the shell and solvent</a:t>
            </a:r>
          </a:p>
          <a:p>
            <a:pPr algn="just">
              <a:buNone/>
            </a:pPr>
            <a:r>
              <a:rPr lang="en-US" sz="1600" dirty="0" smtClean="0">
                <a:latin typeface="Times New Roman" panose="02020603050405020304" pitchFamily="18" charset="0"/>
                <a:cs typeface="Times New Roman" panose="02020603050405020304" pitchFamily="18" charset="0"/>
              </a:rPr>
              <a:t>     to enhance removal of the CNSL.</a:t>
            </a:r>
            <a:endParaRPr lang="en-IN"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The reactor is connected to a condensing unit which has several condensers in</a:t>
            </a:r>
          </a:p>
          <a:p>
            <a:pPr algn="just">
              <a:buNone/>
            </a:pPr>
            <a:r>
              <a:rPr lang="en-US" sz="1600" dirty="0" smtClean="0">
                <a:latin typeface="Times New Roman" panose="02020603050405020304" pitchFamily="18" charset="0"/>
                <a:cs typeface="Times New Roman" panose="02020603050405020304" pitchFamily="18" charset="0"/>
              </a:rPr>
              <a:t>     series, in order to effectively recover the exhaust gases</a:t>
            </a:r>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smtClean="0">
                <a:latin typeface="Times New Roman" panose="02020603050405020304" pitchFamily="18" charset="0"/>
                <a:cs typeface="Times New Roman" panose="02020603050405020304" pitchFamily="18" charset="0"/>
              </a:rPr>
              <a:t>EXPERIMENTS AND TESTING</a:t>
            </a:r>
            <a:endParaRPr lang="en-IN" sz="2000" b="1"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14</a:t>
            </a:fld>
            <a:endParaRPr lang="en-IN" dirty="0"/>
          </a:p>
        </p:txBody>
      </p:sp>
      <p:sp>
        <p:nvSpPr>
          <p:cNvPr id="5" name="TextBox 4">
            <a:extLst>
              <a:ext uri="{FF2B5EF4-FFF2-40B4-BE49-F238E27FC236}">
                <a16:creationId xmlns:a16="http://schemas.microsoft.com/office/drawing/2014/main" xmlns="" id="{C3FEBAAA-2FA6-41A7-9FA7-F3B79047A2A6}"/>
              </a:ext>
            </a:extLst>
          </p:cNvPr>
          <p:cNvSpPr txBox="1"/>
          <p:nvPr/>
        </p:nvSpPr>
        <p:spPr>
          <a:xfrm>
            <a:off x="707572" y="3172114"/>
            <a:ext cx="6274742" cy="830997"/>
          </a:xfrm>
          <a:prstGeom prst="rect">
            <a:avLst/>
          </a:prstGeom>
          <a:noFill/>
        </p:spPr>
        <p:txBody>
          <a:bodyPr wrap="square" rtlCol="0">
            <a:spAutoFit/>
          </a:bodyPr>
          <a:lstStyle/>
          <a:p>
            <a:pPr algn="just"/>
            <a:endParaRPr lang="en-IN" sz="1600" b="1" dirty="0" smtClean="0">
              <a:latin typeface="Times New Roman" panose="02020603050405020304" pitchFamily="18" charset="0"/>
              <a:cs typeface="Times New Roman" panose="02020603050405020304" pitchFamily="18" charset="0"/>
            </a:endParaRPr>
          </a:p>
          <a:p>
            <a:pPr algn="just"/>
            <a:endParaRPr lang="en-IN" sz="1600" dirty="0">
              <a:latin typeface="Times New Roman" panose="02020603050405020304" pitchFamily="18" charset="0"/>
              <a:cs typeface="Times New Roman" panose="02020603050405020304" pitchFamily="18" charset="0"/>
            </a:endParaRPr>
          </a:p>
          <a:p>
            <a:pPr algn="just"/>
            <a:endParaRPr lang="en-IN" sz="1600" dirty="0">
              <a:latin typeface="Times New Roman" panose="02020603050405020304" pitchFamily="18" charset="0"/>
              <a:cs typeface="Times New Roman" panose="02020603050405020304" pitchFamily="18" charset="0"/>
            </a:endParaRPr>
          </a:p>
        </p:txBody>
      </p:sp>
      <p:pic>
        <p:nvPicPr>
          <p:cNvPr id="11" name="Picture 10"/>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7824651" y="2914106"/>
            <a:ext cx="3274967" cy="2088969"/>
          </a:xfrm>
          <a:prstGeom prst="rect">
            <a:avLst/>
          </a:prstGeom>
          <a:noFill/>
          <a:ln>
            <a:noFill/>
          </a:ln>
        </p:spPr>
      </p:pic>
    </p:spTree>
    <p:extLst>
      <p:ext uri="{BB962C8B-B14F-4D97-AF65-F5344CB8AC3E}">
        <p14:creationId xmlns:p14="http://schemas.microsoft.com/office/powerpoint/2010/main" xmlns="" val="4272974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250825"/>
            <a:ext cx="10515600" cy="765175"/>
          </a:xfrm>
          <a:solidFill>
            <a:schemeClr val="accent1">
              <a:lumMod val="60000"/>
              <a:lumOff val="40000"/>
            </a:schemeClr>
          </a:solidFill>
        </p:spPr>
        <p:txBody>
          <a:bodyPr>
            <a:normAutofit/>
          </a:bodyPr>
          <a:lstStyle/>
          <a:p>
            <a:r>
              <a:rPr lang="en-US" sz="2000" b="1" dirty="0" smtClean="0">
                <a:latin typeface="Times New Roman" pitchFamily="18" charset="0"/>
                <a:cs typeface="Times New Roman" pitchFamily="18" charset="0"/>
              </a:rPr>
              <a:t>CNSL AS BIODIESEL ON DI DIESEL ENGINE</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723900" y="1228724"/>
            <a:ext cx="10706100" cy="4638675"/>
          </a:xfrm>
        </p:spPr>
        <p:txBody>
          <a:bodyPr>
            <a:normAutofit/>
          </a:bodyPr>
          <a:lstStyle/>
          <a:p>
            <a:r>
              <a:rPr lang="en-US" sz="1600" dirty="0" smtClean="0">
                <a:latin typeface="Times New Roman" pitchFamily="18" charset="0"/>
                <a:cs typeface="Times New Roman" pitchFamily="18" charset="0"/>
              </a:rPr>
              <a:t>As a substituted phenol which can take part in a variety of reactions, naturally occurring cashew nut shell liquid (CNSL), a renewable product, offers advantages over synthetics. Its innumerable application stems from the </a:t>
            </a:r>
            <a:r>
              <a:rPr lang="en-US" sz="1600" dirty="0" err="1" smtClean="0">
                <a:latin typeface="Times New Roman" pitchFamily="18" charset="0"/>
                <a:cs typeface="Times New Roman" pitchFamily="18" charset="0"/>
              </a:rPr>
              <a:t>phenolic</a:t>
            </a:r>
            <a:r>
              <a:rPr lang="en-US" sz="1600" dirty="0" smtClean="0">
                <a:latin typeface="Times New Roman" pitchFamily="18" charset="0"/>
                <a:cs typeface="Times New Roman" pitchFamily="18" charset="0"/>
              </a:rPr>
              <a:t> nature of its constituents, with enshrined features for transformation into high value specialty chemicals.</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smtClean="0"/>
              <a:t>Slide No. </a:t>
            </a:r>
            <a:fld id="{4BCE0A25-371A-4E75-9A51-CBBCD988C7ED}" type="slidenum">
              <a:rPr lang="en-IN" smtClean="0"/>
              <a:pPr/>
              <a:t>15</a:t>
            </a:fld>
            <a:endParaRPr lang="en-IN" dirty="0"/>
          </a:p>
        </p:txBody>
      </p:sp>
      <p:sp>
        <p:nvSpPr>
          <p:cNvPr id="6"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7" name="Table 6"/>
          <p:cNvGraphicFramePr>
            <a:graphicFrameLocks noGrp="1"/>
          </p:cNvGraphicFramePr>
          <p:nvPr/>
        </p:nvGraphicFramePr>
        <p:xfrm>
          <a:off x="800100" y="2891366"/>
          <a:ext cx="10210800" cy="2214036"/>
        </p:xfrm>
        <a:graphic>
          <a:graphicData uri="http://schemas.openxmlformats.org/drawingml/2006/table">
            <a:tbl>
              <a:tblPr firstRow="1" bandRow="1">
                <a:tableStyleId>{C083E6E3-FA7D-4D7B-A595-EF9225AFEA82}</a:tableStyleId>
              </a:tblPr>
              <a:tblGrid>
                <a:gridCol w="3314700"/>
                <a:gridCol w="2095500"/>
                <a:gridCol w="2247900"/>
                <a:gridCol w="2552700"/>
              </a:tblGrid>
              <a:tr h="369006">
                <a:tc>
                  <a:txBody>
                    <a:bodyPr/>
                    <a:lstStyle/>
                    <a:p>
                      <a:r>
                        <a:rPr lang="en-US" sz="1600" dirty="0" smtClean="0">
                          <a:latin typeface="Times New Roman" pitchFamily="18" charset="0"/>
                          <a:cs typeface="Times New Roman" pitchFamily="18" charset="0"/>
                        </a:rPr>
                        <a:t>properties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diesel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ethanol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CNSL</a:t>
                      </a:r>
                      <a:endParaRPr lang="en-US" sz="1600" dirty="0">
                        <a:latin typeface="Times New Roman" pitchFamily="18" charset="0"/>
                        <a:cs typeface="Times New Roman" pitchFamily="18" charset="0"/>
                      </a:endParaRPr>
                    </a:p>
                  </a:txBody>
                  <a:tcPr/>
                </a:tc>
              </a:tr>
              <a:tr h="369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Density </a:t>
                      </a:r>
                      <a:r>
                        <a:rPr lang="en-US" sz="1800" kern="1200" dirty="0" smtClean="0">
                          <a:solidFill>
                            <a:schemeClr val="tx1"/>
                          </a:solidFill>
                          <a:latin typeface="+mn-lt"/>
                          <a:ea typeface="+mn-ea"/>
                          <a:cs typeface="+mn-cs"/>
                        </a:rPr>
                        <a:t>(Kg/m</a:t>
                      </a:r>
                      <a:r>
                        <a:rPr lang="en-US" sz="1800" kern="1200" baseline="30000" dirty="0" smtClean="0">
                          <a:solidFill>
                            <a:schemeClr val="tx1"/>
                          </a:solidFill>
                          <a:latin typeface="+mn-lt"/>
                          <a:ea typeface="+mn-ea"/>
                          <a:cs typeface="+mn-cs"/>
                        </a:rPr>
                        <a:t>3</a:t>
                      </a:r>
                      <a:r>
                        <a:rPr lang="en-US" sz="1800" kern="1200" dirty="0" smtClean="0">
                          <a:solidFill>
                            <a:schemeClr val="tx1"/>
                          </a:solidFill>
                          <a:latin typeface="+mn-lt"/>
                          <a:ea typeface="+mn-ea"/>
                          <a:cs typeface="+mn-cs"/>
                        </a:rPr>
                        <a:t>)</a:t>
                      </a:r>
                    </a:p>
                  </a:txBody>
                  <a:tcPr/>
                </a:tc>
                <a:tc>
                  <a:txBody>
                    <a:bodyPr/>
                    <a:lstStyle/>
                    <a:p>
                      <a:r>
                        <a:rPr lang="en-US" dirty="0" smtClean="0"/>
                        <a:t>0.84</a:t>
                      </a:r>
                      <a:endParaRPr lang="en-US" dirty="0"/>
                    </a:p>
                  </a:txBody>
                  <a:tcPr/>
                </a:tc>
                <a:tc>
                  <a:txBody>
                    <a:bodyPr/>
                    <a:lstStyle/>
                    <a:p>
                      <a:r>
                        <a:rPr lang="en-US" dirty="0" smtClean="0"/>
                        <a:t>0.789</a:t>
                      </a:r>
                      <a:endParaRPr lang="en-US" dirty="0"/>
                    </a:p>
                  </a:txBody>
                  <a:tcPr/>
                </a:tc>
                <a:tc>
                  <a:txBody>
                    <a:bodyPr/>
                    <a:lstStyle/>
                    <a:p>
                      <a:r>
                        <a:rPr lang="en-US" dirty="0" smtClean="0"/>
                        <a:t>0.9326</a:t>
                      </a:r>
                      <a:endParaRPr lang="en-US" dirty="0"/>
                    </a:p>
                  </a:txBody>
                  <a:tcPr/>
                </a:tc>
              </a:tr>
              <a:tr h="369006">
                <a:tc>
                  <a:txBody>
                    <a:bodyPr/>
                    <a:lstStyle/>
                    <a:p>
                      <a:r>
                        <a:rPr lang="en-US" dirty="0" smtClean="0"/>
                        <a:t>Kinematic viscosity (cost)</a:t>
                      </a:r>
                      <a:endParaRPr lang="en-US" dirty="0"/>
                    </a:p>
                  </a:txBody>
                  <a:tcPr/>
                </a:tc>
                <a:tc>
                  <a:txBody>
                    <a:bodyPr/>
                    <a:lstStyle/>
                    <a:p>
                      <a:r>
                        <a:rPr lang="en-US" dirty="0" smtClean="0"/>
                        <a:t>2-5</a:t>
                      </a:r>
                      <a:endParaRPr lang="en-US" dirty="0"/>
                    </a:p>
                  </a:txBody>
                  <a:tcPr/>
                </a:tc>
                <a:tc>
                  <a:txBody>
                    <a:bodyPr/>
                    <a:lstStyle/>
                    <a:p>
                      <a:r>
                        <a:rPr lang="en-US" dirty="0" smtClean="0"/>
                        <a:t>1.19</a:t>
                      </a:r>
                      <a:endParaRPr lang="en-US" dirty="0"/>
                    </a:p>
                  </a:txBody>
                  <a:tcPr/>
                </a:tc>
                <a:tc>
                  <a:txBody>
                    <a:bodyPr/>
                    <a:lstStyle/>
                    <a:p>
                      <a:r>
                        <a:rPr lang="en-US" dirty="0" smtClean="0"/>
                        <a:t>17.2</a:t>
                      </a:r>
                      <a:endParaRPr lang="en-US" dirty="0"/>
                    </a:p>
                  </a:txBody>
                  <a:tcPr/>
                </a:tc>
              </a:tr>
              <a:tr h="369006">
                <a:tc>
                  <a:txBody>
                    <a:bodyPr/>
                    <a:lstStyle/>
                    <a:p>
                      <a:r>
                        <a:rPr lang="en-US" dirty="0" smtClean="0"/>
                        <a:t>Calorific value (</a:t>
                      </a:r>
                      <a:r>
                        <a:rPr lang="en-US" dirty="0" err="1" smtClean="0"/>
                        <a:t>kj</a:t>
                      </a:r>
                      <a:r>
                        <a:rPr lang="en-US" dirty="0" smtClean="0"/>
                        <a:t>/kg)</a:t>
                      </a:r>
                      <a:endParaRPr lang="en-US" dirty="0"/>
                    </a:p>
                  </a:txBody>
                  <a:tcPr/>
                </a:tc>
                <a:tc>
                  <a:txBody>
                    <a:bodyPr/>
                    <a:lstStyle/>
                    <a:p>
                      <a:r>
                        <a:rPr lang="en-US" dirty="0" smtClean="0"/>
                        <a:t>42000</a:t>
                      </a:r>
                      <a:endParaRPr lang="en-US" dirty="0"/>
                    </a:p>
                  </a:txBody>
                  <a:tcPr/>
                </a:tc>
                <a:tc>
                  <a:txBody>
                    <a:bodyPr/>
                    <a:lstStyle/>
                    <a:p>
                      <a:r>
                        <a:rPr lang="en-US" dirty="0" smtClean="0"/>
                        <a:t>30000</a:t>
                      </a:r>
                      <a:endParaRPr lang="en-US" dirty="0"/>
                    </a:p>
                  </a:txBody>
                  <a:tcPr/>
                </a:tc>
                <a:tc>
                  <a:txBody>
                    <a:bodyPr/>
                    <a:lstStyle/>
                    <a:p>
                      <a:r>
                        <a:rPr lang="en-US" dirty="0" smtClean="0"/>
                        <a:t>47600</a:t>
                      </a:r>
                      <a:endParaRPr lang="en-US" dirty="0"/>
                    </a:p>
                  </a:txBody>
                  <a:tcPr/>
                </a:tc>
              </a:tr>
              <a:tr h="369006">
                <a:tc>
                  <a:txBody>
                    <a:bodyPr/>
                    <a:lstStyle/>
                    <a:p>
                      <a:r>
                        <a:rPr lang="en-US" dirty="0" smtClean="0"/>
                        <a:t>Flash point</a:t>
                      </a:r>
                      <a:r>
                        <a:rPr lang="en-US" baseline="0" dirty="0" smtClean="0"/>
                        <a:t> (</a:t>
                      </a:r>
                      <a:r>
                        <a:rPr lang="en-US" sz="1800" b="0" i="0" kern="1200" dirty="0" smtClean="0">
                          <a:solidFill>
                            <a:schemeClr val="tx1"/>
                          </a:solidFill>
                          <a:latin typeface="+mn-lt"/>
                          <a:ea typeface="+mn-ea"/>
                          <a:cs typeface="+mn-cs"/>
                        </a:rPr>
                        <a:t>°C)</a:t>
                      </a:r>
                      <a:endParaRPr lang="en-US" dirty="0"/>
                    </a:p>
                  </a:txBody>
                  <a:tcPr/>
                </a:tc>
                <a:tc>
                  <a:txBody>
                    <a:bodyPr/>
                    <a:lstStyle/>
                    <a:p>
                      <a:r>
                        <a:rPr lang="en-US" dirty="0" smtClean="0"/>
                        <a:t>62</a:t>
                      </a:r>
                      <a:endParaRPr lang="en-US" dirty="0"/>
                    </a:p>
                  </a:txBody>
                  <a:tcPr/>
                </a:tc>
                <a:tc>
                  <a:txBody>
                    <a:bodyPr/>
                    <a:lstStyle/>
                    <a:p>
                      <a:r>
                        <a:rPr lang="en-US" dirty="0" smtClean="0"/>
                        <a:t>16</a:t>
                      </a:r>
                      <a:endParaRPr lang="en-US" dirty="0"/>
                    </a:p>
                  </a:txBody>
                  <a:tcPr/>
                </a:tc>
                <a:tc>
                  <a:txBody>
                    <a:bodyPr/>
                    <a:lstStyle/>
                    <a:p>
                      <a:r>
                        <a:rPr lang="en-US" dirty="0" smtClean="0"/>
                        <a:t>193</a:t>
                      </a:r>
                      <a:endParaRPr lang="en-US" dirty="0"/>
                    </a:p>
                  </a:txBody>
                  <a:tcPr/>
                </a:tc>
              </a:tr>
              <a:tr h="369006">
                <a:tc>
                  <a:txBody>
                    <a:bodyPr/>
                    <a:lstStyle/>
                    <a:p>
                      <a:r>
                        <a:rPr lang="en-US" dirty="0" smtClean="0"/>
                        <a:t>Auto</a:t>
                      </a:r>
                      <a:r>
                        <a:rPr lang="en-US" baseline="0" dirty="0" smtClean="0"/>
                        <a:t>-ignition </a:t>
                      </a:r>
                      <a:r>
                        <a:rPr lang="en-US" baseline="0" dirty="0" err="1" smtClean="0"/>
                        <a:t>trmperature</a:t>
                      </a:r>
                      <a:r>
                        <a:rPr lang="en-US" baseline="0" dirty="0" smtClean="0"/>
                        <a:t> (</a:t>
                      </a:r>
                      <a:r>
                        <a:rPr lang="en-US" sz="1800" b="0" i="0" kern="1200" dirty="0" smtClean="0">
                          <a:solidFill>
                            <a:schemeClr val="tx1"/>
                          </a:solidFill>
                          <a:latin typeface="+mn-lt"/>
                          <a:ea typeface="+mn-ea"/>
                          <a:cs typeface="+mn-cs"/>
                        </a:rPr>
                        <a:t>°C)</a:t>
                      </a:r>
                      <a:endParaRPr lang="en-US" dirty="0"/>
                    </a:p>
                  </a:txBody>
                  <a:tcPr/>
                </a:tc>
                <a:tc>
                  <a:txBody>
                    <a:bodyPr/>
                    <a:lstStyle/>
                    <a:p>
                      <a:r>
                        <a:rPr lang="en-US" dirty="0" smtClean="0"/>
                        <a:t>210</a:t>
                      </a:r>
                      <a:endParaRPr lang="en-US" dirty="0"/>
                    </a:p>
                  </a:txBody>
                  <a:tcPr/>
                </a:tc>
                <a:tc>
                  <a:txBody>
                    <a:bodyPr/>
                    <a:lstStyle/>
                    <a:p>
                      <a:r>
                        <a:rPr lang="en-US" dirty="0" smtClean="0"/>
                        <a:t>362</a:t>
                      </a:r>
                      <a:endParaRPr lang="en-US" dirty="0"/>
                    </a:p>
                  </a:txBody>
                  <a:tcPr/>
                </a:tc>
                <a:tc>
                  <a:txBody>
                    <a:bodyPr/>
                    <a:lstStyle/>
                    <a:p>
                      <a:r>
                        <a:rPr lang="en-US" dirty="0" smtClean="0"/>
                        <a:t>206</a:t>
                      </a: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a:solidFill>
            <a:schemeClr val="accent1">
              <a:lumMod val="60000"/>
              <a:lumOff val="40000"/>
            </a:schemeClr>
          </a:solidFill>
        </p:spPr>
        <p:txBody>
          <a:bodyPr>
            <a:normAutofit/>
          </a:bodyPr>
          <a:lstStyle/>
          <a:p>
            <a:r>
              <a:rPr lang="en-US" sz="2000" b="1" dirty="0" smtClean="0">
                <a:latin typeface="Times New Roman" pitchFamily="18" charset="0"/>
                <a:cs typeface="Times New Roman" pitchFamily="18" charset="0"/>
              </a:rPr>
              <a:t>EXPERIMENTAL SETUP</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825500" y="1495425"/>
            <a:ext cx="10515600" cy="4351338"/>
          </a:xfrm>
        </p:spPr>
        <p:txBody>
          <a:bodyPr>
            <a:normAutofit/>
          </a:bodyPr>
          <a:lstStyle/>
          <a:p>
            <a:r>
              <a:rPr lang="en-US" sz="1600" dirty="0" smtClean="0">
                <a:latin typeface="Times New Roman" pitchFamily="18" charset="0"/>
                <a:cs typeface="Times New Roman" pitchFamily="18" charset="0"/>
              </a:rPr>
              <a:t>The diesel engine used for experimentation is </a:t>
            </a:r>
            <a:r>
              <a:rPr lang="en-US" sz="1600" dirty="0" err="1" smtClean="0">
                <a:latin typeface="Times New Roman" pitchFamily="18" charset="0"/>
                <a:cs typeface="Times New Roman" pitchFamily="18" charset="0"/>
              </a:rPr>
              <a:t>Kirloskar</a:t>
            </a:r>
            <a:r>
              <a:rPr lang="en-US" sz="1600" dirty="0" smtClean="0">
                <a:latin typeface="Times New Roman" pitchFamily="18" charset="0"/>
                <a:cs typeface="Times New Roman" pitchFamily="18" charset="0"/>
              </a:rPr>
              <a:t> TV1, single cylinder, water cooled engine coupled to eddy current dynamometer with computer interface and it is shown in Fig</a:t>
            </a:r>
            <a:r>
              <a:rPr lang="en-US" sz="1600" dirty="0" smtClean="0">
                <a:latin typeface="Times New Roman" pitchFamily="18" charset="0"/>
                <a:cs typeface="Times New Roman" pitchFamily="18" charset="0"/>
              </a:rPr>
              <a:t>.</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dirty="0" smtClean="0"/>
              <a:t>Slide No. </a:t>
            </a:r>
            <a:fld id="{4BCE0A25-371A-4E75-9A51-CBBCD988C7ED}" type="slidenum">
              <a:rPr lang="en-IN" smtClean="0"/>
              <a:pPr/>
              <a:t>16</a:t>
            </a:fld>
            <a:endParaRPr lang="en-IN" dirty="0"/>
          </a:p>
        </p:txBody>
      </p:sp>
      <p:pic>
        <p:nvPicPr>
          <p:cNvPr id="10" name="Picture 2"/>
          <p:cNvPicPr>
            <a:picLocks noChangeAspect="1" noChangeArrowheads="1"/>
          </p:cNvPicPr>
          <p:nvPr/>
        </p:nvPicPr>
        <p:blipFill>
          <a:blip r:embed="rId2"/>
          <a:srcRect/>
          <a:stretch>
            <a:fillRect/>
          </a:stretch>
        </p:blipFill>
        <p:spPr bwMode="auto">
          <a:xfrm>
            <a:off x="6409176" y="2057399"/>
            <a:ext cx="5782824" cy="426720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200025"/>
            <a:ext cx="10515600" cy="790575"/>
          </a:xfrm>
          <a:solidFill>
            <a:schemeClr val="accent1">
              <a:lumMod val="60000"/>
              <a:lumOff val="40000"/>
            </a:schemeClr>
          </a:solidFill>
        </p:spPr>
        <p:txBody>
          <a:bodyPr>
            <a:normAutofit/>
          </a:bodyPr>
          <a:lstStyle/>
          <a:p>
            <a:r>
              <a:rPr lang="en-US" sz="2000" b="1" dirty="0" smtClean="0">
                <a:latin typeface="Times New Roman" pitchFamily="18" charset="0"/>
                <a:cs typeface="Times New Roman" pitchFamily="18" charset="0"/>
              </a:rPr>
              <a:t>PROPERTIES OF DIESEL ENGINE AND CNSL OIL</a:t>
            </a:r>
            <a:endParaRPr lang="en-US" sz="20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smtClean="0"/>
              <a:t>Slide No. </a:t>
            </a:r>
            <a:fld id="{4BCE0A25-371A-4E75-9A51-CBBCD988C7ED}" type="slidenum">
              <a:rPr lang="en-IN" smtClean="0"/>
              <a:pPr/>
              <a:t>17</a:t>
            </a:fld>
            <a:endParaRPr lang="en-IN" dirty="0"/>
          </a:p>
        </p:txBody>
      </p:sp>
      <p:sp>
        <p:nvSpPr>
          <p:cNvPr id="6"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1" name="Table 10"/>
          <p:cNvGraphicFramePr>
            <a:graphicFrameLocks noGrp="1"/>
          </p:cNvGraphicFramePr>
          <p:nvPr/>
        </p:nvGraphicFramePr>
        <p:xfrm>
          <a:off x="2019300" y="1701801"/>
          <a:ext cx="8039100" cy="3327400"/>
        </p:xfrm>
        <a:graphic>
          <a:graphicData uri="http://schemas.openxmlformats.org/drawingml/2006/table">
            <a:tbl>
              <a:tblPr firstRow="1" bandRow="1">
                <a:tableStyleId>{C083E6E3-FA7D-4D7B-A595-EF9225AFEA82}</a:tableStyleId>
              </a:tblPr>
              <a:tblGrid>
                <a:gridCol w="4736550"/>
                <a:gridCol w="1651275"/>
                <a:gridCol w="1651275"/>
              </a:tblGrid>
              <a:tr h="551002">
                <a:tc>
                  <a:txBody>
                    <a:bodyPr/>
                    <a:lstStyle/>
                    <a:p>
                      <a:r>
                        <a:rPr lang="en-US" sz="1600" dirty="0" smtClean="0">
                          <a:latin typeface="Times New Roman" pitchFamily="18" charset="0"/>
                          <a:cs typeface="Times New Roman" pitchFamily="18" charset="0"/>
                        </a:rPr>
                        <a:t>PROPERTIES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DIESEL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CNSL</a:t>
                      </a:r>
                      <a:endParaRPr lang="en-US" sz="1600" dirty="0">
                        <a:latin typeface="Times New Roman" pitchFamily="18" charset="0"/>
                        <a:cs typeface="Times New Roman" pitchFamily="18" charset="0"/>
                      </a:endParaRPr>
                    </a:p>
                  </a:txBody>
                  <a:tcPr/>
                </a:tc>
              </a:tr>
              <a:tr h="543455">
                <a:tc>
                  <a:txBody>
                    <a:bodyPr/>
                    <a:lstStyle/>
                    <a:p>
                      <a:r>
                        <a:rPr lang="en-US" dirty="0" smtClean="0"/>
                        <a:t>Density at (g/cc)</a:t>
                      </a:r>
                      <a:endParaRPr lang="en-US" dirty="0"/>
                    </a:p>
                  </a:txBody>
                  <a:tcPr/>
                </a:tc>
                <a:tc>
                  <a:txBody>
                    <a:bodyPr/>
                    <a:lstStyle/>
                    <a:p>
                      <a:r>
                        <a:rPr lang="en-US" dirty="0" smtClean="0"/>
                        <a:t>0.8/0.84</a:t>
                      </a:r>
                      <a:endParaRPr lang="en-US" dirty="0"/>
                    </a:p>
                  </a:txBody>
                  <a:tcPr/>
                </a:tc>
                <a:tc>
                  <a:txBody>
                    <a:bodyPr/>
                    <a:lstStyle/>
                    <a:p>
                      <a:r>
                        <a:rPr lang="en-US" dirty="0" smtClean="0"/>
                        <a:t>0.9326</a:t>
                      </a:r>
                      <a:endParaRPr lang="en-US" dirty="0"/>
                    </a:p>
                  </a:txBody>
                  <a:tcPr/>
                </a:tc>
              </a:tr>
              <a:tr h="551002">
                <a:tc>
                  <a:txBody>
                    <a:bodyPr/>
                    <a:lstStyle/>
                    <a:p>
                      <a:r>
                        <a:rPr lang="en-US" dirty="0" smtClean="0"/>
                        <a:t>Kinematic</a:t>
                      </a:r>
                      <a:r>
                        <a:rPr lang="en-US" baseline="0" dirty="0" smtClean="0"/>
                        <a:t> viscosity @ 40</a:t>
                      </a:r>
                      <a:r>
                        <a:rPr lang="en-US" sz="1800" b="0" i="0" kern="1200" dirty="0" smtClean="0">
                          <a:solidFill>
                            <a:schemeClr val="tx1"/>
                          </a:solidFill>
                          <a:latin typeface="+mn-lt"/>
                          <a:ea typeface="+mn-ea"/>
                          <a:cs typeface="+mn-cs"/>
                        </a:rPr>
                        <a:t>°C (</a:t>
                      </a:r>
                      <a:r>
                        <a:rPr lang="en-US" sz="1800" b="0" i="0" kern="1200" dirty="0" err="1" smtClean="0">
                          <a:solidFill>
                            <a:schemeClr val="tx1"/>
                          </a:solidFill>
                          <a:latin typeface="+mn-lt"/>
                          <a:ea typeface="+mn-ea"/>
                          <a:cs typeface="+mn-cs"/>
                        </a:rPr>
                        <a:t>cSt</a:t>
                      </a:r>
                      <a:r>
                        <a:rPr lang="en-US" sz="1800" b="0" i="0" kern="1200" dirty="0" smtClean="0">
                          <a:solidFill>
                            <a:schemeClr val="tx1"/>
                          </a:solidFill>
                          <a:latin typeface="+mn-lt"/>
                          <a:ea typeface="+mn-ea"/>
                          <a:cs typeface="+mn-cs"/>
                        </a:rPr>
                        <a:t>)</a:t>
                      </a:r>
                      <a:endParaRPr lang="en-US" dirty="0"/>
                    </a:p>
                  </a:txBody>
                  <a:tcPr/>
                </a:tc>
                <a:tc>
                  <a:txBody>
                    <a:bodyPr/>
                    <a:lstStyle/>
                    <a:p>
                      <a:r>
                        <a:rPr lang="en-US" dirty="0" smtClean="0"/>
                        <a:t> 2.0</a:t>
                      </a:r>
                      <a:r>
                        <a:rPr lang="en-US" baseline="0" dirty="0" smtClean="0"/>
                        <a:t> to 4.5</a:t>
                      </a:r>
                      <a:endParaRPr lang="en-US" dirty="0"/>
                    </a:p>
                  </a:txBody>
                  <a:tcPr/>
                </a:tc>
                <a:tc>
                  <a:txBody>
                    <a:bodyPr/>
                    <a:lstStyle/>
                    <a:p>
                      <a:r>
                        <a:rPr lang="en-US" dirty="0" smtClean="0"/>
                        <a:t>12.27</a:t>
                      </a:r>
                      <a:endParaRPr lang="en-US" dirty="0"/>
                    </a:p>
                  </a:txBody>
                  <a:tcPr/>
                </a:tc>
              </a:tr>
              <a:tr h="579937">
                <a:tc>
                  <a:txBody>
                    <a:bodyPr/>
                    <a:lstStyle/>
                    <a:p>
                      <a:r>
                        <a:rPr lang="en-US" dirty="0" smtClean="0"/>
                        <a:t>Calorific value  (kJ/kg)</a:t>
                      </a:r>
                      <a:endParaRPr lang="en-US" dirty="0"/>
                    </a:p>
                  </a:txBody>
                  <a:tcPr/>
                </a:tc>
                <a:tc>
                  <a:txBody>
                    <a:bodyPr/>
                    <a:lstStyle/>
                    <a:p>
                      <a:r>
                        <a:rPr lang="en-US" dirty="0" smtClean="0"/>
                        <a:t>47693</a:t>
                      </a:r>
                      <a:endParaRPr lang="en-US" dirty="0"/>
                    </a:p>
                  </a:txBody>
                  <a:tcPr/>
                </a:tc>
                <a:tc>
                  <a:txBody>
                    <a:bodyPr/>
                    <a:lstStyle/>
                    <a:p>
                      <a:r>
                        <a:rPr lang="en-US" dirty="0" smtClean="0"/>
                        <a:t>20836</a:t>
                      </a:r>
                      <a:endParaRPr lang="en-US" dirty="0"/>
                    </a:p>
                  </a:txBody>
                  <a:tcPr/>
                </a:tc>
              </a:tr>
              <a:tr h="551002">
                <a:tc>
                  <a:txBody>
                    <a:bodyPr/>
                    <a:lstStyle/>
                    <a:p>
                      <a:r>
                        <a:rPr lang="en-US" dirty="0" smtClean="0"/>
                        <a:t>Flash point (</a:t>
                      </a:r>
                      <a:r>
                        <a:rPr lang="en-US" sz="1800" b="0" i="0" kern="1200" dirty="0" smtClean="0">
                          <a:solidFill>
                            <a:schemeClr val="tx1"/>
                          </a:solidFill>
                          <a:latin typeface="+mn-lt"/>
                          <a:ea typeface="+mn-ea"/>
                          <a:cs typeface="+mn-cs"/>
                        </a:rPr>
                        <a:t>°C)</a:t>
                      </a:r>
                      <a:endParaRPr lang="en-US" dirty="0"/>
                    </a:p>
                  </a:txBody>
                  <a:tcPr/>
                </a:tc>
                <a:tc>
                  <a:txBody>
                    <a:bodyPr/>
                    <a:lstStyle/>
                    <a:p>
                      <a:r>
                        <a:rPr lang="en-US" dirty="0" smtClean="0"/>
                        <a:t>80</a:t>
                      </a:r>
                      <a:endParaRPr lang="en-US" dirty="0"/>
                    </a:p>
                  </a:txBody>
                  <a:tcPr/>
                </a:tc>
                <a:tc>
                  <a:txBody>
                    <a:bodyPr/>
                    <a:lstStyle/>
                    <a:p>
                      <a:r>
                        <a:rPr lang="en-US" dirty="0" smtClean="0"/>
                        <a:t>98</a:t>
                      </a:r>
                      <a:endParaRPr lang="en-US" dirty="0"/>
                    </a:p>
                  </a:txBody>
                  <a:tcPr/>
                </a:tc>
              </a:tr>
              <a:tr h="551002">
                <a:tc>
                  <a:txBody>
                    <a:bodyPr/>
                    <a:lstStyle/>
                    <a:p>
                      <a:r>
                        <a:rPr lang="en-US" dirty="0" smtClean="0"/>
                        <a:t>Fire point (</a:t>
                      </a:r>
                      <a:r>
                        <a:rPr lang="en-US" sz="1800" b="0" i="0" kern="1200" dirty="0" smtClean="0">
                          <a:solidFill>
                            <a:schemeClr val="tx1"/>
                          </a:solidFill>
                          <a:latin typeface="+mn-lt"/>
                          <a:ea typeface="+mn-ea"/>
                          <a:cs typeface="+mn-cs"/>
                        </a:rPr>
                        <a:t>°C)</a:t>
                      </a:r>
                      <a:endParaRPr lang="en-US" dirty="0"/>
                    </a:p>
                  </a:txBody>
                  <a:tcPr/>
                </a:tc>
                <a:tc>
                  <a:txBody>
                    <a:bodyPr/>
                    <a:lstStyle/>
                    <a:p>
                      <a:r>
                        <a:rPr lang="en-US" dirty="0" smtClean="0"/>
                        <a:t>86</a:t>
                      </a:r>
                      <a:endParaRPr lang="en-US" dirty="0"/>
                    </a:p>
                  </a:txBody>
                  <a:tcPr/>
                </a:tc>
                <a:tc>
                  <a:txBody>
                    <a:bodyPr/>
                    <a:lstStyle/>
                    <a:p>
                      <a:r>
                        <a:rPr lang="en-US" dirty="0" smtClean="0"/>
                        <a:t>108</a:t>
                      </a:r>
                      <a:endParaRPr lang="en-US" dirty="0"/>
                    </a:p>
                  </a:txBody>
                  <a:tcPr/>
                </a:tc>
              </a:tr>
            </a:tbl>
          </a:graphicData>
        </a:graphic>
      </p:graphicFrame>
      <p:sp>
        <p:nvSpPr>
          <p:cNvPr id="13" name="Rectangle 12"/>
          <p:cNvSpPr/>
          <p:nvPr/>
        </p:nvSpPr>
        <p:spPr>
          <a:xfrm>
            <a:off x="4844381" y="5314434"/>
            <a:ext cx="2356735" cy="338554"/>
          </a:xfrm>
          <a:prstGeom prst="rect">
            <a:avLst/>
          </a:prstGeom>
        </p:spPr>
        <p:txBody>
          <a:bodyPr wrap="none">
            <a:spAutoFit/>
          </a:bodyPr>
          <a:lstStyle/>
          <a:p>
            <a:r>
              <a:rPr lang="en-US" sz="1600" dirty="0" smtClean="0">
                <a:latin typeface="Times New Roman" pitchFamily="18" charset="0"/>
                <a:cs typeface="Times New Roman" pitchFamily="18" charset="0"/>
              </a:rPr>
              <a:t>Experimental setup output</a:t>
            </a:r>
            <a:endParaRPr lang="en-US" sz="1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a:solidFill>
            <a:schemeClr val="accent1">
              <a:lumMod val="60000"/>
              <a:lumOff val="40000"/>
            </a:schemeClr>
          </a:solidFill>
        </p:spPr>
        <p:txBody>
          <a:bodyPr>
            <a:normAutofit/>
          </a:bodyPr>
          <a:lstStyle/>
          <a:p>
            <a:r>
              <a:rPr lang="en-US" sz="2000" b="1" dirty="0" smtClean="0">
                <a:latin typeface="Times New Roman" pitchFamily="18" charset="0"/>
                <a:cs typeface="Times New Roman" pitchFamily="18" charset="0"/>
              </a:rPr>
              <a:t>ENGINE SPECIFICATION</a:t>
            </a:r>
            <a:endParaRPr lang="en-US" sz="20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smtClean="0"/>
              <a:t>Slide No. </a:t>
            </a:r>
            <a:fld id="{4BCE0A25-371A-4E75-9A51-CBBCD988C7ED}" type="slidenum">
              <a:rPr lang="en-IN" smtClean="0"/>
              <a:pPr/>
              <a:t>18</a:t>
            </a:fld>
            <a:endParaRPr lang="en-IN" dirty="0"/>
          </a:p>
        </p:txBody>
      </p:sp>
      <p:pic>
        <p:nvPicPr>
          <p:cNvPr id="19458" name="Picture 2"/>
          <p:cNvPicPr>
            <a:picLocks noGrp="1" noChangeAspect="1" noChangeArrowheads="1"/>
          </p:cNvPicPr>
          <p:nvPr>
            <p:ph idx="1"/>
          </p:nvPr>
        </p:nvPicPr>
        <p:blipFill>
          <a:blip r:embed="rId2"/>
          <a:srcRect/>
          <a:stretch>
            <a:fillRect/>
          </a:stretch>
        </p:blipFill>
        <p:spPr bwMode="auto">
          <a:xfrm>
            <a:off x="3708401" y="1195354"/>
            <a:ext cx="4238896" cy="498160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29"/>
            <a:ext cx="10515600" cy="4064893"/>
          </a:xfrm>
        </p:spPr>
        <p:txBody>
          <a:bodyPr>
            <a:noAutofit/>
          </a:bodyPr>
          <a:lstStyle/>
          <a:p>
            <a:r>
              <a:rPr lang="en-US" sz="1600" dirty="0" smtClean="0">
                <a:latin typeface="Times New Roman" panose="02020603050405020304" pitchFamily="18" charset="0"/>
                <a:cs typeface="Times New Roman" panose="02020603050405020304" pitchFamily="18" charset="0"/>
              </a:rPr>
              <a:t>The variations in brake thermal efficiency with respect to brake power. </a:t>
            </a:r>
          </a:p>
          <a:p>
            <a:r>
              <a:rPr lang="en-US" sz="1600" dirty="0" smtClean="0">
                <a:latin typeface="Times New Roman" panose="02020603050405020304" pitchFamily="18" charset="0"/>
                <a:cs typeface="Times New Roman" panose="02020603050405020304" pitchFamily="18" charset="0"/>
              </a:rPr>
              <a:t>The Brake thermal efficiency (BTE) of neat diesel is more than other blends, i.e., B20 has lower brake thermal efficiency followed by B40, B60, B80 and B100 respectively. </a:t>
            </a:r>
          </a:p>
          <a:p>
            <a:r>
              <a:rPr lang="en-US" sz="1600" dirty="0" smtClean="0">
                <a:latin typeface="Times New Roman" panose="02020603050405020304" pitchFamily="18" charset="0"/>
                <a:cs typeface="Times New Roman" panose="02020603050405020304" pitchFamily="18" charset="0"/>
              </a:rPr>
              <a:t>The reason may be the higher viscosity of the Cashew nut shell oil biodiesel blends that leads to poor atomization in the injector. B20 has shown better results than other blends since it has lower viscosity when compared to other biodiesel blends. The BTE of blend B20 shows an increase of 8.04% when compared to B100 at full load</a:t>
            </a: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400110"/>
          </a:xfrm>
          <a:prstGeom prst="rect">
            <a:avLst/>
          </a:prstGeom>
          <a:solidFill>
            <a:schemeClr val="accent1">
              <a:lumMod val="60000"/>
              <a:lumOff val="40000"/>
            </a:schemeClr>
          </a:solidFill>
        </p:spPr>
        <p:txBody>
          <a:bodyPr wrap="square" rtlCol="0">
            <a:spAutoFit/>
          </a:bodyPr>
          <a:lstStyle/>
          <a:p>
            <a:r>
              <a:rPr lang="en-IN" sz="2000" b="1" dirty="0" smtClean="0">
                <a:latin typeface="Times New Roman" panose="02020603050405020304" pitchFamily="18" charset="0"/>
                <a:cs typeface="Times New Roman" panose="02020603050405020304" pitchFamily="18" charset="0"/>
              </a:rPr>
              <a:t>TESTING AND CALCULATION</a:t>
            </a:r>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19</a:t>
            </a:fld>
            <a:endParaRPr lang="en-IN" dirty="0"/>
          </a:p>
        </p:txBody>
      </p:sp>
      <p:pic>
        <p:nvPicPr>
          <p:cNvPr id="8" name="Picture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304903" y="3291840"/>
            <a:ext cx="6119404" cy="2834640"/>
          </a:xfrm>
          <a:prstGeom prst="rect">
            <a:avLst/>
          </a:prstGeom>
          <a:noFill/>
          <a:ln>
            <a:noFill/>
          </a:ln>
        </p:spPr>
      </p:pic>
    </p:spTree>
    <p:extLst>
      <p:ext uri="{BB962C8B-B14F-4D97-AF65-F5344CB8AC3E}">
        <p14:creationId xmlns:p14="http://schemas.microsoft.com/office/powerpoint/2010/main" xmlns="" val="428751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658178"/>
            <a:ext cx="10515600" cy="3891722"/>
          </a:xfrm>
        </p:spPr>
        <p:txBody>
          <a:bodyPr>
            <a:normAutofit/>
          </a:bodyPr>
          <a:lstStyle/>
          <a:p>
            <a:pPr algn="just"/>
            <a:r>
              <a:rPr lang="en-US" sz="1600" dirty="0" smtClean="0">
                <a:latin typeface="Times New Roman" panose="02020603050405020304" pitchFamily="18" charset="0"/>
                <a:cs typeface="Times New Roman" panose="02020603050405020304" pitchFamily="18" charset="0"/>
              </a:rPr>
              <a:t>In this study, the combustion and emission characteristics of biodiesel produced from Cashew nut shell oil and its blends and diesel fuel were compared. </a:t>
            </a:r>
          </a:p>
          <a:p>
            <a:pPr algn="just"/>
            <a:r>
              <a:rPr lang="en-US" sz="1600" dirty="0" smtClean="0">
                <a:latin typeface="Times New Roman" panose="02020603050405020304" pitchFamily="18" charset="0"/>
                <a:cs typeface="Times New Roman" panose="02020603050405020304" pitchFamily="18" charset="0"/>
              </a:rPr>
              <a:t>The experiments were performed in a single-cylinder direct injection diesel engine at steady-state conditions over the constant RPM (1500 RPM). During the experiments, the specific fuel consumption (SFC), pollutant emissions like hydrocarbon (HC), carbon monoxide (CO), oxides of nitrogen (</a:t>
            </a:r>
            <a:r>
              <a:rPr lang="en-US" sz="1600" dirty="0" err="1" smtClean="0">
                <a:latin typeface="Times New Roman" panose="02020603050405020304" pitchFamily="18" charset="0"/>
                <a:cs typeface="Times New Roman" panose="02020603050405020304" pitchFamily="18" charset="0"/>
              </a:rPr>
              <a:t>NOx</a:t>
            </a:r>
            <a:r>
              <a:rPr lang="en-US" sz="1600" dirty="0" smtClean="0">
                <a:latin typeface="Times New Roman" panose="02020603050405020304" pitchFamily="18" charset="0"/>
                <a:cs typeface="Times New Roman" panose="02020603050405020304" pitchFamily="18" charset="0"/>
              </a:rPr>
              <a:t>) and smoke, and in-cylinder pressures were measured. </a:t>
            </a:r>
          </a:p>
          <a:p>
            <a:pPr algn="just"/>
            <a:r>
              <a:rPr lang="en-US" sz="1600" dirty="0" smtClean="0">
                <a:latin typeface="Times New Roman" panose="02020603050405020304" pitchFamily="18" charset="0"/>
                <a:cs typeface="Times New Roman" panose="02020603050405020304" pitchFamily="18" charset="0"/>
              </a:rPr>
              <a:t>The combustion analysis showed that the addition of Cashew nut shell oil biodiesel to diesel fuel reduced the ignition delay period and also reduced the premixed peak. </a:t>
            </a:r>
          </a:p>
          <a:p>
            <a:pPr algn="just"/>
            <a:r>
              <a:rPr lang="en-US" sz="1600" dirty="0" smtClean="0">
                <a:latin typeface="Times New Roman" panose="02020603050405020304" pitchFamily="18" charset="0"/>
                <a:cs typeface="Times New Roman" panose="02020603050405020304" pitchFamily="18" charset="0"/>
              </a:rPr>
              <a:t>These results showed that Cashew nut shell oil biodiesel and its blends could be used without any modifications as an alternative fuel in diesel engine</a:t>
            </a:r>
          </a:p>
          <a:p>
            <a:pPr lvl="0" algn="just"/>
            <a:endParaRPr lang="en-IN" sz="1600" dirty="0">
              <a:latin typeface="Times New Roman" panose="02020603050405020304" pitchFamily="18" charset="0"/>
              <a:cs typeface="Times New Roman" panose="02020603050405020304" pitchFamily="18" charset="0"/>
            </a:endParaRPr>
          </a:p>
          <a:p>
            <a:pPr lvl="0" algn="just"/>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ABSTRACT</a:t>
            </a: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a:t>
            </a:fld>
            <a:endParaRPr lang="en-IN" dirty="0"/>
          </a:p>
        </p:txBody>
      </p:sp>
    </p:spTree>
    <p:extLst>
      <p:ext uri="{BB962C8B-B14F-4D97-AF65-F5344CB8AC3E}">
        <p14:creationId xmlns:p14="http://schemas.microsoft.com/office/powerpoint/2010/main" xmlns="" val="184958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29"/>
            <a:ext cx="7629939" cy="4157658"/>
          </a:xfrm>
        </p:spPr>
        <p:txBody>
          <a:bodyPr>
            <a:noAutofit/>
          </a:bodyPr>
          <a:lstStyle/>
          <a:p>
            <a:r>
              <a:rPr lang="en-US" sz="1600" dirty="0" smtClean="0">
                <a:latin typeface="Times New Roman" panose="02020603050405020304" pitchFamily="18" charset="0"/>
                <a:cs typeface="Times New Roman" panose="02020603050405020304" pitchFamily="18" charset="0"/>
              </a:rPr>
              <a:t>The oxides of nitrogen (</a:t>
            </a:r>
            <a:r>
              <a:rPr lang="en-US" sz="1600" dirty="0" err="1" smtClean="0">
                <a:latin typeface="Times New Roman" panose="02020603050405020304" pitchFamily="18" charset="0"/>
                <a:cs typeface="Times New Roman" panose="02020603050405020304" pitchFamily="18" charset="0"/>
              </a:rPr>
              <a:t>NOx</a:t>
            </a:r>
            <a:r>
              <a:rPr lang="en-US" sz="1600" dirty="0" smtClean="0">
                <a:latin typeface="Times New Roman" panose="02020603050405020304" pitchFamily="18" charset="0"/>
                <a:cs typeface="Times New Roman" panose="02020603050405020304" pitchFamily="18" charset="0"/>
              </a:rPr>
              <a:t>) emission after combustion is less in diesel fuel compared to Cashew nut shell oil biodiesel and its blends. From the graph it is clear that the </a:t>
            </a:r>
            <a:r>
              <a:rPr lang="en-US" sz="1600" dirty="0" err="1" smtClean="0">
                <a:latin typeface="Times New Roman" panose="02020603050405020304" pitchFamily="18" charset="0"/>
                <a:cs typeface="Times New Roman" panose="02020603050405020304" pitchFamily="18" charset="0"/>
              </a:rPr>
              <a:t>NOx</a:t>
            </a:r>
            <a:r>
              <a:rPr lang="en-US" sz="1600" dirty="0" smtClean="0">
                <a:latin typeface="Times New Roman" panose="02020603050405020304" pitchFamily="18" charset="0"/>
                <a:cs typeface="Times New Roman" panose="02020603050405020304" pitchFamily="18" charset="0"/>
              </a:rPr>
              <a:t> emission in B20, B40, B80 and B100 are less when compared with neat diesel. </a:t>
            </a:r>
          </a:p>
          <a:p>
            <a:r>
              <a:rPr lang="en-US" sz="1600" dirty="0" smtClean="0">
                <a:latin typeface="Times New Roman" panose="02020603050405020304" pitchFamily="18" charset="0"/>
                <a:cs typeface="Times New Roman" panose="02020603050405020304" pitchFamily="18" charset="0"/>
              </a:rPr>
              <a:t>The reason is the reduced combustion temperature that prevails inside the combustion chamber due to the higher heating value of the Cashew nut shell oil biodiesel blends. The blend B100 has shown an increase of NO emission 6.35% when compared to that of diesel fuel at full load. </a:t>
            </a:r>
          </a:p>
          <a:p>
            <a:r>
              <a:rPr lang="en-US" sz="1600" dirty="0" smtClean="0">
                <a:latin typeface="Times New Roman" panose="02020603050405020304" pitchFamily="18" charset="0"/>
                <a:cs typeface="Times New Roman" panose="02020603050405020304" pitchFamily="18" charset="0"/>
              </a:rPr>
              <a:t>The HC emission was increased to 35, 27.3, 27, 24, 22 and 18 </a:t>
            </a:r>
            <a:r>
              <a:rPr lang="en-US" sz="1600" dirty="0" err="1" smtClean="0">
                <a:latin typeface="Times New Roman" panose="02020603050405020304" pitchFamily="18" charset="0"/>
                <a:cs typeface="Times New Roman" panose="02020603050405020304" pitchFamily="18" charset="0"/>
              </a:rPr>
              <a:t>ppm</a:t>
            </a:r>
            <a:r>
              <a:rPr lang="en-US" sz="1600" dirty="0" smtClean="0">
                <a:latin typeface="Times New Roman" panose="02020603050405020304" pitchFamily="18" charset="0"/>
                <a:cs typeface="Times New Roman" panose="02020603050405020304" pitchFamily="18" charset="0"/>
              </a:rPr>
              <a:t> for the B100, B80, B60, B40 and B20 blends, respectively. A possible explanation for the increment in the HC emission, when fueling with biodiesel and its blends is that lower calorific value and a certain number of the Cashew nut shell oil biodiesel compared with the diesel fuel. The reason may cause an incomplete combustion of fuel, increase the HC emission.</a:t>
            </a:r>
          </a:p>
          <a:p>
            <a:r>
              <a:rPr lang="en-US" sz="1600" dirty="0" smtClean="0">
                <a:latin typeface="Times New Roman" panose="02020603050405020304" pitchFamily="18" charset="0"/>
                <a:cs typeface="Times New Roman" panose="02020603050405020304" pitchFamily="18" charset="0"/>
              </a:rPr>
              <a:t>The HC emission increased 26.29% compared to that of diesel when B100 used as fuel. The variation in CO emission with brake power is shown in Fig. 7. An average of 1.83% and 1.33% CO emission increment were observed in 20% and 40% Cashew nut shell oil biodiesel blends, respectively. </a:t>
            </a:r>
          </a:p>
          <a:p>
            <a:pPr marL="0" indent="0" algn="just">
              <a:buNone/>
            </a:pPr>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TESTING AND CALCULATION</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20</a:t>
            </a:fld>
            <a:endParaRPr lang="en-IN" dirty="0"/>
          </a:p>
        </p:txBody>
      </p:sp>
      <p:pic>
        <p:nvPicPr>
          <p:cNvPr id="13" name="Picture 12"/>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8869678" y="1430927"/>
            <a:ext cx="2443299" cy="2096044"/>
          </a:xfrm>
          <a:prstGeom prst="rect">
            <a:avLst/>
          </a:prstGeom>
          <a:noFill/>
          <a:ln>
            <a:noFill/>
          </a:ln>
        </p:spPr>
      </p:pic>
      <p:pic>
        <p:nvPicPr>
          <p:cNvPr id="15" name="Picture 1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9000310" y="3696788"/>
            <a:ext cx="2285999" cy="2155372"/>
          </a:xfrm>
          <a:prstGeom prst="rect">
            <a:avLst/>
          </a:prstGeom>
          <a:noFill/>
          <a:ln>
            <a:noFill/>
          </a:ln>
        </p:spPr>
      </p:pic>
    </p:spTree>
    <p:extLst>
      <p:ext uri="{BB962C8B-B14F-4D97-AF65-F5344CB8AC3E}">
        <p14:creationId xmlns:p14="http://schemas.microsoft.com/office/powerpoint/2010/main" xmlns="" val="162489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29"/>
            <a:ext cx="7629939" cy="4157658"/>
          </a:xfrm>
        </p:spPr>
        <p:txBody>
          <a:bodyPr>
            <a:noAutofit/>
          </a:bodyPr>
          <a:lstStyle/>
          <a:p>
            <a:r>
              <a:rPr lang="en-US" sz="1600" dirty="0" smtClean="0">
                <a:latin typeface="Times New Roman" panose="02020603050405020304" pitchFamily="18" charset="0"/>
                <a:cs typeface="Times New Roman" panose="02020603050405020304" pitchFamily="18" charset="0"/>
              </a:rPr>
              <a:t>The BTE differences with brake power in case of various fuel modes such as B20, B20 and 6lpm H2 (B206H2), 10%, 20% and 30% EGR addition. </a:t>
            </a:r>
          </a:p>
          <a:p>
            <a:r>
              <a:rPr lang="en-US" sz="1600" dirty="0" smtClean="0">
                <a:latin typeface="Times New Roman" panose="02020603050405020304" pitchFamily="18" charset="0"/>
                <a:cs typeface="Times New Roman" panose="02020603050405020304" pitchFamily="18" charset="0"/>
              </a:rPr>
              <a:t>From the experimental results, it can be inferred that there is an increase in the BTE when hydrogen is added in all the loads. </a:t>
            </a:r>
          </a:p>
          <a:p>
            <a:r>
              <a:rPr lang="en-US" sz="1600" dirty="0" smtClean="0">
                <a:latin typeface="Times New Roman" panose="02020603050405020304" pitchFamily="18" charset="0"/>
                <a:cs typeface="Times New Roman" panose="02020603050405020304" pitchFamily="18" charset="0"/>
              </a:rPr>
              <a:t>Further, there is also an indication that the hydrogen got combusted. The reason behind the increase in the efficiency might be due to increased combustion rate, thanks to hydrogen’s high flame velocity.</a:t>
            </a:r>
          </a:p>
          <a:p>
            <a:r>
              <a:rPr lang="en-US" sz="1600" dirty="0" smtClean="0">
                <a:latin typeface="Times New Roman" panose="02020603050405020304" pitchFamily="18" charset="0"/>
                <a:cs typeface="Times New Roman" panose="02020603050405020304" pitchFamily="18" charset="0"/>
              </a:rPr>
              <a:t>There was a low combustion efficiency observed in the hydrogen when biodiesel was present in low load range. In high range load, the combustion efficiency of hydrogen, in presence of biodiesel, was high. The BTE got decreased with the addition of EGR in all engine loads. </a:t>
            </a:r>
          </a:p>
          <a:p>
            <a:r>
              <a:rPr lang="en-US" sz="1600" dirty="0" smtClean="0">
                <a:latin typeface="Times New Roman" panose="02020603050405020304" pitchFamily="18" charset="0"/>
                <a:cs typeface="Times New Roman" panose="02020603050405020304" pitchFamily="18" charset="0"/>
              </a:rPr>
              <a:t>This might be attributed to the availability of EGR where the oxygen concentration in the intake air is lowered resulting in a notable negative impact on the combustion [34]. There was a decrease observed in the engine BTE when the EGR percentage was increased. The BTE was 32.3% in case of 10% EGR at full load while the BTE got reduced to 30.5%, in case of 30% EGR</a:t>
            </a:r>
          </a:p>
          <a:p>
            <a:pPr marL="0" indent="0" algn="just">
              <a:buNone/>
            </a:pPr>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TESTING AND CALCULATION</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21</a:t>
            </a:fld>
            <a:endParaRPr lang="en-IN" dirty="0"/>
          </a:p>
        </p:txBody>
      </p:sp>
      <p:pic>
        <p:nvPicPr>
          <p:cNvPr id="11" name="Picture 10"/>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8464731" y="1526384"/>
            <a:ext cx="2991395" cy="4118740"/>
          </a:xfrm>
          <a:prstGeom prst="rect">
            <a:avLst/>
          </a:prstGeom>
          <a:noFill/>
          <a:ln>
            <a:noFill/>
          </a:ln>
        </p:spPr>
      </p:pic>
    </p:spTree>
    <p:extLst>
      <p:ext uri="{BB962C8B-B14F-4D97-AF65-F5344CB8AC3E}">
        <p14:creationId xmlns:p14="http://schemas.microsoft.com/office/powerpoint/2010/main" xmlns="" val="162489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12075" y="1410338"/>
            <a:ext cx="7629939" cy="4157658"/>
          </a:xfrm>
        </p:spPr>
        <p:txBody>
          <a:bodyPr>
            <a:noAutofit/>
          </a:bodyPr>
          <a:lstStyle/>
          <a:p>
            <a:r>
              <a:rPr lang="en-US" sz="1600" dirty="0" smtClean="0">
                <a:latin typeface="Times New Roman" panose="02020603050405020304" pitchFamily="18" charset="0"/>
                <a:cs typeface="Times New Roman" panose="02020603050405020304" pitchFamily="18" charset="0"/>
              </a:rPr>
              <a:t>The BSFC is seen plotted with brake power for B20, B206H2 and different percentages of EGR addition. It can be observed that the BSFC of B206H2 was less than B20 and EGR addition for all engine loads. </a:t>
            </a:r>
          </a:p>
          <a:p>
            <a:r>
              <a:rPr lang="en-US" sz="1600" dirty="0" smtClean="0">
                <a:latin typeface="Times New Roman" panose="02020603050405020304" pitchFamily="18" charset="0"/>
                <a:cs typeface="Times New Roman" panose="02020603050405020304" pitchFamily="18" charset="0"/>
              </a:rPr>
              <a:t>This occurred only because of the excellent blend of hydrogen as well as air leading to complete combustion of fuel. In addition to this, a wide flammability range, high flame speed and short quenching distance of hydrogen ensured that the biodiesel is combusted completely resulting in the reduced BSFC . </a:t>
            </a:r>
          </a:p>
          <a:p>
            <a:r>
              <a:rPr lang="en-US" sz="1600" dirty="0" smtClean="0">
                <a:latin typeface="Times New Roman" panose="02020603050405020304" pitchFamily="18" charset="0"/>
                <a:cs typeface="Times New Roman" panose="02020603050405020304" pitchFamily="18" charset="0"/>
              </a:rPr>
              <a:t>At the time of applying EGR, there was an increase found in BSFC with the increasing trend in EGR percentage, in all loads. This increment found in the BSFC might be because of the negative impact of EGR upon combustion which in turn results in the incomplete combustion. </a:t>
            </a:r>
          </a:p>
          <a:p>
            <a:r>
              <a:rPr lang="en-US" sz="1600" dirty="0" smtClean="0">
                <a:latin typeface="Times New Roman" panose="02020603050405020304" pitchFamily="18" charset="0"/>
                <a:cs typeface="Times New Roman" panose="02020603050405020304" pitchFamily="18" charset="0"/>
              </a:rPr>
              <a:t>The increase in BSFC was more for 30% EGR, when compared to all combinations of fuel used such as B20, B206H2, 10% EGR and20% EGR. Hence the dilution effect of inlet air was high during high quantity of EGR addition. There was less percentage of reduction observed in BSFC at higher load in comparison with lower load. This is the reason for excess amount of air available at full load for complete combustion. The BSFC for B206H2, 10%, 20% and 30% EGR addition were 0.26, 0.28, 0.29 and 0.33 kg/ kW.hr respectively at full load</a:t>
            </a:r>
          </a:p>
          <a:p>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TESTING AND CALCULATION</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22</a:t>
            </a:fld>
            <a:endParaRPr lang="en-IN" dirty="0"/>
          </a:p>
        </p:txBody>
      </p:sp>
      <p:pic>
        <p:nvPicPr>
          <p:cNvPr id="11" name="Picture 10"/>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8458201" y="1485900"/>
            <a:ext cx="3303364" cy="3791494"/>
          </a:xfrm>
          <a:prstGeom prst="rect">
            <a:avLst/>
          </a:prstGeom>
          <a:noFill/>
          <a:ln>
            <a:noFill/>
          </a:ln>
        </p:spPr>
      </p:pic>
    </p:spTree>
    <p:extLst>
      <p:ext uri="{BB962C8B-B14F-4D97-AF65-F5344CB8AC3E}">
        <p14:creationId xmlns:p14="http://schemas.microsoft.com/office/powerpoint/2010/main" xmlns="" val="162489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CONCLUSION</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23</a:t>
            </a:fld>
            <a:endParaRPr lang="en-IN" dirty="0"/>
          </a:p>
        </p:txBody>
      </p:sp>
      <p:sp>
        <p:nvSpPr>
          <p:cNvPr id="5" name="Content Placeholder 4">
            <a:extLst>
              <a:ext uri="{FF2B5EF4-FFF2-40B4-BE49-F238E27FC236}">
                <a16:creationId xmlns:a16="http://schemas.microsoft.com/office/drawing/2014/main" xmlns="" id="{CC2C3DDF-84D0-4D17-9386-8EDB2CBF5642}"/>
              </a:ext>
            </a:extLst>
          </p:cNvPr>
          <p:cNvSpPr>
            <a:spLocks noGrp="1"/>
          </p:cNvSpPr>
          <p:nvPr>
            <p:ph idx="1"/>
          </p:nvPr>
        </p:nvSpPr>
        <p:spPr>
          <a:xfrm>
            <a:off x="838200" y="1554029"/>
            <a:ext cx="10515600" cy="4184162"/>
          </a:xfrm>
        </p:spPr>
        <p:txBody>
          <a:bodyPr>
            <a:normAutofit/>
          </a:bodyPr>
          <a:lstStyle/>
          <a:p>
            <a:r>
              <a:rPr lang="en-US" sz="1600" dirty="0" smtClean="0">
                <a:latin typeface="Times New Roman" panose="02020603050405020304" pitchFamily="18" charset="0"/>
                <a:cs typeface="Times New Roman" panose="02020603050405020304" pitchFamily="18" charset="0"/>
              </a:rPr>
              <a:t>In the present research work, the effects of EGR addition at the intake port of CNSL biodiesel–hydrogen dual fuel mode operated diesel engine upon parameters such as combustion, performance as well as the exhaust emission characteristics of single cylinder, water-cooled CI engine were investigated. </a:t>
            </a:r>
          </a:p>
          <a:p>
            <a:r>
              <a:rPr lang="en-US" sz="1600" dirty="0" smtClean="0">
                <a:latin typeface="Times New Roman" panose="02020603050405020304" pitchFamily="18" charset="0"/>
                <a:cs typeface="Times New Roman" panose="02020603050405020304" pitchFamily="18" charset="0"/>
              </a:rPr>
              <a:t>The B20 blends of CNSL-diesel was optimized for maximum BTE and minimum HC and CO emission. The hydrogen gas was introduced via inlet manifold at varied flow rates such as 4 </a:t>
            </a:r>
            <a:r>
              <a:rPr lang="en-US" sz="1600" dirty="0" err="1" smtClean="0">
                <a:latin typeface="Times New Roman" panose="02020603050405020304" pitchFamily="18" charset="0"/>
                <a:cs typeface="Times New Roman" panose="02020603050405020304" pitchFamily="18" charset="0"/>
              </a:rPr>
              <a:t>lpm</a:t>
            </a:r>
            <a:r>
              <a:rPr lang="en-US" sz="1600" dirty="0" smtClean="0">
                <a:latin typeface="Times New Roman" panose="02020603050405020304" pitchFamily="18" charset="0"/>
                <a:cs typeface="Times New Roman" panose="02020603050405020304" pitchFamily="18" charset="0"/>
              </a:rPr>
              <a:t>, 6 </a:t>
            </a:r>
            <a:r>
              <a:rPr lang="en-US" sz="1600" dirty="0" err="1" smtClean="0">
                <a:latin typeface="Times New Roman" panose="02020603050405020304" pitchFamily="18" charset="0"/>
                <a:cs typeface="Times New Roman" panose="02020603050405020304" pitchFamily="18" charset="0"/>
              </a:rPr>
              <a:t>lpm</a:t>
            </a:r>
            <a:r>
              <a:rPr lang="en-US" sz="1600" dirty="0" smtClean="0">
                <a:latin typeface="Times New Roman" panose="02020603050405020304" pitchFamily="18" charset="0"/>
                <a:cs typeface="Times New Roman" panose="02020603050405020304" pitchFamily="18" charset="0"/>
              </a:rPr>
              <a:t> and 8 </a:t>
            </a:r>
            <a:r>
              <a:rPr lang="en-US" sz="1600" dirty="0" err="1" smtClean="0">
                <a:latin typeface="Times New Roman" panose="02020603050405020304" pitchFamily="18" charset="0"/>
                <a:cs typeface="Times New Roman" panose="02020603050405020304" pitchFamily="18" charset="0"/>
              </a:rPr>
              <a:t>lpm</a:t>
            </a:r>
            <a:r>
              <a:rPr lang="en-US" sz="1600" dirty="0" smtClean="0">
                <a:latin typeface="Times New Roman" panose="02020603050405020304" pitchFamily="18" charset="0"/>
                <a:cs typeface="Times New Roman" panose="02020603050405020304" pitchFamily="18" charset="0"/>
              </a:rPr>
              <a:t> with optimized B20 blends. </a:t>
            </a:r>
          </a:p>
          <a:p>
            <a:r>
              <a:rPr lang="en-US" sz="1600" dirty="0" smtClean="0">
                <a:latin typeface="Times New Roman" panose="02020603050405020304" pitchFamily="18" charset="0"/>
                <a:cs typeface="Times New Roman" panose="02020603050405020304" pitchFamily="18" charset="0"/>
              </a:rPr>
              <a:t>At the end, different percentages of EGR were added in the inlet manifold with optimized B206H2 fuel. The experimental results were concluded with the following observations.</a:t>
            </a:r>
          </a:p>
          <a:p>
            <a:r>
              <a:rPr lang="en-US" sz="1600" dirty="0" smtClean="0">
                <a:latin typeface="Times New Roman" panose="02020603050405020304" pitchFamily="18" charset="0"/>
                <a:cs typeface="Times New Roman" panose="02020603050405020304" pitchFamily="18" charset="0"/>
              </a:rPr>
              <a:t>The following conclusions are drawn based on this experimental investigation on diesel engine when Cashew nut shell oil biodiesel and its blends were used as fuel. An average of 4% BTE decrease was observed in 100% Cashew nut shell oil biodiesel. Viscosity, density, and a certain number of the Cashew nut shell oil biodiesel played vital role in engine performance.  </a:t>
            </a:r>
          </a:p>
          <a:p>
            <a:r>
              <a:rPr lang="en-US" sz="1600" dirty="0" smtClean="0">
                <a:latin typeface="Times New Roman" panose="02020603050405020304" pitchFamily="18" charset="0"/>
                <a:cs typeface="Times New Roman" panose="02020603050405020304" pitchFamily="18" charset="0"/>
              </a:rPr>
              <a:t>An average of 0.26% CO and 102 </a:t>
            </a:r>
            <a:r>
              <a:rPr lang="en-US" sz="1600" dirty="0" err="1" smtClean="0">
                <a:latin typeface="Times New Roman" panose="02020603050405020304" pitchFamily="18" charset="0"/>
                <a:cs typeface="Times New Roman" panose="02020603050405020304" pitchFamily="18" charset="0"/>
              </a:rPr>
              <a:t>ppm</a:t>
            </a:r>
            <a:r>
              <a:rPr lang="en-US" sz="1600" dirty="0" smtClean="0">
                <a:latin typeface="Times New Roman" panose="02020603050405020304" pitchFamily="18" charset="0"/>
                <a:cs typeface="Times New Roman" panose="02020603050405020304" pitchFamily="18" charset="0"/>
              </a:rPr>
              <a:t> HC emission increment were observed in 100% Cashew nut shell oil biodiesel and an average of 0.16% CO and 56 </a:t>
            </a:r>
            <a:r>
              <a:rPr lang="en-US" sz="1600" dirty="0" err="1" smtClean="0">
                <a:latin typeface="Times New Roman" panose="02020603050405020304" pitchFamily="18" charset="0"/>
                <a:cs typeface="Times New Roman" panose="02020603050405020304" pitchFamily="18" charset="0"/>
              </a:rPr>
              <a:t>ppm</a:t>
            </a:r>
            <a:r>
              <a:rPr lang="en-US" sz="1600" dirty="0" smtClean="0">
                <a:latin typeface="Times New Roman" panose="02020603050405020304" pitchFamily="18" charset="0"/>
                <a:cs typeface="Times New Roman" panose="02020603050405020304" pitchFamily="18" charset="0"/>
              </a:rPr>
              <a:t> HC emission reductions were observed for 20% blend compared with diesel fuel. </a:t>
            </a:r>
          </a:p>
          <a:p>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1925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CONCLUSION</a:t>
            </a:r>
          </a:p>
          <a:p>
            <a:endParaRPr lang="en-IN" sz="20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24</a:t>
            </a:fld>
            <a:endParaRPr lang="en-IN" dirty="0"/>
          </a:p>
        </p:txBody>
      </p:sp>
      <p:sp>
        <p:nvSpPr>
          <p:cNvPr id="5" name="Content Placeholder 4">
            <a:extLst>
              <a:ext uri="{FF2B5EF4-FFF2-40B4-BE49-F238E27FC236}">
                <a16:creationId xmlns:a16="http://schemas.microsoft.com/office/drawing/2014/main" xmlns="" id="{CC2C3DDF-84D0-4D17-9386-8EDB2CBF5642}"/>
              </a:ext>
            </a:extLst>
          </p:cNvPr>
          <p:cNvSpPr>
            <a:spLocks noGrp="1"/>
          </p:cNvSpPr>
          <p:nvPr>
            <p:ph idx="1"/>
          </p:nvPr>
        </p:nvSpPr>
        <p:spPr>
          <a:xfrm>
            <a:off x="838200" y="1554029"/>
            <a:ext cx="10515600" cy="4184162"/>
          </a:xfrm>
        </p:spPr>
        <p:txBody>
          <a:bodyPr>
            <a:noAutofit/>
          </a:bodyPr>
          <a:lstStyle/>
          <a:p>
            <a:r>
              <a:rPr lang="en-US" sz="1600" dirty="0" smtClean="0">
                <a:latin typeface="Times New Roman" panose="02020603050405020304" pitchFamily="18" charset="0"/>
                <a:cs typeface="Times New Roman" panose="02020603050405020304" pitchFamily="18" charset="0"/>
              </a:rPr>
              <a:t> The following conclusions are drawn based on this experimental investigation on diesel engine when Cashew nut shell </a:t>
            </a:r>
            <a:r>
              <a:rPr lang="en-US" sz="1600" dirty="0" err="1" smtClean="0">
                <a:latin typeface="Times New Roman" panose="02020603050405020304" pitchFamily="18" charset="0"/>
                <a:cs typeface="Times New Roman" panose="02020603050405020304" pitchFamily="18" charset="0"/>
              </a:rPr>
              <a:t>oilbiodiesel</a:t>
            </a:r>
            <a:r>
              <a:rPr lang="en-US" sz="1600" dirty="0" smtClean="0">
                <a:latin typeface="Times New Roman" panose="02020603050405020304" pitchFamily="18" charset="0"/>
                <a:cs typeface="Times New Roman" panose="02020603050405020304" pitchFamily="18" charset="0"/>
              </a:rPr>
              <a:t> and its blends were used as fuel.</a:t>
            </a:r>
          </a:p>
          <a:p>
            <a:r>
              <a:rPr lang="en-US" sz="1600" dirty="0" smtClean="0">
                <a:latin typeface="Times New Roman" panose="02020603050405020304" pitchFamily="18" charset="0"/>
                <a:cs typeface="Times New Roman" panose="02020603050405020304" pitchFamily="18" charset="0"/>
              </a:rPr>
              <a:t> An average of 4% BTE decrease was observed in 100% Cashew nut shell </a:t>
            </a:r>
            <a:r>
              <a:rPr lang="en-US" sz="1600" dirty="0" err="1" smtClean="0">
                <a:latin typeface="Times New Roman" panose="02020603050405020304" pitchFamily="18" charset="0"/>
                <a:cs typeface="Times New Roman" panose="02020603050405020304" pitchFamily="18" charset="0"/>
              </a:rPr>
              <a:t>oilbiodiesel</a:t>
            </a:r>
            <a:r>
              <a:rPr lang="en-US" sz="1600" dirty="0" smtClean="0">
                <a:latin typeface="Times New Roman" panose="02020603050405020304" pitchFamily="18" charset="0"/>
                <a:cs typeface="Times New Roman" panose="02020603050405020304" pitchFamily="18" charset="0"/>
              </a:rPr>
              <a:t>. Viscosity, density, and a certain number of the Cashew nut shell oil biodiesel played vital role in engine performance.</a:t>
            </a:r>
          </a:p>
          <a:p>
            <a:r>
              <a:rPr lang="en-US" sz="1600" dirty="0" smtClean="0">
                <a:latin typeface="Times New Roman" panose="02020603050405020304" pitchFamily="18" charset="0"/>
                <a:cs typeface="Times New Roman" panose="02020603050405020304" pitchFamily="18" charset="0"/>
              </a:rPr>
              <a:t> An average of 0.26% CO and 102 </a:t>
            </a:r>
            <a:r>
              <a:rPr lang="en-US" sz="1600" dirty="0" err="1" smtClean="0">
                <a:latin typeface="Times New Roman" panose="02020603050405020304" pitchFamily="18" charset="0"/>
                <a:cs typeface="Times New Roman" panose="02020603050405020304" pitchFamily="18" charset="0"/>
              </a:rPr>
              <a:t>ppm</a:t>
            </a:r>
            <a:r>
              <a:rPr lang="en-US" sz="1600" dirty="0" smtClean="0">
                <a:latin typeface="Times New Roman" panose="02020603050405020304" pitchFamily="18" charset="0"/>
                <a:cs typeface="Times New Roman" panose="02020603050405020304" pitchFamily="18" charset="0"/>
              </a:rPr>
              <a:t> HC emission increment were observed in 100% Cashew nut shell </a:t>
            </a:r>
            <a:r>
              <a:rPr lang="en-US" sz="1600" dirty="0" err="1" smtClean="0">
                <a:latin typeface="Times New Roman" panose="02020603050405020304" pitchFamily="18" charset="0"/>
                <a:cs typeface="Times New Roman" panose="02020603050405020304" pitchFamily="18" charset="0"/>
              </a:rPr>
              <a:t>oilbiodiesel</a:t>
            </a:r>
            <a:r>
              <a:rPr lang="en-US" sz="1600" dirty="0" smtClean="0">
                <a:latin typeface="Times New Roman" panose="02020603050405020304" pitchFamily="18" charset="0"/>
                <a:cs typeface="Times New Roman" panose="02020603050405020304" pitchFamily="18" charset="0"/>
              </a:rPr>
              <a:t> and an average of 0.16% CO and 56 </a:t>
            </a:r>
            <a:r>
              <a:rPr lang="en-US" sz="1600" dirty="0" err="1" smtClean="0">
                <a:latin typeface="Times New Roman" panose="02020603050405020304" pitchFamily="18" charset="0"/>
                <a:cs typeface="Times New Roman" panose="02020603050405020304" pitchFamily="18" charset="0"/>
              </a:rPr>
              <a:t>ppm</a:t>
            </a:r>
            <a:r>
              <a:rPr lang="en-US" sz="1600" dirty="0" smtClean="0">
                <a:latin typeface="Times New Roman" panose="02020603050405020304" pitchFamily="18" charset="0"/>
                <a:cs typeface="Times New Roman" panose="02020603050405020304" pitchFamily="18" charset="0"/>
              </a:rPr>
              <a:t> HC emission reductions were observed for 20% blend compared with diesel fuel.</a:t>
            </a:r>
          </a:p>
          <a:p>
            <a:r>
              <a:rPr lang="en-US" sz="1600" dirty="0" smtClean="0">
                <a:latin typeface="Times New Roman" panose="02020603050405020304" pitchFamily="18" charset="0"/>
                <a:cs typeface="Times New Roman" panose="02020603050405020304" pitchFamily="18" charset="0"/>
              </a:rPr>
              <a:t> The </a:t>
            </a:r>
            <a:r>
              <a:rPr lang="en-US" sz="1600" dirty="0" err="1" smtClean="0">
                <a:latin typeface="Times New Roman" panose="02020603050405020304" pitchFamily="18" charset="0"/>
                <a:cs typeface="Times New Roman" panose="02020603050405020304" pitchFamily="18" charset="0"/>
              </a:rPr>
              <a:t>NOx</a:t>
            </a:r>
            <a:r>
              <a:rPr lang="en-US" sz="1600" dirty="0" smtClean="0">
                <a:latin typeface="Times New Roman" panose="02020603050405020304" pitchFamily="18" charset="0"/>
                <a:cs typeface="Times New Roman" panose="02020603050405020304" pitchFamily="18" charset="0"/>
              </a:rPr>
              <a:t> emission is decreased by 3.57% to 18.06% for the addition of 20% to 100% Cashew nut shell </a:t>
            </a:r>
            <a:r>
              <a:rPr lang="en-US" sz="1600" dirty="0" err="1" smtClean="0">
                <a:latin typeface="Times New Roman" panose="02020603050405020304" pitchFamily="18" charset="0"/>
                <a:cs typeface="Times New Roman" panose="02020603050405020304" pitchFamily="18" charset="0"/>
              </a:rPr>
              <a:t>oilbiodiesel</a:t>
            </a:r>
            <a:r>
              <a:rPr lang="en-US" sz="1600" dirty="0" smtClean="0">
                <a:latin typeface="Times New Roman" panose="02020603050405020304" pitchFamily="18" charset="0"/>
                <a:cs typeface="Times New Roman" panose="02020603050405020304" pitchFamily="18" charset="0"/>
              </a:rPr>
              <a:t>, respectively. Diesel fuel exhibited a moderate level of </a:t>
            </a:r>
            <a:r>
              <a:rPr lang="en-US" sz="1600" dirty="0" err="1" smtClean="0">
                <a:latin typeface="Times New Roman" panose="02020603050405020304" pitchFamily="18" charset="0"/>
                <a:cs typeface="Times New Roman" panose="02020603050405020304" pitchFamily="18" charset="0"/>
              </a:rPr>
              <a:t>NOx</a:t>
            </a:r>
            <a:r>
              <a:rPr lang="en-US" sz="1600" dirty="0" smtClean="0">
                <a:latin typeface="Times New Roman" panose="02020603050405020304" pitchFamily="18" charset="0"/>
                <a:cs typeface="Times New Roman" panose="02020603050405020304" pitchFamily="18" charset="0"/>
              </a:rPr>
              <a:t> emission. It was observed that higher viscosity and density are the most desirable properties of biodiesel for lower </a:t>
            </a:r>
            <a:r>
              <a:rPr lang="en-US" sz="1600" dirty="0" err="1" smtClean="0">
                <a:latin typeface="Times New Roman" panose="02020603050405020304" pitchFamily="18" charset="0"/>
                <a:cs typeface="Times New Roman" panose="02020603050405020304" pitchFamily="18" charset="0"/>
              </a:rPr>
              <a:t>NOx</a:t>
            </a:r>
            <a:r>
              <a:rPr lang="en-US" sz="1600" dirty="0" smtClean="0">
                <a:latin typeface="Times New Roman" panose="02020603050405020304" pitchFamily="18" charset="0"/>
                <a:cs typeface="Times New Roman" panose="02020603050405020304" pitchFamily="18" charset="0"/>
              </a:rPr>
              <a:t> emission.</a:t>
            </a:r>
          </a:p>
          <a:p>
            <a:r>
              <a:rPr lang="en-US" sz="1600" dirty="0" smtClean="0">
                <a:latin typeface="Times New Roman" panose="02020603050405020304" pitchFamily="18" charset="0"/>
                <a:cs typeface="Times New Roman" panose="02020603050405020304" pitchFamily="18" charset="0"/>
              </a:rPr>
              <a:t> Lower in-cylinder pressure and lower heat release rate was found in all the biodiesel cases.</a:t>
            </a:r>
          </a:p>
          <a:p>
            <a:pPr>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571246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2942676"/>
            <a:ext cx="10515600" cy="830997"/>
          </a:xfrm>
          <a:prstGeom prst="rect">
            <a:avLst/>
          </a:prstGeom>
          <a:solidFill>
            <a:schemeClr val="accent1">
              <a:lumMod val="60000"/>
              <a:lumOff val="40000"/>
            </a:schemeClr>
          </a:solid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THANK YOU</a:t>
            </a:r>
          </a:p>
          <a:p>
            <a:pPr algn="ctr"/>
            <a:endParaRPr lang="en-IN" sz="24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25</a:t>
            </a:fld>
            <a:endParaRPr lang="en-IN" dirty="0"/>
          </a:p>
        </p:txBody>
      </p:sp>
    </p:spTree>
    <p:extLst>
      <p:ext uri="{BB962C8B-B14F-4D97-AF65-F5344CB8AC3E}">
        <p14:creationId xmlns:p14="http://schemas.microsoft.com/office/powerpoint/2010/main" xmlns="" val="408869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451429"/>
            <a:ext cx="10515600" cy="4441371"/>
          </a:xfrm>
        </p:spPr>
        <p:txBody>
          <a:bodyPr>
            <a:noAutofit/>
          </a:bodyPr>
          <a:lstStyle/>
          <a:p>
            <a:pPr lvl="0" algn="just"/>
            <a:r>
              <a:rPr lang="en-US" sz="1600" dirty="0" smtClean="0">
                <a:latin typeface="Times New Roman" panose="02020603050405020304" pitchFamily="18" charset="0"/>
                <a:cs typeface="Times New Roman" panose="02020603050405020304" pitchFamily="18" charset="0"/>
              </a:rPr>
              <a:t>Cashew Nut Shell Oil (CNSO) is a versatile component of the Cashew fruits’ nut. The oil which is a dark reddish-brown in color is resident in a soft honeycomb shell, that is the per carp of the nut. </a:t>
            </a:r>
          </a:p>
          <a:p>
            <a:pPr lvl="0" algn="just"/>
            <a:r>
              <a:rPr lang="en-US" sz="1600" dirty="0" smtClean="0">
                <a:latin typeface="Times New Roman" panose="02020603050405020304" pitchFamily="18" charset="0"/>
                <a:cs typeface="Times New Roman" panose="02020603050405020304" pitchFamily="18" charset="0"/>
              </a:rPr>
              <a:t>It is a natural resin that could serve as a valuable raw material for multiple applications. Rapid growth in the world population and increasing standard of living has overstretched petroleum resources as petrochemical feedstock. This among other factors, has culminated in the fast depletion of global petroleum reserves. </a:t>
            </a:r>
          </a:p>
          <a:p>
            <a:pPr lvl="0" algn="just"/>
            <a:r>
              <a:rPr lang="en-US" sz="1600" dirty="0" smtClean="0">
                <a:latin typeface="Times New Roman" panose="02020603050405020304" pitchFamily="18" charset="0"/>
                <a:cs typeface="Times New Roman" panose="02020603050405020304" pitchFamily="18" charset="0"/>
              </a:rPr>
              <a:t>Therefore, to maintain the standard of living and continuity of industrial sector which is paramount to human survival this decade and beyond, there is a need to find alternative sources of fuel and petrochemical feedstock. </a:t>
            </a:r>
          </a:p>
          <a:p>
            <a:pPr lvl="0" algn="just"/>
            <a:r>
              <a:rPr lang="en-US" sz="1600" dirty="0" smtClean="0">
                <a:latin typeface="Times New Roman" panose="02020603050405020304" pitchFamily="18" charset="0"/>
                <a:cs typeface="Times New Roman" panose="02020603050405020304" pitchFamily="18" charset="0"/>
              </a:rPr>
              <a:t>Cashew nut shell, a by-product of the cashew industry, is an embodiment of a useful chemical serving as a raw material for the petrochemical industry. Cashew (</a:t>
            </a:r>
            <a:r>
              <a:rPr lang="en-US" sz="1600" dirty="0" err="1" smtClean="0">
                <a:latin typeface="Times New Roman" panose="02020603050405020304" pitchFamily="18" charset="0"/>
                <a:cs typeface="Times New Roman" panose="02020603050405020304" pitchFamily="18" charset="0"/>
              </a:rPr>
              <a:t>Anacardium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Occidentale</a:t>
            </a:r>
            <a:r>
              <a:rPr lang="en-US" sz="1600" dirty="0" smtClean="0">
                <a:latin typeface="Times New Roman" panose="02020603050405020304" pitchFamily="18" charset="0"/>
                <a:cs typeface="Times New Roman" panose="02020603050405020304" pitchFamily="18" charset="0"/>
              </a:rPr>
              <a:t> L.), a well-known species of the </a:t>
            </a:r>
            <a:r>
              <a:rPr lang="en-US" sz="1600" dirty="0" err="1" smtClean="0">
                <a:latin typeface="Times New Roman" panose="02020603050405020304" pitchFamily="18" charset="0"/>
                <a:cs typeface="Times New Roman" panose="02020603050405020304" pitchFamily="18" charset="0"/>
              </a:rPr>
              <a:t>Anacardiceae</a:t>
            </a:r>
            <a:r>
              <a:rPr lang="en-US" sz="1600" dirty="0" smtClean="0">
                <a:latin typeface="Times New Roman" panose="02020603050405020304" pitchFamily="18" charset="0"/>
                <a:cs typeface="Times New Roman" panose="02020603050405020304" pitchFamily="18" charset="0"/>
              </a:rPr>
              <a:t> family [1], is a tropical plant (shrub) found within the region between 23°N and 23°S of the equator. </a:t>
            </a:r>
          </a:p>
          <a:p>
            <a:pPr lvl="0" algn="just"/>
            <a:r>
              <a:rPr lang="en-US" sz="1600" dirty="0" smtClean="0">
                <a:latin typeface="Times New Roman" panose="02020603050405020304" pitchFamily="18" charset="0"/>
                <a:cs typeface="Times New Roman" panose="02020603050405020304" pitchFamily="18" charset="0"/>
              </a:rPr>
              <a:t>It is a drought resistant tree crop grown successfully in areas with annual rainfall of 50–350 cm. Its height is above 12 m and has a spread of about 25 m. It has an extensive root system which makes it adaptable to a wide range of moisture levels and soil types </a:t>
            </a:r>
            <a:endParaRPr lang="en-IN" sz="1600" dirty="0">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INTRODUCTION TO </a:t>
            </a:r>
            <a:r>
              <a:rPr lang="en-US" sz="2000" b="1" dirty="0" smtClean="0">
                <a:latin typeface="Times New Roman" panose="02020603050405020304" pitchFamily="18" charset="0"/>
                <a:cs typeface="Times New Roman" panose="02020603050405020304" pitchFamily="18" charset="0"/>
              </a:rPr>
              <a:t>CASHEW NUT SHELL OIL </a:t>
            </a:r>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 </a:t>
            </a: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3</a:t>
            </a:fld>
            <a:endParaRPr lang="en-IN" dirty="0"/>
          </a:p>
        </p:txBody>
      </p:sp>
    </p:spTree>
    <p:extLst>
      <p:ext uri="{BB962C8B-B14F-4D97-AF65-F5344CB8AC3E}">
        <p14:creationId xmlns:p14="http://schemas.microsoft.com/office/powerpoint/2010/main" xmlns="" val="2407995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COMPONENTS AND ADVANTAGES</a:t>
            </a:r>
          </a:p>
          <a:p>
            <a:r>
              <a:rPr lang="en-IN" sz="20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29"/>
            <a:ext cx="10515600" cy="4338771"/>
          </a:xfrm>
        </p:spPr>
        <p:txBody>
          <a:bodyPr>
            <a:noAutofit/>
          </a:bodyPr>
          <a:lstStyle/>
          <a:p>
            <a:pPr marL="0" indent="0" algn="just">
              <a:buNone/>
            </a:pPr>
            <a:r>
              <a:rPr lang="en-IN" sz="1600" b="1" dirty="0">
                <a:latin typeface="Times New Roman" panose="02020603050405020304" pitchFamily="18" charset="0"/>
                <a:cs typeface="Times New Roman" panose="02020603050405020304" pitchFamily="18" charset="0"/>
              </a:rPr>
              <a:t>COMPONENTS OF AN IMPLANT</a:t>
            </a:r>
            <a:r>
              <a:rPr lang="en-IN" sz="1600" b="1" dirty="0" smtClean="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The </a:t>
            </a:r>
            <a:r>
              <a:rPr lang="en-IN" sz="1600" dirty="0" smtClean="0">
                <a:latin typeface="Times New Roman" panose="02020603050405020304" pitchFamily="18" charset="0"/>
                <a:cs typeface="Times New Roman" panose="02020603050405020304" pitchFamily="18" charset="0"/>
              </a:rPr>
              <a:t>aliphatic side chains</a:t>
            </a:r>
            <a:endParaRPr lang="en-IN"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70% </a:t>
            </a:r>
            <a:r>
              <a:rPr lang="en-US" sz="1600" dirty="0" err="1" smtClean="0">
                <a:latin typeface="Times New Roman" panose="02020603050405020304" pitchFamily="18" charset="0"/>
                <a:cs typeface="Times New Roman" panose="02020603050405020304" pitchFamily="18" charset="0"/>
              </a:rPr>
              <a:t>anacardic</a:t>
            </a:r>
            <a:r>
              <a:rPr lang="en-US" sz="1600" dirty="0" smtClean="0">
                <a:latin typeface="Times New Roman" panose="02020603050405020304" pitchFamily="18" charset="0"/>
                <a:cs typeface="Times New Roman" panose="02020603050405020304" pitchFamily="18" charset="0"/>
              </a:rPr>
              <a:t> acid, 5% cardanol, and 18% </a:t>
            </a:r>
            <a:r>
              <a:rPr lang="en-US" sz="1600" dirty="0" err="1" smtClean="0">
                <a:latin typeface="Times New Roman" panose="02020603050405020304" pitchFamily="18" charset="0"/>
                <a:cs typeface="Times New Roman" panose="02020603050405020304" pitchFamily="18" charset="0"/>
              </a:rPr>
              <a:t>cardo</a:t>
            </a:r>
            <a:endParaRPr lang="en-IN" sz="1600" dirty="0">
              <a:latin typeface="Times New Roman" panose="02020603050405020304" pitchFamily="18" charset="0"/>
              <a:cs typeface="Times New Roman" panose="02020603050405020304" pitchFamily="18" charset="0"/>
            </a:endParaRPr>
          </a:p>
          <a:p>
            <a:pPr marL="0" indent="0">
              <a:buNone/>
            </a:pPr>
            <a:r>
              <a:rPr lang="en-IN" sz="1600" b="1" dirty="0">
                <a:latin typeface="Times New Roman" panose="02020603050405020304" pitchFamily="18" charset="0"/>
                <a:cs typeface="Times New Roman" panose="02020603050405020304" pitchFamily="18" charset="0"/>
              </a:rPr>
              <a:t>ADVANTAGES OF DENTAL IMPLANTS,</a:t>
            </a:r>
          </a:p>
          <a:p>
            <a:pPr lvl="0"/>
            <a:r>
              <a:rPr lang="en-IN" sz="1600" dirty="0">
                <a:latin typeface="Times New Roman" panose="02020603050405020304" pitchFamily="18" charset="0"/>
                <a:cs typeface="Times New Roman" panose="02020603050405020304" pitchFamily="18" charset="0"/>
              </a:rPr>
              <a:t>Improved appearance.</a:t>
            </a:r>
          </a:p>
          <a:p>
            <a:pPr fontAlgn="base"/>
            <a:r>
              <a:rPr lang="en-US" sz="1600" dirty="0" smtClean="0">
                <a:latin typeface="Times New Roman" panose="02020603050405020304" pitchFamily="18" charset="0"/>
                <a:cs typeface="Times New Roman" panose="02020603050405020304" pitchFamily="18" charset="0"/>
              </a:rPr>
              <a:t>This oil will provide a smooth texture to your skin.</a:t>
            </a:r>
          </a:p>
          <a:p>
            <a:pPr fontAlgn="base"/>
            <a:r>
              <a:rPr lang="en-US" sz="1600" dirty="0" smtClean="0">
                <a:latin typeface="Times New Roman" panose="02020603050405020304" pitchFamily="18" charset="0"/>
                <a:cs typeface="Times New Roman" panose="02020603050405020304" pitchFamily="18" charset="0"/>
              </a:rPr>
              <a:t>Apply this oil on a regular basis to find that your skin has retained its moisture. This is largely due to the abundance of moisture present in cashew nut oil. This in turn can be owed to the availability of high amounts of unsaturated fatty acids in it.</a:t>
            </a:r>
          </a:p>
          <a:p>
            <a:pPr fontAlgn="base"/>
            <a:r>
              <a:rPr lang="en-US" sz="1600" dirty="0" smtClean="0">
                <a:latin typeface="Times New Roman" panose="02020603050405020304" pitchFamily="18" charset="0"/>
                <a:cs typeface="Times New Roman" panose="02020603050405020304" pitchFamily="18" charset="0"/>
              </a:rPr>
              <a:t>Being rich in Vitamin E, it plays a vital role in anti-aging mechanism and therefore has become an important ingredient in anti-aging products.</a:t>
            </a:r>
          </a:p>
          <a:p>
            <a:pPr lvl="0"/>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p>
            <a:pPr marL="0" indent="0">
              <a:buNone/>
            </a:pPr>
            <a:endParaRPr lang="en-IN" sz="1600"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4</a:t>
            </a:fld>
            <a:endParaRPr lang="en-IN" dirty="0"/>
          </a:p>
        </p:txBody>
      </p:sp>
      <p:pic>
        <p:nvPicPr>
          <p:cNvPr id="12" name="Picture 11" descr="fig1.png"/>
          <p:cNvPicPr>
            <a:picLocks noChangeAspect="1"/>
          </p:cNvPicPr>
          <p:nvPr/>
        </p:nvPicPr>
        <p:blipFill>
          <a:blip r:embed="rId2" cstate="print"/>
          <a:stretch>
            <a:fillRect/>
          </a:stretch>
        </p:blipFill>
        <p:spPr>
          <a:xfrm>
            <a:off x="7504022" y="1644321"/>
            <a:ext cx="3166744" cy="1714431"/>
          </a:xfrm>
          <a:prstGeom prst="rect">
            <a:avLst/>
          </a:prstGeom>
        </p:spPr>
      </p:pic>
    </p:spTree>
    <p:extLst>
      <p:ext uri="{BB962C8B-B14F-4D97-AF65-F5344CB8AC3E}">
        <p14:creationId xmlns:p14="http://schemas.microsoft.com/office/powerpoint/2010/main" xmlns="" val="242977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LITERATURE SURVEY</a:t>
            </a:r>
          </a:p>
          <a:p>
            <a:endParaRPr lang="en-IN" sz="2000" b="1"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p:txBody>
          <a:bodyPr/>
          <a:lstStyle/>
          <a:p>
            <a:fld id="{4BCE0A25-371A-4E75-9A51-CBBCD988C7ED}" type="slidenum">
              <a:rPr lang="en-IN" smtClean="0"/>
              <a:pPr/>
              <a:t>5</a:t>
            </a:fld>
            <a:endParaRPr lang="en-IN" dirty="0"/>
          </a:p>
        </p:txBody>
      </p:sp>
      <p:graphicFrame>
        <p:nvGraphicFramePr>
          <p:cNvPr id="12" name="Content Placeholder 11">
            <a:extLst>
              <a:ext uri="{FF2B5EF4-FFF2-40B4-BE49-F238E27FC236}">
                <a16:creationId xmlns:a16="http://schemas.microsoft.com/office/drawing/2014/main" xmlns="" id="{3AA38A6E-C102-4FD9-932C-29CF3E02A28F}"/>
              </a:ext>
            </a:extLst>
          </p:cNvPr>
          <p:cNvGraphicFramePr>
            <a:graphicFrameLocks noGrp="1"/>
          </p:cNvGraphicFramePr>
          <p:nvPr>
            <p:ph idx="1"/>
            <p:extLst>
              <p:ext uri="{D42A27DB-BD31-4B8C-83A1-F6EECF244321}">
                <p14:modId xmlns:p14="http://schemas.microsoft.com/office/powerpoint/2010/main" xmlns="" val="1353813268"/>
              </p:ext>
            </p:extLst>
          </p:nvPr>
        </p:nvGraphicFramePr>
        <p:xfrm>
          <a:off x="799011" y="1384214"/>
          <a:ext cx="10515600" cy="4450399"/>
        </p:xfrm>
        <a:graphic>
          <a:graphicData uri="http://schemas.openxmlformats.org/drawingml/2006/table">
            <a:tbl>
              <a:tblPr firstRow="1" firstCol="1" bandRow="1"/>
              <a:tblGrid>
                <a:gridCol w="737300">
                  <a:extLst>
                    <a:ext uri="{9D8B030D-6E8A-4147-A177-3AD203B41FA5}">
                      <a16:colId xmlns:a16="http://schemas.microsoft.com/office/drawing/2014/main" xmlns="" val="713663503"/>
                    </a:ext>
                  </a:extLst>
                </a:gridCol>
                <a:gridCol w="3379283">
                  <a:extLst>
                    <a:ext uri="{9D8B030D-6E8A-4147-A177-3AD203B41FA5}">
                      <a16:colId xmlns:a16="http://schemas.microsoft.com/office/drawing/2014/main" xmlns="" val="1066937084"/>
                    </a:ext>
                  </a:extLst>
                </a:gridCol>
                <a:gridCol w="3276880">
                  <a:extLst>
                    <a:ext uri="{9D8B030D-6E8A-4147-A177-3AD203B41FA5}">
                      <a16:colId xmlns:a16="http://schemas.microsoft.com/office/drawing/2014/main" xmlns="" val="1097025987"/>
                    </a:ext>
                  </a:extLst>
                </a:gridCol>
                <a:gridCol w="3122137">
                  <a:extLst>
                    <a:ext uri="{9D8B030D-6E8A-4147-A177-3AD203B41FA5}">
                      <a16:colId xmlns:a16="http://schemas.microsoft.com/office/drawing/2014/main" xmlns="" val="2301648283"/>
                    </a:ext>
                  </a:extLst>
                </a:gridCol>
              </a:tblGrid>
              <a:tr h="244159">
                <a:tc>
                  <a:txBody>
                    <a:bodyPr/>
                    <a:lstStyle/>
                    <a:p>
                      <a:pPr>
                        <a:lnSpc>
                          <a:spcPct val="115000"/>
                        </a:lnSpc>
                        <a:spcAft>
                          <a:spcPts val="0"/>
                        </a:spcAft>
                      </a:pP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S.no</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Title of the Paper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Concept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Remarks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4950842"/>
                  </a:ext>
                </a:extLst>
              </a:tr>
              <a:tr h="1613743">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Chemical Composition and Physicochemical Properties of Cashew nut </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200" kern="1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Akinhanmi</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 F., </a:t>
                      </a:r>
                      <a:r>
                        <a:rPr lang="en-US" sz="1200" kern="1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Atasie</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 N. and </a:t>
                      </a:r>
                      <a:r>
                        <a:rPr lang="en-US" sz="1200" kern="1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Akintokun</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Paper talks about current scenario and future developments in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cashew</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nut</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implants.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mass of liquid extracted, feed rate, extraction efficiency, machine capacity and percentage liquid recovery were recorded. Analysis of variance (ANOVA) was used to determine the extent to which moisture content and pressing duration affected the performance indices. The F-ratio obtained from the ANOVA of the performance </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4977862"/>
                  </a:ext>
                </a:extLst>
              </a:tr>
              <a:tr h="1252771">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Friction and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Evaluation of a locally fabricated oil screw expelling machine</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(Lin Wang et.al)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This paper helps in understanding the changes caused on natural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Energy analysis of sugarcane biogases gasification</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concept of equilibrium modeling applies well for prediction of the effect of ER, MC and RT in gasification of CNSC. ER is observed to have a large impact on the composition of the producer gas. </a:t>
                      </a:r>
                    </a:p>
                    <a:p>
                      <a:pPr>
                        <a:lnSpc>
                          <a:spcPct val="115000"/>
                        </a:lnSpc>
                        <a:spcAft>
                          <a:spcPts val="0"/>
                        </a:spcAft>
                      </a:pP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4142593"/>
                  </a:ext>
                </a:extLst>
              </a:tr>
              <a:tr h="1252771">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characteristics </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Performance Evaluation of Kiln for Cashew Nut Shell Carbonization and Liquid</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wernerh.Mormann</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et.al)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The paper talks about the wear characteristics of different types </a:t>
                      </a:r>
                      <a:r>
                        <a:rPr lang="en-GB"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 experimental study on biomass air-steam gasification in a fluidized bed</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GB"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Diesel fuel exhibited a moderate level of </a:t>
                      </a:r>
                      <a:r>
                        <a:rPr lang="en-US" sz="1200" kern="1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NOx</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emission. It was observed that higher viscosity and density are the most desirable properties of biodiesel for lower </a:t>
                      </a:r>
                      <a:r>
                        <a:rPr lang="en-US" sz="1200" kern="1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NOx</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emission Lower in-cylinder pressure and lower heat release rate was found in all the biodiesel cases. </a:t>
                      </a:r>
                      <a:r>
                        <a:rPr lang="en-GB"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56" marR="39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5210814"/>
                  </a:ext>
                </a:extLst>
              </a:tr>
            </a:tbl>
          </a:graphicData>
        </a:graphic>
      </p:graphicFrame>
    </p:spTree>
    <p:extLst>
      <p:ext uri="{BB962C8B-B14F-4D97-AF65-F5344CB8AC3E}">
        <p14:creationId xmlns:p14="http://schemas.microsoft.com/office/powerpoint/2010/main" xmlns="" val="358775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1">
            <a:extLst>
              <a:ext uri="{FF2B5EF4-FFF2-40B4-BE49-F238E27FC236}">
                <a16:creationId xmlns:a16="http://schemas.microsoft.com/office/drawing/2014/main" xmlns="" id="{C751D5C5-C084-4AD7-B0B3-387F4DB87796}"/>
              </a:ext>
            </a:extLst>
          </p:cNvPr>
          <p:cNvSpPr/>
          <p:nvPr/>
        </p:nvSpPr>
        <p:spPr>
          <a:xfrm>
            <a:off x="288946" y="188913"/>
            <a:ext cx="11636353"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46820" y="517528"/>
            <a:ext cx="1050698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LITERATURE SURVEY</a:t>
            </a:r>
          </a:p>
          <a:p>
            <a:endParaRPr lang="en-IN" sz="2000" b="1"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41972" y="6157909"/>
            <a:ext cx="4111427" cy="365125"/>
          </a:xfrm>
        </p:spPr>
        <p:txBody>
          <a:bodyPr/>
          <a:lstStyle/>
          <a:p>
            <a:r>
              <a:rPr lang="en-IN" dirty="0"/>
              <a:t>Batch </a:t>
            </a:r>
            <a:r>
              <a:rPr lang="en-IN" dirty="0" smtClean="0"/>
              <a:t>21</a:t>
            </a:r>
            <a:endParaRPr lang="en-IN" dirty="0"/>
          </a:p>
        </p:txBody>
      </p:sp>
      <p:sp>
        <p:nvSpPr>
          <p:cNvPr id="10" name="Slide Number Placeholder 9">
            <a:extLst>
              <a:ext uri="{FF2B5EF4-FFF2-40B4-BE49-F238E27FC236}">
                <a16:creationId xmlns:a16="http://schemas.microsoft.com/office/drawing/2014/main" xmlns="" id="{F951D6E5-E4EF-4917-BDCA-DB9343F20626}"/>
              </a:ext>
            </a:extLst>
          </p:cNvPr>
          <p:cNvSpPr>
            <a:spLocks noGrp="1"/>
          </p:cNvSpPr>
          <p:nvPr>
            <p:ph type="sldNum" sz="quarter" idx="12"/>
          </p:nvPr>
        </p:nvSpPr>
        <p:spPr>
          <a:xfrm>
            <a:off x="8612848" y="6213928"/>
            <a:ext cx="2740951" cy="365125"/>
          </a:xfrm>
        </p:spPr>
        <p:txBody>
          <a:bodyPr/>
          <a:lstStyle/>
          <a:p>
            <a:fld id="{4BCE0A25-371A-4E75-9A51-CBBCD988C7ED}" type="slidenum">
              <a:rPr lang="en-IN" smtClean="0"/>
              <a:pPr/>
              <a:t>6</a:t>
            </a:fld>
            <a:endParaRPr lang="en-IN" dirty="0"/>
          </a:p>
        </p:txBody>
      </p:sp>
      <p:graphicFrame>
        <p:nvGraphicFramePr>
          <p:cNvPr id="6" name="Content Placeholder 5">
            <a:extLst>
              <a:ext uri="{FF2B5EF4-FFF2-40B4-BE49-F238E27FC236}">
                <a16:creationId xmlns:a16="http://schemas.microsoft.com/office/drawing/2014/main" xmlns="" id="{16E56F99-9724-4778-9F95-1161084504A3}"/>
              </a:ext>
            </a:extLst>
          </p:cNvPr>
          <p:cNvGraphicFramePr>
            <a:graphicFrameLocks noGrp="1"/>
          </p:cNvGraphicFramePr>
          <p:nvPr>
            <p:ph idx="1"/>
            <p:extLst>
              <p:ext uri="{D42A27DB-BD31-4B8C-83A1-F6EECF244321}">
                <p14:modId xmlns:p14="http://schemas.microsoft.com/office/powerpoint/2010/main" xmlns="" val="25197097"/>
              </p:ext>
            </p:extLst>
          </p:nvPr>
        </p:nvGraphicFramePr>
        <p:xfrm>
          <a:off x="822961" y="1331961"/>
          <a:ext cx="10491649" cy="4402328"/>
        </p:xfrm>
        <a:graphic>
          <a:graphicData uri="http://schemas.openxmlformats.org/drawingml/2006/table">
            <a:tbl>
              <a:tblPr firstRow="1" firstCol="1" bandRow="1"/>
              <a:tblGrid>
                <a:gridCol w="735618">
                  <a:extLst>
                    <a:ext uri="{9D8B030D-6E8A-4147-A177-3AD203B41FA5}">
                      <a16:colId xmlns:a16="http://schemas.microsoft.com/office/drawing/2014/main" xmlns="" val="4159465046"/>
                    </a:ext>
                  </a:extLst>
                </a:gridCol>
                <a:gridCol w="3371586">
                  <a:extLst>
                    <a:ext uri="{9D8B030D-6E8A-4147-A177-3AD203B41FA5}">
                      <a16:colId xmlns:a16="http://schemas.microsoft.com/office/drawing/2014/main" xmlns="" val="1263928786"/>
                    </a:ext>
                  </a:extLst>
                </a:gridCol>
                <a:gridCol w="3269416">
                  <a:extLst>
                    <a:ext uri="{9D8B030D-6E8A-4147-A177-3AD203B41FA5}">
                      <a16:colId xmlns:a16="http://schemas.microsoft.com/office/drawing/2014/main" xmlns="" val="1755876677"/>
                    </a:ext>
                  </a:extLst>
                </a:gridCol>
                <a:gridCol w="3115029">
                  <a:extLst>
                    <a:ext uri="{9D8B030D-6E8A-4147-A177-3AD203B41FA5}">
                      <a16:colId xmlns:a16="http://schemas.microsoft.com/office/drawing/2014/main" xmlns="" val="1425472534"/>
                    </a:ext>
                  </a:extLst>
                </a:gridCol>
              </a:tblGrid>
              <a:tr h="1358760">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Modeling a biomass gasification system by means of EES, The Scandinavian Simulation Society,</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Jeerapa</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Sripetchdanond</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et.al)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In this paper </a:t>
                      </a:r>
                      <a:r>
                        <a:rPr lang="en-GB"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different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 increment was observed in the EGT when the hydrogen is added at all engine loads. At full load conditions, the B206H2 has an exhaust gas temperature of 348 °C, while it was 312 °C in case of B20</a:t>
                      </a:r>
                      <a:r>
                        <a:rPr lang="en-GB"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Within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hydrogen dual fuel mode operated diesel engine upon parameters such as combustion, performance as well as the exhaust emission characteristics of single cylinder, water-cooled CI engine were investigated. The B20 blends of CNSL-diesel was optimized for maximum BTE and minimum HC and CO emission</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7553872"/>
                  </a:ext>
                </a:extLst>
              </a:tr>
              <a:tr h="1162398">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A study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From coal to biomass gasification: Comparison of thermodynamic efficiency</a:t>
                      </a:r>
                    </a:p>
                    <a:p>
                      <a:pPr>
                        <a:lnSpc>
                          <a:spcPct val="115000"/>
                        </a:lnSpc>
                        <a:spcAft>
                          <a:spcPts val="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(Yu-Seok Jung et.al)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This study was conducted to learn wear characteristics of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cashew</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nut shell oil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this study, the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degree </a:t>
                      </a:r>
                      <a:r>
                        <a:rPr lang="en-US"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HC and CO emission got increased for EGR addition with H2- enriched CNSL biodiesel engine at all load conditions. The percentage of increase in the HC emission for 30% EGR was 24% compared to B206H2 dual fuel engine without EGR</a:t>
                      </a:r>
                      <a:r>
                        <a:rPr lang="en-GB"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9369332"/>
                  </a:ext>
                </a:extLst>
              </a:tr>
              <a:tr h="1541841">
                <a:tc>
                  <a:txBody>
                    <a:bodyPr/>
                    <a:lstStyle/>
                    <a:p>
                      <a:pPr>
                        <a:lnSpc>
                          <a:spcPct val="115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Overview of Combustion and Gasification of Rice Husk in Fluidized Bed Reactors, Biomass and </a:t>
                      </a:r>
                      <a:r>
                        <a:rPr lang="en-US" sz="12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Bioenergy</a:t>
                      </a:r>
                      <a:endParaRPr lang="en-IN"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Dr.Parvathy</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Sachethanan</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This paper helps in understanding the effects of commercially available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produced</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 bio diesel from cashew nut shell</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1425"/>
                        </a:spcAft>
                        <a:buClrTx/>
                        <a:buSzTx/>
                        <a:buFontTx/>
                        <a:buNone/>
                        <a:tabLst/>
                        <a:defRPr/>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the limitations of this study, it can be concluded that the use </a:t>
                      </a:r>
                      <a:r>
                        <a:rPr lang="en-GB"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Exhaust Gas Temperature (EGT) decreased during EGR addition with H2-enriched CNSL biodiesel engine. But it got increased in case of H2-enriched CNSL biodiesel engine without EGR</a:t>
                      </a:r>
                      <a:r>
                        <a:rPr lang="en-US" sz="1200"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could </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considered.</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36" marR="37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720566"/>
                  </a:ext>
                </a:extLst>
              </a:tr>
            </a:tbl>
          </a:graphicData>
        </a:graphic>
      </p:graphicFrame>
    </p:spTree>
    <p:extLst>
      <p:ext uri="{BB962C8B-B14F-4D97-AF65-F5344CB8AC3E}">
        <p14:creationId xmlns:p14="http://schemas.microsoft.com/office/powerpoint/2010/main" xmlns="" val="152239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smtClean="0"/>
              <a:t>Slide No. </a:t>
            </a:r>
            <a:fld id="{4BCE0A25-371A-4E75-9A51-CBBCD988C7ED}" type="slidenum">
              <a:rPr lang="en-IN" smtClean="0"/>
              <a:pPr/>
              <a:t>7</a:t>
            </a:fld>
            <a:endParaRPr lang="en-IN" dirty="0"/>
          </a:p>
        </p:txBody>
      </p:sp>
      <p:sp>
        <p:nvSpPr>
          <p:cNvPr id="6" name="Content Placeholder 2"/>
          <p:cNvSpPr>
            <a:spLocks noGrp="1"/>
          </p:cNvSpPr>
          <p:nvPr>
            <p:ph idx="1"/>
          </p:nvPr>
        </p:nvSpPr>
        <p:spPr>
          <a:xfrm>
            <a:off x="965200" y="1609725"/>
            <a:ext cx="10515600" cy="4351338"/>
          </a:xfrm>
        </p:spPr>
        <p:txBody>
          <a:bodyPr>
            <a:noAutofit/>
          </a:bodyPr>
          <a:lstStyle/>
          <a:p>
            <a:pPr marL="342900" indent="-342900"/>
            <a:r>
              <a:rPr lang="en-US" sz="1600" dirty="0" smtClean="0">
                <a:latin typeface="Times New Roman" pitchFamily="18" charset="0"/>
                <a:cs typeface="Times New Roman" pitchFamily="18" charset="0"/>
              </a:rPr>
              <a:t>the variations of oxides of nitrogen with brake power. The oxides of nitrogen (</a:t>
            </a:r>
            <a:r>
              <a:rPr lang="en-US" sz="1600" dirty="0" err="1" smtClean="0">
                <a:latin typeface="Times New Roman" pitchFamily="18" charset="0"/>
                <a:cs typeface="Times New Roman" pitchFamily="18" charset="0"/>
              </a:rPr>
              <a:t>NOx</a:t>
            </a:r>
            <a:r>
              <a:rPr lang="en-US" sz="1600" dirty="0" smtClean="0">
                <a:latin typeface="Times New Roman" pitchFamily="18" charset="0"/>
                <a:cs typeface="Times New Roman" pitchFamily="18" charset="0"/>
              </a:rPr>
              <a:t>) emission after combustion is less in diesel fuel compared to Cashew nut shell oil biodiesel and its blends. From the graph it is clear that the </a:t>
            </a:r>
            <a:r>
              <a:rPr lang="en-US" sz="1600" dirty="0" err="1" smtClean="0">
                <a:latin typeface="Times New Roman" pitchFamily="18" charset="0"/>
                <a:cs typeface="Times New Roman" pitchFamily="18" charset="0"/>
              </a:rPr>
              <a:t>NOx</a:t>
            </a:r>
            <a:r>
              <a:rPr lang="en-US" sz="1600" dirty="0" smtClean="0">
                <a:latin typeface="Times New Roman" pitchFamily="18" charset="0"/>
                <a:cs typeface="Times New Roman" pitchFamily="18" charset="0"/>
              </a:rPr>
              <a:t> emission in B20, B40, B80 and B100 are less when compared with neat diesel. </a:t>
            </a:r>
          </a:p>
          <a:p>
            <a:pPr marL="342900" indent="-342900"/>
            <a:r>
              <a:rPr lang="en-US" sz="1600" dirty="0" smtClean="0">
                <a:latin typeface="Times New Roman" pitchFamily="18" charset="0"/>
                <a:cs typeface="Times New Roman" pitchFamily="18" charset="0"/>
              </a:rPr>
              <a:t>The reason is the reduced combustion temperature that prevails inside the combustion chamber due to the higher heating value of the Cashew nut shell oil biodiesel blends. The blend B100 has shown </a:t>
            </a:r>
            <a:r>
              <a:rPr lang="en-US" sz="1600" dirty="0" err="1" smtClean="0">
                <a:latin typeface="Times New Roman" pitchFamily="18" charset="0"/>
                <a:cs typeface="Times New Roman" pitchFamily="18" charset="0"/>
              </a:rPr>
              <a:t>aincrease</a:t>
            </a:r>
            <a:r>
              <a:rPr lang="en-US" sz="1600" dirty="0" smtClean="0">
                <a:latin typeface="Times New Roman" pitchFamily="18" charset="0"/>
                <a:cs typeface="Times New Roman" pitchFamily="18" charset="0"/>
              </a:rPr>
              <a:t> of </a:t>
            </a:r>
            <a:r>
              <a:rPr lang="en-US" sz="1600" dirty="0" err="1" smtClean="0">
                <a:latin typeface="Times New Roman" pitchFamily="18" charset="0"/>
                <a:cs typeface="Times New Roman" pitchFamily="18" charset="0"/>
              </a:rPr>
              <a:t>NOxemission</a:t>
            </a:r>
            <a:r>
              <a:rPr lang="en-US" sz="1600" dirty="0" smtClean="0">
                <a:latin typeface="Times New Roman" pitchFamily="18" charset="0"/>
                <a:cs typeface="Times New Roman" pitchFamily="18" charset="0"/>
              </a:rPr>
              <a:t> 6.35% when compared to that of diesel fuel at full load.</a:t>
            </a:r>
          </a:p>
          <a:p>
            <a:pPr marL="342900" indent="-342900"/>
            <a:r>
              <a:rPr lang="en-US" sz="1600" dirty="0" smtClean="0">
                <a:latin typeface="Times New Roman" pitchFamily="18" charset="0"/>
                <a:cs typeface="Times New Roman" pitchFamily="18" charset="0"/>
              </a:rPr>
              <a:t>The variation in HC emission with brake power results is shown in Fig. 6. The HC emission was increased to 35, 27.3, 27, 24, 22 and 18 </a:t>
            </a:r>
            <a:r>
              <a:rPr lang="en-US" sz="1600" dirty="0" err="1" smtClean="0">
                <a:latin typeface="Times New Roman" pitchFamily="18" charset="0"/>
                <a:cs typeface="Times New Roman" pitchFamily="18" charset="0"/>
              </a:rPr>
              <a:t>ppm</a:t>
            </a:r>
            <a:r>
              <a:rPr lang="en-US" sz="1600" dirty="0" smtClean="0">
                <a:latin typeface="Times New Roman" pitchFamily="18" charset="0"/>
                <a:cs typeface="Times New Roman" pitchFamily="18" charset="0"/>
              </a:rPr>
              <a:t> for the B100, B80, B60, B40 and B20 blends, respectively. </a:t>
            </a:r>
          </a:p>
          <a:p>
            <a:pPr marL="342900" indent="-342900"/>
            <a:r>
              <a:rPr lang="en-US" sz="1600" dirty="0" smtClean="0">
                <a:latin typeface="Times New Roman" pitchFamily="18" charset="0"/>
                <a:cs typeface="Times New Roman" pitchFamily="18" charset="0"/>
              </a:rPr>
              <a:t> A possible explanation for the increment in the HC emission, when fueling with biodiesel and its blends is that lower calorific value and a certain number of the Cashew nut shell </a:t>
            </a:r>
            <a:r>
              <a:rPr lang="en-US" sz="1600" dirty="0" err="1" smtClean="0">
                <a:latin typeface="Times New Roman" pitchFamily="18" charset="0"/>
                <a:cs typeface="Times New Roman" pitchFamily="18" charset="0"/>
              </a:rPr>
              <a:t>oilbiodiesel</a:t>
            </a:r>
            <a:r>
              <a:rPr lang="en-US" sz="1600" dirty="0" smtClean="0">
                <a:latin typeface="Times New Roman" pitchFamily="18" charset="0"/>
                <a:cs typeface="Times New Roman" pitchFamily="18" charset="0"/>
              </a:rPr>
              <a:t> compared with the diesel fuel.</a:t>
            </a:r>
          </a:p>
          <a:p>
            <a:pPr marL="342900" indent="-342900"/>
            <a:r>
              <a:rPr lang="en-US" sz="1600" dirty="0" smtClean="0">
                <a:latin typeface="Times New Roman" pitchFamily="18" charset="0"/>
                <a:cs typeface="Times New Roman" pitchFamily="18" charset="0"/>
              </a:rPr>
              <a:t>The reason may cause an incomplete combustion of fuel, increase the HC emission [9,13]. The HC emission increased         26.29% compared to that of diesel when B100 used as fuel. </a:t>
            </a:r>
          </a:p>
          <a:p>
            <a:pPr marL="342900" indent="-342900"/>
            <a:r>
              <a:rPr lang="en-US" sz="1600" dirty="0" smtClean="0">
                <a:latin typeface="Times New Roman" pitchFamily="18" charset="0"/>
                <a:cs typeface="Times New Roman" pitchFamily="18" charset="0"/>
              </a:rPr>
              <a:t>The variation in CO emission with brake power is shown in Fig. 7. An average of 1.83% and 1.33% CO emission increment were observed in 20% and 40% Cashew nut shell oil biodiesel blends, respectively.</a:t>
            </a:r>
          </a:p>
        </p:txBody>
      </p:sp>
      <p:sp>
        <p:nvSpPr>
          <p:cNvPr id="7" name="Title 1"/>
          <p:cNvSpPr>
            <a:spLocks noGrp="1"/>
          </p:cNvSpPr>
          <p:nvPr>
            <p:ph type="title"/>
          </p:nvPr>
        </p:nvSpPr>
        <p:spPr>
          <a:xfrm>
            <a:off x="1003300" y="428625"/>
            <a:ext cx="10515600" cy="777875"/>
          </a:xfrm>
          <a:solidFill>
            <a:schemeClr val="accent1">
              <a:lumMod val="60000"/>
              <a:lumOff val="40000"/>
            </a:schemeClr>
          </a:solidFill>
        </p:spPr>
        <p:txBody>
          <a:bodyPr>
            <a:normAutofit/>
          </a:bodyPr>
          <a:lstStyle/>
          <a:p>
            <a:r>
              <a:rPr lang="en-US" sz="2000" b="1" dirty="0" smtClean="0">
                <a:latin typeface="Times New Roman" pitchFamily="18" charset="0"/>
                <a:cs typeface="Times New Roman" pitchFamily="18" charset="0"/>
              </a:rPr>
              <a:t>EMISSION CHARACTERISTICS</a:t>
            </a:r>
            <a:endParaRPr lang="en-US" sz="2000" b="1" dirty="0">
              <a:latin typeface="Times New Roman" pitchFamily="18" charset="0"/>
              <a:cs typeface="Times New Roman" pitchFamily="18" charset="0"/>
            </a:endParaRPr>
          </a:p>
        </p:txBody>
      </p:sp>
      <p:sp>
        <p:nvSpPr>
          <p:cNvPr id="8" name="Rounded Rectangle 21">
            <a:extLst>
              <a:ext uri="{FF2B5EF4-FFF2-40B4-BE49-F238E27FC236}">
                <a16:creationId xmlns:a16="http://schemas.microsoft.com/office/drawing/2014/main" xmlns="" id="{C751D5C5-C084-4AD7-B0B3-387F4DB87796}"/>
              </a:ext>
            </a:extLst>
          </p:cNvPr>
          <p:cNvSpPr/>
          <p:nvPr/>
        </p:nvSpPr>
        <p:spPr>
          <a:xfrm>
            <a:off x="288946" y="188913"/>
            <a:ext cx="11636353"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dirty="0" smtClean="0"/>
              <a:t>Batch 21</a:t>
            </a:r>
            <a:endParaRPr lang="en-IN" dirty="0"/>
          </a:p>
        </p:txBody>
      </p:sp>
      <p:sp>
        <p:nvSpPr>
          <p:cNvPr id="5" name="Slide Number Placeholder 4"/>
          <p:cNvSpPr>
            <a:spLocks noGrp="1"/>
          </p:cNvSpPr>
          <p:nvPr>
            <p:ph type="sldNum" sz="quarter" idx="12"/>
          </p:nvPr>
        </p:nvSpPr>
        <p:spPr/>
        <p:txBody>
          <a:bodyPr/>
          <a:lstStyle/>
          <a:p>
            <a:r>
              <a:rPr lang="en-IN" smtClean="0"/>
              <a:t>Slide No. </a:t>
            </a:r>
            <a:fld id="{4BCE0A25-371A-4E75-9A51-CBBCD988C7ED}" type="slidenum">
              <a:rPr lang="en-IN" smtClean="0"/>
              <a:pPr/>
              <a:t>8</a:t>
            </a:fld>
            <a:endParaRPr lang="en-IN" dirty="0"/>
          </a:p>
        </p:txBody>
      </p:sp>
      <p:sp>
        <p:nvSpPr>
          <p:cNvPr id="6" name="Content Placeholder 2"/>
          <p:cNvSpPr>
            <a:spLocks noGrp="1"/>
          </p:cNvSpPr>
          <p:nvPr>
            <p:ph idx="1"/>
          </p:nvPr>
        </p:nvSpPr>
        <p:spPr>
          <a:xfrm>
            <a:off x="736600" y="1622425"/>
            <a:ext cx="10515600" cy="4351338"/>
          </a:xfrm>
        </p:spPr>
        <p:txBody>
          <a:bodyPr>
            <a:normAutofit/>
          </a:bodyPr>
          <a:lstStyle/>
          <a:p>
            <a:r>
              <a:rPr lang="en-US" sz="1800" dirty="0" smtClean="0">
                <a:latin typeface="Times New Roman" pitchFamily="18" charset="0"/>
                <a:cs typeface="Times New Roman" pitchFamily="18" charset="0"/>
              </a:rPr>
              <a:t>CO emission becomes highly significant, when the cylinder temperature is low and the in-cylinder combustion is incomplete.</a:t>
            </a:r>
          </a:p>
          <a:p>
            <a:r>
              <a:rPr lang="en-US" sz="1800" dirty="0" smtClean="0">
                <a:latin typeface="Times New Roman" pitchFamily="18" charset="0"/>
                <a:cs typeface="Times New Roman" pitchFamily="18" charset="0"/>
              </a:rPr>
              <a:t>CO emission for all Cashew nut shell oil biodiesel blends are in incomplete combustion. A lower </a:t>
            </a:r>
            <a:r>
              <a:rPr lang="en-US" sz="1800" dirty="0" err="1" smtClean="0">
                <a:latin typeface="Times New Roman" pitchFamily="18" charset="0"/>
                <a:cs typeface="Times New Roman" pitchFamily="18" charset="0"/>
              </a:rPr>
              <a:t>cetane</a:t>
            </a:r>
            <a:r>
              <a:rPr lang="en-US" sz="1800" dirty="0" smtClean="0">
                <a:latin typeface="Times New Roman" pitchFamily="18" charset="0"/>
                <a:cs typeface="Times New Roman" pitchFamily="18" charset="0"/>
              </a:rPr>
              <a:t> number of biodiesel blends exhibits a longer ignition delay and allows longer combustion duration. </a:t>
            </a:r>
          </a:p>
          <a:p>
            <a:r>
              <a:rPr lang="en-US" sz="1600" dirty="0" smtClean="0">
                <a:latin typeface="Times New Roman" pitchFamily="18" charset="0"/>
                <a:cs typeface="Times New Roman" pitchFamily="18" charset="0"/>
              </a:rPr>
              <a:t>Then</a:t>
            </a:r>
            <a:r>
              <a:rPr lang="en-US" sz="1800" dirty="0" smtClean="0">
                <a:latin typeface="Times New Roman" pitchFamily="18" charset="0"/>
                <a:cs typeface="Times New Roman" pitchFamily="18" charset="0"/>
              </a:rPr>
              <a:t> the viscosity of biodiesel comes into play, which reduce the combustion process. The CO emission was 0.28% for diesel fuel and it was reduced to 0.38% by volume when B100 used as fuel. Smoke emission is the visible product of diesel engine emission. </a:t>
            </a:r>
          </a:p>
          <a:p>
            <a:r>
              <a:rPr lang="en-US" sz="1800" dirty="0" smtClean="0">
                <a:latin typeface="Times New Roman" pitchFamily="18" charset="0"/>
                <a:cs typeface="Times New Roman" pitchFamily="18" charset="0"/>
              </a:rPr>
              <a:t>The comparison of smoke emission of B20, B40, B60, B80, B100 and diesel fuel with respect to brake power is shown in Fig. 8. From the graph, it is observed that smoke emission of Cashew nut shell oil biodiesel and its blends are significantly higher than that of neat diesel at all load conditions. </a:t>
            </a:r>
          </a:p>
          <a:p>
            <a:r>
              <a:rPr lang="en-US" sz="1800" dirty="0" smtClean="0">
                <a:latin typeface="Times New Roman" pitchFamily="18" charset="0"/>
                <a:cs typeface="Times New Roman" pitchFamily="18" charset="0"/>
              </a:rPr>
              <a:t>However, when the load increases to maximum level, smoke emission is increased for Cashew nut shell oil       biodiesel and its blends with diesel. The formation of local rich mixtures of fuel in the combustion chamber due to high viscosity and density of biodiesel blends results in poor atomization.</a:t>
            </a:r>
            <a:endParaRPr lang="en-US" sz="1800" dirty="0">
              <a:latin typeface="Times New Roman" pitchFamily="18" charset="0"/>
              <a:cs typeface="Times New Roman" pitchFamily="18" charset="0"/>
            </a:endParaRPr>
          </a:p>
        </p:txBody>
      </p:sp>
      <p:sp>
        <p:nvSpPr>
          <p:cNvPr id="7" name="Title 1"/>
          <p:cNvSpPr>
            <a:spLocks noGrp="1"/>
          </p:cNvSpPr>
          <p:nvPr>
            <p:ph type="title"/>
          </p:nvPr>
        </p:nvSpPr>
        <p:spPr>
          <a:xfrm>
            <a:off x="850900" y="368300"/>
            <a:ext cx="10515600" cy="762000"/>
          </a:xfrm>
          <a:solidFill>
            <a:schemeClr val="accent1">
              <a:lumMod val="60000"/>
              <a:lumOff val="40000"/>
            </a:schemeClr>
          </a:solidFill>
        </p:spPr>
        <p:txBody>
          <a:bodyPr>
            <a:normAutofit/>
          </a:bodyPr>
          <a:lstStyle/>
          <a:p>
            <a:r>
              <a:rPr lang="en-US" sz="2000" b="1" dirty="0" smtClean="0">
                <a:latin typeface="Times New Roman" pitchFamily="18" charset="0"/>
                <a:cs typeface="Times New Roman" pitchFamily="18" charset="0"/>
              </a:rPr>
              <a:t>EMISSION CHARACTERISTICS</a:t>
            </a:r>
            <a:endParaRPr lang="en-US" sz="2000" b="1" dirty="0">
              <a:latin typeface="Times New Roman" pitchFamily="18" charset="0"/>
              <a:cs typeface="Times New Roman" pitchFamily="18" charset="0"/>
            </a:endParaRPr>
          </a:p>
        </p:txBody>
      </p:sp>
      <p:sp>
        <p:nvSpPr>
          <p:cNvPr id="8" name="Rounded Rectangle 21">
            <a:extLst>
              <a:ext uri="{FF2B5EF4-FFF2-40B4-BE49-F238E27FC236}">
                <a16:creationId xmlns:a16="http://schemas.microsoft.com/office/drawing/2014/main" xmlns="" id="{C751D5C5-C084-4AD7-B0B3-387F4DB87796}"/>
              </a:ext>
            </a:extLst>
          </p:cNvPr>
          <p:cNvSpPr/>
          <p:nvPr/>
        </p:nvSpPr>
        <p:spPr>
          <a:xfrm>
            <a:off x="288946" y="188913"/>
            <a:ext cx="11636353"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DA093E-7208-4147-A804-35B33BB90C32}"/>
              </a:ext>
            </a:extLst>
          </p:cNvPr>
          <p:cNvSpPr>
            <a:spLocks noGrp="1"/>
          </p:cNvSpPr>
          <p:nvPr>
            <p:ph idx="1"/>
          </p:nvPr>
        </p:nvSpPr>
        <p:spPr>
          <a:xfrm>
            <a:off x="838200" y="1554030"/>
            <a:ext cx="10515600" cy="4316684"/>
          </a:xfrm>
        </p:spPr>
        <p:txBody>
          <a:bodyPr>
            <a:noAutofit/>
          </a:bodyPr>
          <a:lstStyle/>
          <a:p>
            <a:r>
              <a:rPr lang="en-IN" sz="1600" dirty="0">
                <a:latin typeface="Times New Roman" panose="02020603050405020304" pitchFamily="18" charset="0"/>
                <a:cs typeface="Times New Roman" panose="02020603050405020304" pitchFamily="18" charset="0"/>
              </a:rPr>
              <a:t>Dental </a:t>
            </a:r>
            <a:r>
              <a:rPr lang="en-US" sz="1600" dirty="0" smtClean="0">
                <a:latin typeface="Times New Roman" panose="02020603050405020304" pitchFamily="18" charset="0"/>
                <a:cs typeface="Times New Roman" panose="02020603050405020304" pitchFamily="18" charset="0"/>
              </a:rPr>
              <a:t>The main purpose of this work is to reduce various emissions and also to improve the performance of the diesel engine when fueled with blends of hexane and neat cashew nut shell biodiesel.</a:t>
            </a:r>
          </a:p>
          <a:p>
            <a:r>
              <a:rPr lang="en-US" sz="1600" dirty="0" smtClean="0">
                <a:latin typeface="Times New Roman" panose="02020603050405020304" pitchFamily="18" charset="0"/>
                <a:cs typeface="Times New Roman" panose="02020603050405020304" pitchFamily="18" charset="0"/>
              </a:rPr>
              <a:t> Cashew nut shell oil is not edible, and hence it can be used as a viable alternative to diesel. Cashew nut shell biodiesel is prepared by conventional transesterification. Hexane with 99.2% purity was employed as an oxygenated additive. </a:t>
            </a:r>
          </a:p>
          <a:p>
            <a:r>
              <a:rPr lang="en-US" sz="1600" dirty="0" smtClean="0">
                <a:latin typeface="Times New Roman" panose="02020603050405020304" pitchFamily="18" charset="0"/>
                <a:cs typeface="Times New Roman" panose="02020603050405020304" pitchFamily="18" charset="0"/>
              </a:rPr>
              <a:t>Experimental studies were conducted by fueling diesel as a baseline and by fueling hexane and neat cashew nut shell biodiesel mixture. A fuel comprising 10% (by volume) of hexane and 90% (by volume) neat cashew nut shell biodiesel was referred to as CNSBD900H100 and fuel comprising 20% (by volume) of hexane and 80% (by volume) of neat cashew nut shell biodiesel was referred to as CNSBD800H200. </a:t>
            </a:r>
          </a:p>
          <a:p>
            <a:r>
              <a:rPr lang="en-US" sz="1600" dirty="0" smtClean="0">
                <a:latin typeface="Times New Roman" panose="02020603050405020304" pitchFamily="18" charset="0"/>
                <a:cs typeface="Times New Roman" panose="02020603050405020304" pitchFamily="18" charset="0"/>
              </a:rPr>
              <a:t>This study also investigated the possibility of using pure bio fuel in an unmodified naturally aspirated diesel engine. The outcome of this study showed that adding hexane at 10% and 20% (by volume) to cashew nut shell biodiesel results in a reduction in emissions. </a:t>
            </a:r>
          </a:p>
          <a:p>
            <a:r>
              <a:rPr lang="en-US" sz="1600" dirty="0" smtClean="0">
                <a:latin typeface="Times New Roman" panose="02020603050405020304" pitchFamily="18" charset="0"/>
                <a:cs typeface="Times New Roman" panose="02020603050405020304" pitchFamily="18" charset="0"/>
              </a:rPr>
              <a:t>In addition, a significant improvement in brake thermal efficiency and reduction in brake-specific fuel consumptions were achieved. Hence, it could be concluded that hexane could be a viable and promising additive for improving the drawbacks of biodiesel when it was used to fuel an unmodified diesel engine.</a:t>
            </a:r>
          </a:p>
        </p:txBody>
      </p:sp>
      <p:sp>
        <p:nvSpPr>
          <p:cNvPr id="4" name="Rounded Rectangle 21">
            <a:extLst>
              <a:ext uri="{FF2B5EF4-FFF2-40B4-BE49-F238E27FC236}">
                <a16:creationId xmlns:a16="http://schemas.microsoft.com/office/drawing/2014/main" xmlns="" id="{C751D5C5-C084-4AD7-B0B3-387F4DB87796}"/>
              </a:ext>
            </a:extLst>
          </p:cNvPr>
          <p:cNvSpPr/>
          <p:nvPr/>
        </p:nvSpPr>
        <p:spPr>
          <a:xfrm>
            <a:off x="279400" y="188913"/>
            <a:ext cx="11645900" cy="6480175"/>
          </a:xfrm>
          <a:prstGeom prst="roundRect">
            <a:avLst>
              <a:gd name="adj" fmla="val 3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xmlns="" id="{80122404-80EC-4F08-A517-D88ED461F3CC}"/>
              </a:ext>
            </a:extLst>
          </p:cNvPr>
          <p:cNvSpPr txBox="1"/>
          <p:nvPr/>
        </p:nvSpPr>
        <p:spPr>
          <a:xfrm>
            <a:off x="838200" y="517528"/>
            <a:ext cx="10515600" cy="707886"/>
          </a:xfrm>
          <a:prstGeom prst="rect">
            <a:avLst/>
          </a:prstGeom>
          <a:solidFill>
            <a:schemeClr val="accent1">
              <a:lumMod val="60000"/>
              <a:lumOff val="40000"/>
            </a:schemeClr>
          </a:solidFill>
        </p:spPr>
        <p:txBody>
          <a:bodyPr wrap="square" rtlCol="0">
            <a:spAutoFit/>
          </a:bodyPr>
          <a:lstStyle/>
          <a:p>
            <a:r>
              <a:rPr lang="en-IN" sz="2000" b="1" dirty="0">
                <a:latin typeface="Times New Roman" panose="02020603050405020304" pitchFamily="18" charset="0"/>
                <a:cs typeface="Times New Roman" panose="02020603050405020304" pitchFamily="18" charset="0"/>
              </a:rPr>
              <a:t>PROBLEM IDENTIFICATION</a:t>
            </a:r>
          </a:p>
          <a:p>
            <a:endParaRPr lang="en-IN" sz="2000" b="1" dirty="0">
              <a:latin typeface="Times New Roman" panose="02020603050405020304" pitchFamily="18" charset="0"/>
              <a:cs typeface="Times New Roman" panose="02020603050405020304" pitchFamily="18" charset="0"/>
            </a:endParaRPr>
          </a:p>
        </p:txBody>
      </p:sp>
      <p:sp>
        <p:nvSpPr>
          <p:cNvPr id="9" name="Footer Placeholder 8">
            <a:extLst>
              <a:ext uri="{FF2B5EF4-FFF2-40B4-BE49-F238E27FC236}">
                <a16:creationId xmlns:a16="http://schemas.microsoft.com/office/drawing/2014/main" xmlns="" id="{23AB35CE-63D7-47BC-A9FB-5405424E3066}"/>
              </a:ext>
            </a:extLst>
          </p:cNvPr>
          <p:cNvSpPr>
            <a:spLocks noGrp="1"/>
          </p:cNvSpPr>
          <p:nvPr>
            <p:ph type="ftr" sz="quarter" idx="11"/>
          </p:nvPr>
        </p:nvSpPr>
        <p:spPr>
          <a:xfrm>
            <a:off x="4038600" y="6157909"/>
            <a:ext cx="4114800" cy="365125"/>
          </a:xfrm>
        </p:spPr>
        <p:txBody>
          <a:bodyPr/>
          <a:lstStyle/>
          <a:p>
            <a:r>
              <a:rPr lang="en-IN" dirty="0" smtClean="0"/>
              <a:t>Batch  21</a:t>
            </a:r>
            <a:endParaRPr lang="en-IN" dirty="0"/>
          </a:p>
        </p:txBody>
      </p:sp>
    </p:spTree>
    <p:extLst>
      <p:ext uri="{BB962C8B-B14F-4D97-AF65-F5344CB8AC3E}">
        <p14:creationId xmlns:p14="http://schemas.microsoft.com/office/powerpoint/2010/main" xmlns="" val="3210645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TotalTime>
  <Words>3824</Words>
  <Application>Microsoft Office PowerPoint</Application>
  <PresentationFormat>Custom</PresentationFormat>
  <Paragraphs>264</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INVESTIGATIONAL  ANALYSIS OF PERFORMANCE CHARACTERISTICS AND EMISSION OF CASHEW NUT SHELL BIODIESEL ON DI DIESEL ENGINE     PROJECT WORK </vt:lpstr>
      <vt:lpstr>Slide 2</vt:lpstr>
      <vt:lpstr>Slide 3</vt:lpstr>
      <vt:lpstr>Slide 4</vt:lpstr>
      <vt:lpstr>Slide 5</vt:lpstr>
      <vt:lpstr>Slide 6</vt:lpstr>
      <vt:lpstr>EMISSION CHARACTERISTICS</vt:lpstr>
      <vt:lpstr>EMISSION CHARACTERISTICS</vt:lpstr>
      <vt:lpstr>Slide 9</vt:lpstr>
      <vt:lpstr>Slide 10</vt:lpstr>
      <vt:lpstr>Slide 11</vt:lpstr>
      <vt:lpstr>Slide 12</vt:lpstr>
      <vt:lpstr>Slide 13</vt:lpstr>
      <vt:lpstr>Slide 14</vt:lpstr>
      <vt:lpstr>CNSL AS BIODIESEL ON DI DIESEL ENGINE</vt:lpstr>
      <vt:lpstr>EXPERIMENTAL SETUP</vt:lpstr>
      <vt:lpstr>PROPERTIES OF DIESEL ENGINE AND CNSL OIL</vt:lpstr>
      <vt:lpstr>ENGINE SPECIFICATION</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Adhitya Parthasarathy</dc:creator>
  <cp:lastModifiedBy>Windows User</cp:lastModifiedBy>
  <cp:revision>176</cp:revision>
  <dcterms:created xsi:type="dcterms:W3CDTF">2020-05-11T09:38:00Z</dcterms:created>
  <dcterms:modified xsi:type="dcterms:W3CDTF">2020-12-26T17:40:10Z</dcterms:modified>
</cp:coreProperties>
</file>