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902" r:id="rId2"/>
    <p:sldId id="900" r:id="rId3"/>
    <p:sldId id="901" r:id="rId4"/>
    <p:sldId id="903" r:id="rId5"/>
    <p:sldId id="836" r:id="rId6"/>
    <p:sldId id="837" r:id="rId7"/>
    <p:sldId id="840" r:id="rId8"/>
    <p:sldId id="841" r:id="rId9"/>
    <p:sldId id="842" r:id="rId10"/>
    <p:sldId id="849" r:id="rId11"/>
    <p:sldId id="848" r:id="rId12"/>
    <p:sldId id="850" r:id="rId13"/>
    <p:sldId id="909" r:id="rId14"/>
    <p:sldId id="851" r:id="rId15"/>
    <p:sldId id="852" r:id="rId16"/>
    <p:sldId id="853" r:id="rId17"/>
    <p:sldId id="857" r:id="rId18"/>
    <p:sldId id="858" r:id="rId19"/>
    <p:sldId id="862" r:id="rId20"/>
    <p:sldId id="864" r:id="rId21"/>
    <p:sldId id="865" r:id="rId22"/>
    <p:sldId id="866" r:id="rId23"/>
    <p:sldId id="867" r:id="rId24"/>
    <p:sldId id="869" r:id="rId25"/>
    <p:sldId id="877" r:id="rId26"/>
    <p:sldId id="910" r:id="rId27"/>
    <p:sldId id="906" r:id="rId28"/>
    <p:sldId id="907" r:id="rId29"/>
    <p:sldId id="908" r:id="rId30"/>
    <p:sldId id="904" r:id="rId31"/>
    <p:sldId id="897" r:id="rId32"/>
    <p:sldId id="898" r:id="rId33"/>
    <p:sldId id="89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QTUutl7HNXASv2SgE7OCg" hashData="tq1tODfDKj1AQKQo89l4Pizadx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505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60" autoAdjust="0"/>
    <p:restoredTop sz="90508" autoAdjust="0"/>
  </p:normalViewPr>
  <p:slideViewPr>
    <p:cSldViewPr>
      <p:cViewPr varScale="1">
        <p:scale>
          <a:sx n="60" d="100"/>
          <a:sy n="60" d="100"/>
        </p:scale>
        <p:origin x="-15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2F6DDB-EBC7-4417-9B45-B2EE79C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54100B-C6EA-4BAD-A989-CE052723A2D7}" type="datetimeFigureOut">
              <a:rPr lang="en-US"/>
              <a:pPr>
                <a:defRPr/>
              </a:pPr>
              <a:t>12-Oct-23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8ED3C0-7945-46F4-89DC-1D9BB1803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2CAA-A7AD-4217-B860-114FAAD6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0E54-B8FB-4FC3-8DAE-3DBD39CD0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3F99-860A-4800-A713-4DD2A860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6DC6-5DEA-403E-80A7-B866F7DED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EAC5-CEB5-45CF-B0EC-1BB20AB2A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DB48-38F1-4CCA-A763-13BD91C32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1336-9ABE-4390-B2D3-20EBB923A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B0B9-1411-4B94-800B-54A2B3974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C65D-5107-4EEC-B2E7-4037106F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E5C2-8596-4AFB-BBCF-4AEB0F1D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D3F0-1EBD-45D4-9404-BE5F76063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825336-B813-4182-977B-25B56B6D7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839200" cy="914400"/>
          </a:xfrm>
          <a:solidFill>
            <a:schemeClr val="bg1"/>
          </a:solidFill>
          <a:ln>
            <a:solidFill>
              <a:srgbClr val="FF33CC"/>
            </a:solidFill>
          </a:ln>
        </p:spPr>
        <p:txBody>
          <a:bodyPr/>
          <a:lstStyle/>
          <a:p>
            <a:pPr eaLnBrk="1" hangingPunct="1"/>
            <a:r>
              <a:rPr lang="en-CA" sz="2800" dirty="0" smtClean="0"/>
              <a:t>IC Engine Emissions</a:t>
            </a:r>
            <a:endParaRPr lang="en-US" sz="2800" i="1" dirty="0" smtClean="0">
              <a:solidFill>
                <a:schemeClr val="accent2"/>
              </a:solidFill>
            </a:endParaRP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lackadder ITC" pitchFamily="82" charset="0"/>
              </a:rPr>
              <a:t>A Sad Story of Artificial Animal in Natural Environment…..</a:t>
            </a: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045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043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1" name="Picture 20" descr="pp 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105400"/>
            <a:ext cx="6162675" cy="590550"/>
          </a:xfrm>
          <a:prstGeom prst="rect">
            <a:avLst/>
          </a:prstGeom>
        </p:spPr>
      </p:pic>
      <p:pic>
        <p:nvPicPr>
          <p:cNvPr id="23" name="Picture 22" descr="VEERA NAME TAG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352800"/>
            <a:ext cx="4002300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838200"/>
          </a:xfrm>
        </p:spPr>
        <p:txBody>
          <a:bodyPr/>
          <a:lstStyle/>
          <a:p>
            <a:r>
              <a:rPr lang="en-US" sz="2800" smtClean="0"/>
              <a:t>The Cylinder &amp; Hydrocarbon Emission Sources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722313"/>
            <a:ext cx="9177338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6327775" y="790575"/>
            <a:ext cx="2667000" cy="2192338"/>
          </a:xfrm>
          <a:custGeom>
            <a:avLst/>
            <a:gdLst>
              <a:gd name="connsiteX0" fmla="*/ 215462 w 2666999"/>
              <a:gd name="connsiteY0" fmla="*/ 1841937 h 2191407"/>
              <a:gd name="connsiteX1" fmla="*/ 246993 w 2666999"/>
              <a:gd name="connsiteY1" fmla="*/ 233855 h 2191407"/>
              <a:gd name="connsiteX2" fmla="*/ 1697420 w 2666999"/>
              <a:gd name="connsiteY2" fmla="*/ 438806 h 2191407"/>
              <a:gd name="connsiteX3" fmla="*/ 2548758 w 2666999"/>
              <a:gd name="connsiteY3" fmla="*/ 1920765 h 2191407"/>
              <a:gd name="connsiteX4" fmla="*/ 987972 w 2666999"/>
              <a:gd name="connsiteY4" fmla="*/ 2062655 h 2191407"/>
              <a:gd name="connsiteX5" fmla="*/ 578069 w 2666999"/>
              <a:gd name="connsiteY5" fmla="*/ 2015358 h 2191407"/>
              <a:gd name="connsiteX6" fmla="*/ 215462 w 2666999"/>
              <a:gd name="connsiteY6" fmla="*/ 1841937 h 219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6999" h="2191407">
                <a:moveTo>
                  <a:pt x="215462" y="1841937"/>
                </a:moveTo>
                <a:cubicBezTo>
                  <a:pt x="160283" y="1545020"/>
                  <a:pt x="0" y="467710"/>
                  <a:pt x="246993" y="233855"/>
                </a:cubicBezTo>
                <a:cubicBezTo>
                  <a:pt x="493986" y="0"/>
                  <a:pt x="1313793" y="157654"/>
                  <a:pt x="1697420" y="438806"/>
                </a:cubicBezTo>
                <a:cubicBezTo>
                  <a:pt x="2081048" y="719958"/>
                  <a:pt x="2666999" y="1650124"/>
                  <a:pt x="2548758" y="1920765"/>
                </a:cubicBezTo>
                <a:cubicBezTo>
                  <a:pt x="2430517" y="2191407"/>
                  <a:pt x="1316420" y="2046890"/>
                  <a:pt x="987972" y="2062655"/>
                </a:cubicBezTo>
                <a:cubicBezTo>
                  <a:pt x="659524" y="2078420"/>
                  <a:pt x="698938" y="2049517"/>
                  <a:pt x="578069" y="2015358"/>
                </a:cubicBezTo>
                <a:cubicBezTo>
                  <a:pt x="457200" y="1981199"/>
                  <a:pt x="270641" y="2138854"/>
                  <a:pt x="215462" y="18419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01838" y="492125"/>
            <a:ext cx="3111500" cy="1906588"/>
          </a:xfrm>
          <a:custGeom>
            <a:avLst/>
            <a:gdLst>
              <a:gd name="connsiteX0" fmla="*/ 0 w 3111062"/>
              <a:gd name="connsiteY0" fmla="*/ 848710 h 1907627"/>
              <a:gd name="connsiteX1" fmla="*/ 504496 w 3111062"/>
              <a:gd name="connsiteY1" fmla="*/ 107731 h 1907627"/>
              <a:gd name="connsiteX2" fmla="*/ 1355834 w 3111062"/>
              <a:gd name="connsiteY2" fmla="*/ 202324 h 1907627"/>
              <a:gd name="connsiteX3" fmla="*/ 2885089 w 3111062"/>
              <a:gd name="connsiteY3" fmla="*/ 738351 h 1907627"/>
              <a:gd name="connsiteX4" fmla="*/ 2711669 w 3111062"/>
              <a:gd name="connsiteY4" fmla="*/ 1353207 h 1907627"/>
              <a:gd name="connsiteX5" fmla="*/ 1450427 w 3111062"/>
              <a:gd name="connsiteY5" fmla="*/ 1290144 h 1907627"/>
              <a:gd name="connsiteX6" fmla="*/ 930165 w 3111062"/>
              <a:gd name="connsiteY6" fmla="*/ 1652751 h 1907627"/>
              <a:gd name="connsiteX7" fmla="*/ 394138 w 3111062"/>
              <a:gd name="connsiteY7" fmla="*/ 1763110 h 1907627"/>
              <a:gd name="connsiteX8" fmla="*/ 0 w 3111062"/>
              <a:gd name="connsiteY8" fmla="*/ 785648 h 19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062" h="1907627">
                <a:moveTo>
                  <a:pt x="0" y="848710"/>
                </a:moveTo>
                <a:cubicBezTo>
                  <a:pt x="139262" y="532086"/>
                  <a:pt x="278524" y="215462"/>
                  <a:pt x="504496" y="107731"/>
                </a:cubicBezTo>
                <a:cubicBezTo>
                  <a:pt x="730468" y="0"/>
                  <a:pt x="959069" y="97221"/>
                  <a:pt x="1355834" y="202324"/>
                </a:cubicBezTo>
                <a:cubicBezTo>
                  <a:pt x="1752599" y="307427"/>
                  <a:pt x="2659116" y="546537"/>
                  <a:pt x="2885089" y="738351"/>
                </a:cubicBezTo>
                <a:cubicBezTo>
                  <a:pt x="3111062" y="930165"/>
                  <a:pt x="2950779" y="1261242"/>
                  <a:pt x="2711669" y="1353207"/>
                </a:cubicBezTo>
                <a:cubicBezTo>
                  <a:pt x="2472559" y="1445173"/>
                  <a:pt x="1747344" y="1240220"/>
                  <a:pt x="1450427" y="1290144"/>
                </a:cubicBezTo>
                <a:cubicBezTo>
                  <a:pt x="1153510" y="1340068"/>
                  <a:pt x="1106213" y="1573923"/>
                  <a:pt x="930165" y="1652751"/>
                </a:cubicBezTo>
                <a:cubicBezTo>
                  <a:pt x="754117" y="1731579"/>
                  <a:pt x="549165" y="1907627"/>
                  <a:pt x="394138" y="1763110"/>
                </a:cubicBezTo>
                <a:cubicBezTo>
                  <a:pt x="239111" y="1618593"/>
                  <a:pt x="119555" y="1202120"/>
                  <a:pt x="0" y="78564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9550" y="2052638"/>
            <a:ext cx="1808163" cy="2382837"/>
          </a:xfrm>
          <a:custGeom>
            <a:avLst/>
            <a:gdLst>
              <a:gd name="connsiteX0" fmla="*/ 152400 w 1807780"/>
              <a:gd name="connsiteY0" fmla="*/ 233855 h 2383220"/>
              <a:gd name="connsiteX1" fmla="*/ 183931 w 1807780"/>
              <a:gd name="connsiteY1" fmla="*/ 170793 h 2383220"/>
              <a:gd name="connsiteX2" fmla="*/ 1066800 w 1807780"/>
              <a:gd name="connsiteY2" fmla="*/ 91965 h 2383220"/>
              <a:gd name="connsiteX3" fmla="*/ 1697421 w 1807780"/>
              <a:gd name="connsiteY3" fmla="*/ 722586 h 2383220"/>
              <a:gd name="connsiteX4" fmla="*/ 1713186 w 1807780"/>
              <a:gd name="connsiteY4" fmla="*/ 1384738 h 2383220"/>
              <a:gd name="connsiteX5" fmla="*/ 1618593 w 1807780"/>
              <a:gd name="connsiteY5" fmla="*/ 1715814 h 2383220"/>
              <a:gd name="connsiteX6" fmla="*/ 1665890 w 1807780"/>
              <a:gd name="connsiteY6" fmla="*/ 2078421 h 2383220"/>
              <a:gd name="connsiteX7" fmla="*/ 767255 w 1807780"/>
              <a:gd name="connsiteY7" fmla="*/ 2267607 h 2383220"/>
              <a:gd name="connsiteX8" fmla="*/ 215462 w 1807780"/>
              <a:gd name="connsiteY8" fmla="*/ 2094186 h 2383220"/>
              <a:gd name="connsiteX9" fmla="*/ 10510 w 1807780"/>
              <a:gd name="connsiteY9" fmla="*/ 533400 h 2383220"/>
              <a:gd name="connsiteX10" fmla="*/ 152400 w 1807780"/>
              <a:gd name="connsiteY10" fmla="*/ 233855 h 23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7780" h="2383220">
                <a:moveTo>
                  <a:pt x="152400" y="233855"/>
                </a:moveTo>
                <a:cubicBezTo>
                  <a:pt x="181304" y="173421"/>
                  <a:pt x="31531" y="194441"/>
                  <a:pt x="183931" y="170793"/>
                </a:cubicBezTo>
                <a:cubicBezTo>
                  <a:pt x="336331" y="147145"/>
                  <a:pt x="814552" y="0"/>
                  <a:pt x="1066800" y="91965"/>
                </a:cubicBezTo>
                <a:cubicBezTo>
                  <a:pt x="1319048" y="183930"/>
                  <a:pt x="1589690" y="507124"/>
                  <a:pt x="1697421" y="722586"/>
                </a:cubicBezTo>
                <a:cubicBezTo>
                  <a:pt x="1805152" y="938048"/>
                  <a:pt x="1726324" y="1219200"/>
                  <a:pt x="1713186" y="1384738"/>
                </a:cubicBezTo>
                <a:cubicBezTo>
                  <a:pt x="1700048" y="1550276"/>
                  <a:pt x="1626476" y="1600200"/>
                  <a:pt x="1618593" y="1715814"/>
                </a:cubicBezTo>
                <a:cubicBezTo>
                  <a:pt x="1610710" y="1831428"/>
                  <a:pt x="1807780" y="1986456"/>
                  <a:pt x="1665890" y="2078421"/>
                </a:cubicBezTo>
                <a:cubicBezTo>
                  <a:pt x="1524000" y="2170386"/>
                  <a:pt x="1008993" y="2264980"/>
                  <a:pt x="767255" y="2267607"/>
                </a:cubicBezTo>
                <a:cubicBezTo>
                  <a:pt x="525517" y="2270234"/>
                  <a:pt x="341586" y="2383220"/>
                  <a:pt x="215462" y="2094186"/>
                </a:cubicBezTo>
                <a:cubicBezTo>
                  <a:pt x="89338" y="1805152"/>
                  <a:pt x="21020" y="851338"/>
                  <a:pt x="10510" y="533400"/>
                </a:cubicBezTo>
                <a:cubicBezTo>
                  <a:pt x="0" y="215462"/>
                  <a:pt x="123497" y="294290"/>
                  <a:pt x="152400" y="233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875" y="4256088"/>
            <a:ext cx="3806825" cy="2116137"/>
          </a:xfrm>
          <a:custGeom>
            <a:avLst/>
            <a:gdLst>
              <a:gd name="connsiteX0" fmla="*/ 220717 w 3807372"/>
              <a:gd name="connsiteY0" fmla="*/ 299545 h 2115207"/>
              <a:gd name="connsiteX1" fmla="*/ 252248 w 3807372"/>
              <a:gd name="connsiteY1" fmla="*/ 220718 h 2115207"/>
              <a:gd name="connsiteX2" fmla="*/ 1560786 w 3807372"/>
              <a:gd name="connsiteY2" fmla="*/ 110359 h 2115207"/>
              <a:gd name="connsiteX3" fmla="*/ 1986455 w 3807372"/>
              <a:gd name="connsiteY3" fmla="*/ 882870 h 2115207"/>
              <a:gd name="connsiteX4" fmla="*/ 2238703 w 3807372"/>
              <a:gd name="connsiteY4" fmla="*/ 1418897 h 2115207"/>
              <a:gd name="connsiteX5" fmla="*/ 3042744 w 3807372"/>
              <a:gd name="connsiteY5" fmla="*/ 1371601 h 2115207"/>
              <a:gd name="connsiteX6" fmla="*/ 3641834 w 3807372"/>
              <a:gd name="connsiteY6" fmla="*/ 1828801 h 2115207"/>
              <a:gd name="connsiteX7" fmla="*/ 2049517 w 3807372"/>
              <a:gd name="connsiteY7" fmla="*/ 2096814 h 2115207"/>
              <a:gd name="connsiteX8" fmla="*/ 315310 w 3807372"/>
              <a:gd name="connsiteY8" fmla="*/ 1718442 h 2115207"/>
              <a:gd name="connsiteX9" fmla="*/ 157655 w 3807372"/>
              <a:gd name="connsiteY9" fmla="*/ 236483 h 211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7372" h="2115207">
                <a:moveTo>
                  <a:pt x="220717" y="299545"/>
                </a:moveTo>
                <a:cubicBezTo>
                  <a:pt x="124810" y="275897"/>
                  <a:pt x="28903" y="252249"/>
                  <a:pt x="252248" y="220718"/>
                </a:cubicBezTo>
                <a:cubicBezTo>
                  <a:pt x="475593" y="189187"/>
                  <a:pt x="1271752" y="0"/>
                  <a:pt x="1560786" y="110359"/>
                </a:cubicBezTo>
                <a:cubicBezTo>
                  <a:pt x="1849820" y="220718"/>
                  <a:pt x="1873469" y="664780"/>
                  <a:pt x="1986455" y="882870"/>
                </a:cubicBezTo>
                <a:cubicBezTo>
                  <a:pt x="2099441" y="1100960"/>
                  <a:pt x="2062655" y="1337442"/>
                  <a:pt x="2238703" y="1418897"/>
                </a:cubicBezTo>
                <a:cubicBezTo>
                  <a:pt x="2414751" y="1500352"/>
                  <a:pt x="2808889" y="1303284"/>
                  <a:pt x="3042744" y="1371601"/>
                </a:cubicBezTo>
                <a:cubicBezTo>
                  <a:pt x="3276599" y="1439918"/>
                  <a:pt x="3807372" y="1707932"/>
                  <a:pt x="3641834" y="1828801"/>
                </a:cubicBezTo>
                <a:cubicBezTo>
                  <a:pt x="3476296" y="1949670"/>
                  <a:pt x="2603938" y="2115207"/>
                  <a:pt x="2049517" y="2096814"/>
                </a:cubicBezTo>
                <a:cubicBezTo>
                  <a:pt x="1495096" y="2078421"/>
                  <a:pt x="630620" y="2028497"/>
                  <a:pt x="315310" y="1718442"/>
                </a:cubicBezTo>
                <a:cubicBezTo>
                  <a:pt x="0" y="1408387"/>
                  <a:pt x="78827" y="822435"/>
                  <a:pt x="157655" y="2364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990600"/>
            <a:ext cx="1828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657850"/>
            <a:ext cx="89154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All these collection centers accumulate air fuel mixture during compression.</a:t>
            </a:r>
          </a:p>
          <a:p>
            <a:pPr algn="ctr"/>
            <a:r>
              <a:rPr lang="en-US"/>
              <a:t>They release unburnt HCs during Expansion into Cylinder.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26"/>
          <p:cNvGrpSpPr>
            <a:grpSpLocks/>
          </p:cNvGrpSpPr>
          <p:nvPr/>
        </p:nvGrpSpPr>
        <p:grpSpPr bwMode="auto">
          <a:xfrm>
            <a:off x="341313" y="1576388"/>
            <a:ext cx="8105775" cy="4752975"/>
            <a:chOff x="341313" y="1576388"/>
            <a:chExt cx="8105775" cy="4752975"/>
          </a:xfrm>
        </p:grpSpPr>
        <p:pic>
          <p:nvPicPr>
            <p:cNvPr id="4120" name="Picture 26" descr="fig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313" y="1576388"/>
              <a:ext cx="8105775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447800" y="2057400"/>
              <a:ext cx="5715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33388" y="228600"/>
            <a:ext cx="8710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Hydrocarbon Release into Atmosphere Exhaust Process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076700" y="2324100"/>
            <a:ext cx="11303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1371600" y="3733800"/>
            <a:ext cx="838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1295400" y="3810000"/>
            <a:ext cx="776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Exhaust </a:t>
            </a:r>
          </a:p>
          <a:p>
            <a:r>
              <a:rPr lang="en-US" sz="1200">
                <a:solidFill>
                  <a:srgbClr val="FF3300"/>
                </a:solidFill>
              </a:rPr>
              <a:t>valve </a:t>
            </a:r>
          </a:p>
          <a:p>
            <a:r>
              <a:rPr lang="en-US" sz="1200">
                <a:solidFill>
                  <a:srgbClr val="FF3300"/>
                </a:solidFill>
              </a:rPr>
              <a:t>opens</a:t>
            </a:r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6781800" y="3733800"/>
            <a:ext cx="68580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6781800" y="3657600"/>
            <a:ext cx="776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Exhaust </a:t>
            </a:r>
          </a:p>
          <a:p>
            <a:r>
              <a:rPr lang="en-US" sz="1200">
                <a:solidFill>
                  <a:srgbClr val="FF3300"/>
                </a:solidFill>
              </a:rPr>
              <a:t> valve </a:t>
            </a:r>
          </a:p>
          <a:p>
            <a:r>
              <a:rPr lang="en-US" sz="1200">
                <a:solidFill>
                  <a:srgbClr val="FF3300"/>
                </a:solidFill>
              </a:rPr>
              <a:t> closes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27025" y="658813"/>
            <a:ext cx="8359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first peak is due to blow down and the second peak is due to vortex roll up and exhaust (vortex reaches exhaust valve at roughly 290</a:t>
            </a:r>
            <a:r>
              <a:rPr lang="en-US" baseline="30000"/>
              <a:t>o</a:t>
            </a:r>
            <a:r>
              <a:rPr lang="en-US"/>
              <a:t>)</a:t>
            </a:r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6016625" y="6183313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TC</a:t>
            </a:r>
          </a:p>
        </p:txBody>
      </p:sp>
      <p:sp>
        <p:nvSpPr>
          <p:cNvPr id="4110" name="Line 19"/>
          <p:cNvSpPr>
            <a:spLocks noChangeShapeType="1"/>
          </p:cNvSpPr>
          <p:nvPr/>
        </p:nvSpPr>
        <p:spPr bwMode="auto">
          <a:xfrm>
            <a:off x="6184900" y="6019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20"/>
          <p:cNvSpPr>
            <a:spLocks noChangeShapeType="1"/>
          </p:cNvSpPr>
          <p:nvPr/>
        </p:nvSpPr>
        <p:spPr bwMode="auto">
          <a:xfrm>
            <a:off x="3289300" y="60325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Rectangle 27"/>
          <p:cNvSpPr>
            <a:spLocks noChangeArrowheads="1"/>
          </p:cNvSpPr>
          <p:nvPr/>
        </p:nvSpPr>
        <p:spPr bwMode="auto">
          <a:xfrm>
            <a:off x="1346200" y="6210300"/>
            <a:ext cx="21209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3095625" y="6221413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BC</a:t>
            </a:r>
          </a:p>
        </p:txBody>
      </p:sp>
      <p:sp>
        <p:nvSpPr>
          <p:cNvPr id="4114" name="Line 28"/>
          <p:cNvSpPr>
            <a:spLocks noChangeShapeType="1"/>
          </p:cNvSpPr>
          <p:nvPr/>
        </p:nvSpPr>
        <p:spPr bwMode="auto">
          <a:xfrm>
            <a:off x="2581275" y="4424363"/>
            <a:ext cx="0" cy="1022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9"/>
          <p:cNvSpPr>
            <a:spLocks noChangeShapeType="1"/>
          </p:cNvSpPr>
          <p:nvPr/>
        </p:nvSpPr>
        <p:spPr bwMode="auto">
          <a:xfrm>
            <a:off x="6178550" y="4362450"/>
            <a:ext cx="0" cy="1463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30"/>
          <p:cNvSpPr>
            <a:spLocks noChangeShapeType="1"/>
          </p:cNvSpPr>
          <p:nvPr/>
        </p:nvSpPr>
        <p:spPr bwMode="auto">
          <a:xfrm>
            <a:off x="1981200" y="4343400"/>
            <a:ext cx="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1"/>
          <p:cNvSpPr>
            <a:spLocks noChangeShapeType="1"/>
          </p:cNvSpPr>
          <p:nvPr/>
        </p:nvSpPr>
        <p:spPr bwMode="auto">
          <a:xfrm>
            <a:off x="7086600" y="4343400"/>
            <a:ext cx="0" cy="142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54213" y="2968625"/>
            <a:ext cx="5140325" cy="2879725"/>
          </a:xfrm>
          <a:custGeom>
            <a:avLst/>
            <a:gdLst>
              <a:gd name="connsiteX0" fmla="*/ 0 w 5139559"/>
              <a:gd name="connsiteY0" fmla="*/ 2832538 h 2879835"/>
              <a:gd name="connsiteX1" fmla="*/ 78828 w 5139559"/>
              <a:gd name="connsiteY1" fmla="*/ 2517228 h 2879835"/>
              <a:gd name="connsiteX2" fmla="*/ 126124 w 5139559"/>
              <a:gd name="connsiteY2" fmla="*/ 1886607 h 2879835"/>
              <a:gd name="connsiteX3" fmla="*/ 283779 w 5139559"/>
              <a:gd name="connsiteY3" fmla="*/ 1161394 h 2879835"/>
              <a:gd name="connsiteX4" fmla="*/ 283779 w 5139559"/>
              <a:gd name="connsiteY4" fmla="*/ 798787 h 2879835"/>
              <a:gd name="connsiteX5" fmla="*/ 394138 w 5139559"/>
              <a:gd name="connsiteY5" fmla="*/ 294290 h 2879835"/>
              <a:gd name="connsiteX6" fmla="*/ 472966 w 5139559"/>
              <a:gd name="connsiteY6" fmla="*/ 57807 h 2879835"/>
              <a:gd name="connsiteX7" fmla="*/ 583324 w 5139559"/>
              <a:gd name="connsiteY7" fmla="*/ 120869 h 2879835"/>
              <a:gd name="connsiteX8" fmla="*/ 772510 w 5139559"/>
              <a:gd name="connsiteY8" fmla="*/ 783021 h 2879835"/>
              <a:gd name="connsiteX9" fmla="*/ 867104 w 5139559"/>
              <a:gd name="connsiteY9" fmla="*/ 1697421 h 2879835"/>
              <a:gd name="connsiteX10" fmla="*/ 1103586 w 5139559"/>
              <a:gd name="connsiteY10" fmla="*/ 2186152 h 2879835"/>
              <a:gd name="connsiteX11" fmla="*/ 1324304 w 5139559"/>
              <a:gd name="connsiteY11" fmla="*/ 2391104 h 2879835"/>
              <a:gd name="connsiteX12" fmla="*/ 1497724 w 5139559"/>
              <a:gd name="connsiteY12" fmla="*/ 2517228 h 2879835"/>
              <a:gd name="connsiteX13" fmla="*/ 1749973 w 5139559"/>
              <a:gd name="connsiteY13" fmla="*/ 2627587 h 2879835"/>
              <a:gd name="connsiteX14" fmla="*/ 1986455 w 5139559"/>
              <a:gd name="connsiteY14" fmla="*/ 2706414 h 2879835"/>
              <a:gd name="connsiteX15" fmla="*/ 2301766 w 5139559"/>
              <a:gd name="connsiteY15" fmla="*/ 2753711 h 2879835"/>
              <a:gd name="connsiteX16" fmla="*/ 2758966 w 5139559"/>
              <a:gd name="connsiteY16" fmla="*/ 2611821 h 2879835"/>
              <a:gd name="connsiteX17" fmla="*/ 3026979 w 5139559"/>
              <a:gd name="connsiteY17" fmla="*/ 2596056 h 2879835"/>
              <a:gd name="connsiteX18" fmla="*/ 3326524 w 5139559"/>
              <a:gd name="connsiteY18" fmla="*/ 2548759 h 2879835"/>
              <a:gd name="connsiteX19" fmla="*/ 3673366 w 5139559"/>
              <a:gd name="connsiteY19" fmla="*/ 2328042 h 2879835"/>
              <a:gd name="connsiteX20" fmla="*/ 3862552 w 5139559"/>
              <a:gd name="connsiteY20" fmla="*/ 1886607 h 2879835"/>
              <a:gd name="connsiteX21" fmla="*/ 4020207 w 5139559"/>
              <a:gd name="connsiteY21" fmla="*/ 1114097 h 2879835"/>
              <a:gd name="connsiteX22" fmla="*/ 4130566 w 5139559"/>
              <a:gd name="connsiteY22" fmla="*/ 656897 h 2879835"/>
              <a:gd name="connsiteX23" fmla="*/ 4303986 w 5139559"/>
              <a:gd name="connsiteY23" fmla="*/ 373118 h 2879835"/>
              <a:gd name="connsiteX24" fmla="*/ 4508938 w 5139559"/>
              <a:gd name="connsiteY24" fmla="*/ 341587 h 2879835"/>
              <a:gd name="connsiteX25" fmla="*/ 4650828 w 5139559"/>
              <a:gd name="connsiteY25" fmla="*/ 625366 h 2879835"/>
              <a:gd name="connsiteX26" fmla="*/ 4808483 w 5139559"/>
              <a:gd name="connsiteY26" fmla="*/ 1145628 h 2879835"/>
              <a:gd name="connsiteX27" fmla="*/ 4903076 w 5139559"/>
              <a:gd name="connsiteY27" fmla="*/ 1855076 h 2879835"/>
              <a:gd name="connsiteX28" fmla="*/ 5139559 w 5139559"/>
              <a:gd name="connsiteY28" fmla="*/ 2879835 h 287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39559" h="2879835">
                <a:moveTo>
                  <a:pt x="0" y="2832538"/>
                </a:moveTo>
                <a:cubicBezTo>
                  <a:pt x="28903" y="2753710"/>
                  <a:pt x="57807" y="2674883"/>
                  <a:pt x="78828" y="2517228"/>
                </a:cubicBezTo>
                <a:cubicBezTo>
                  <a:pt x="99849" y="2359573"/>
                  <a:pt x="91966" y="2112579"/>
                  <a:pt x="126124" y="1886607"/>
                </a:cubicBezTo>
                <a:cubicBezTo>
                  <a:pt x="160282" y="1660635"/>
                  <a:pt x="257503" y="1342697"/>
                  <a:pt x="283779" y="1161394"/>
                </a:cubicBezTo>
                <a:cubicBezTo>
                  <a:pt x="310055" y="980091"/>
                  <a:pt x="265386" y="943304"/>
                  <a:pt x="283779" y="798787"/>
                </a:cubicBezTo>
                <a:cubicBezTo>
                  <a:pt x="302172" y="654270"/>
                  <a:pt x="362607" y="417787"/>
                  <a:pt x="394138" y="294290"/>
                </a:cubicBezTo>
                <a:cubicBezTo>
                  <a:pt x="425669" y="170793"/>
                  <a:pt x="441435" y="86710"/>
                  <a:pt x="472966" y="57807"/>
                </a:cubicBezTo>
                <a:cubicBezTo>
                  <a:pt x="504497" y="28904"/>
                  <a:pt x="533400" y="0"/>
                  <a:pt x="583324" y="120869"/>
                </a:cubicBezTo>
                <a:cubicBezTo>
                  <a:pt x="633248" y="241738"/>
                  <a:pt x="725213" y="520262"/>
                  <a:pt x="772510" y="783021"/>
                </a:cubicBezTo>
                <a:cubicBezTo>
                  <a:pt x="819807" y="1045780"/>
                  <a:pt x="811925" y="1463566"/>
                  <a:pt x="867104" y="1697421"/>
                </a:cubicBezTo>
                <a:cubicBezTo>
                  <a:pt x="922283" y="1931276"/>
                  <a:pt x="1027386" y="2070538"/>
                  <a:pt x="1103586" y="2186152"/>
                </a:cubicBezTo>
                <a:cubicBezTo>
                  <a:pt x="1179786" y="2301766"/>
                  <a:pt x="1258614" y="2335925"/>
                  <a:pt x="1324304" y="2391104"/>
                </a:cubicBezTo>
                <a:cubicBezTo>
                  <a:pt x="1389994" y="2446283"/>
                  <a:pt x="1426779" y="2477814"/>
                  <a:pt x="1497724" y="2517228"/>
                </a:cubicBezTo>
                <a:cubicBezTo>
                  <a:pt x="1568669" y="2556642"/>
                  <a:pt x="1668518" y="2596056"/>
                  <a:pt x="1749973" y="2627587"/>
                </a:cubicBezTo>
                <a:cubicBezTo>
                  <a:pt x="1831428" y="2659118"/>
                  <a:pt x="1894490" y="2685393"/>
                  <a:pt x="1986455" y="2706414"/>
                </a:cubicBezTo>
                <a:cubicBezTo>
                  <a:pt x="2078420" y="2727435"/>
                  <a:pt x="2173014" y="2769477"/>
                  <a:pt x="2301766" y="2753711"/>
                </a:cubicBezTo>
                <a:cubicBezTo>
                  <a:pt x="2430518" y="2737946"/>
                  <a:pt x="2638097" y="2638097"/>
                  <a:pt x="2758966" y="2611821"/>
                </a:cubicBezTo>
                <a:cubicBezTo>
                  <a:pt x="2879835" y="2585545"/>
                  <a:pt x="2932386" y="2606566"/>
                  <a:pt x="3026979" y="2596056"/>
                </a:cubicBezTo>
                <a:cubicBezTo>
                  <a:pt x="3121572" y="2585546"/>
                  <a:pt x="3218793" y="2593428"/>
                  <a:pt x="3326524" y="2548759"/>
                </a:cubicBezTo>
                <a:cubicBezTo>
                  <a:pt x="3434255" y="2504090"/>
                  <a:pt x="3584028" y="2438401"/>
                  <a:pt x="3673366" y="2328042"/>
                </a:cubicBezTo>
                <a:cubicBezTo>
                  <a:pt x="3762704" y="2217683"/>
                  <a:pt x="3804745" y="2088931"/>
                  <a:pt x="3862552" y="1886607"/>
                </a:cubicBezTo>
                <a:cubicBezTo>
                  <a:pt x="3920359" y="1684283"/>
                  <a:pt x="3975538" y="1319049"/>
                  <a:pt x="4020207" y="1114097"/>
                </a:cubicBezTo>
                <a:cubicBezTo>
                  <a:pt x="4064876" y="909145"/>
                  <a:pt x="4083269" y="780394"/>
                  <a:pt x="4130566" y="656897"/>
                </a:cubicBezTo>
                <a:cubicBezTo>
                  <a:pt x="4177863" y="533400"/>
                  <a:pt x="4240924" y="425670"/>
                  <a:pt x="4303986" y="373118"/>
                </a:cubicBezTo>
                <a:cubicBezTo>
                  <a:pt x="4367048" y="320566"/>
                  <a:pt x="4451131" y="299546"/>
                  <a:pt x="4508938" y="341587"/>
                </a:cubicBezTo>
                <a:cubicBezTo>
                  <a:pt x="4566745" y="383628"/>
                  <a:pt x="4600904" y="491359"/>
                  <a:pt x="4650828" y="625366"/>
                </a:cubicBezTo>
                <a:cubicBezTo>
                  <a:pt x="4700752" y="759373"/>
                  <a:pt x="4766442" y="940676"/>
                  <a:pt x="4808483" y="1145628"/>
                </a:cubicBezTo>
                <a:cubicBezTo>
                  <a:pt x="4850524" y="1350580"/>
                  <a:pt x="4847897" y="1566041"/>
                  <a:pt x="4903076" y="1855076"/>
                </a:cubicBezTo>
                <a:cubicBezTo>
                  <a:pt x="4958255" y="2144111"/>
                  <a:pt x="5048907" y="2511973"/>
                  <a:pt x="5139559" y="2879835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54213" y="1892300"/>
            <a:ext cx="3863975" cy="3925888"/>
          </a:xfrm>
          <a:custGeom>
            <a:avLst/>
            <a:gdLst>
              <a:gd name="connsiteX0" fmla="*/ 0 w 3862552"/>
              <a:gd name="connsiteY0" fmla="*/ 3925614 h 3925614"/>
              <a:gd name="connsiteX1" fmla="*/ 110359 w 3862552"/>
              <a:gd name="connsiteY1" fmla="*/ 2963917 h 3925614"/>
              <a:gd name="connsiteX2" fmla="*/ 283779 w 3862552"/>
              <a:gd name="connsiteY2" fmla="*/ 2364828 h 3925614"/>
              <a:gd name="connsiteX3" fmla="*/ 346842 w 3862552"/>
              <a:gd name="connsiteY3" fmla="*/ 2112579 h 3925614"/>
              <a:gd name="connsiteX4" fmla="*/ 472966 w 3862552"/>
              <a:gd name="connsiteY4" fmla="*/ 1891862 h 3925614"/>
              <a:gd name="connsiteX5" fmla="*/ 583324 w 3862552"/>
              <a:gd name="connsiteY5" fmla="*/ 2049517 h 3925614"/>
              <a:gd name="connsiteX6" fmla="*/ 725214 w 3862552"/>
              <a:gd name="connsiteY6" fmla="*/ 2632841 h 3925614"/>
              <a:gd name="connsiteX7" fmla="*/ 851338 w 3862552"/>
              <a:gd name="connsiteY7" fmla="*/ 3105807 h 3925614"/>
              <a:gd name="connsiteX8" fmla="*/ 993228 w 3862552"/>
              <a:gd name="connsiteY8" fmla="*/ 3310759 h 3925614"/>
              <a:gd name="connsiteX9" fmla="*/ 1340069 w 3862552"/>
              <a:gd name="connsiteY9" fmla="*/ 3563007 h 3925614"/>
              <a:gd name="connsiteX10" fmla="*/ 1497724 w 3862552"/>
              <a:gd name="connsiteY10" fmla="*/ 3578772 h 3925614"/>
              <a:gd name="connsiteX11" fmla="*/ 1608083 w 3862552"/>
              <a:gd name="connsiteY11" fmla="*/ 3389586 h 3925614"/>
              <a:gd name="connsiteX12" fmla="*/ 1891862 w 3862552"/>
              <a:gd name="connsiteY12" fmla="*/ 3421117 h 3925614"/>
              <a:gd name="connsiteX13" fmla="*/ 2049517 w 3862552"/>
              <a:gd name="connsiteY13" fmla="*/ 3184635 h 3925614"/>
              <a:gd name="connsiteX14" fmla="*/ 2238704 w 3862552"/>
              <a:gd name="connsiteY14" fmla="*/ 3074276 h 3925614"/>
              <a:gd name="connsiteX15" fmla="*/ 2443655 w 3862552"/>
              <a:gd name="connsiteY15" fmla="*/ 3042745 h 3925614"/>
              <a:gd name="connsiteX16" fmla="*/ 2790497 w 3862552"/>
              <a:gd name="connsiteY16" fmla="*/ 3200400 h 3925614"/>
              <a:gd name="connsiteX17" fmla="*/ 2916621 w 3862552"/>
              <a:gd name="connsiteY17" fmla="*/ 3452648 h 3925614"/>
              <a:gd name="connsiteX18" fmla="*/ 3184635 w 3862552"/>
              <a:gd name="connsiteY18" fmla="*/ 3342290 h 3925614"/>
              <a:gd name="connsiteX19" fmla="*/ 3547242 w 3862552"/>
              <a:gd name="connsiteY19" fmla="*/ 3121572 h 3925614"/>
              <a:gd name="connsiteX20" fmla="*/ 3610304 w 3862552"/>
              <a:gd name="connsiteY20" fmla="*/ 2822028 h 3925614"/>
              <a:gd name="connsiteX21" fmla="*/ 3736428 w 3862552"/>
              <a:gd name="connsiteY21" fmla="*/ 1671145 h 3925614"/>
              <a:gd name="connsiteX22" fmla="*/ 3862552 w 3862552"/>
              <a:gd name="connsiteY22" fmla="*/ 0 h 39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62552" h="3925614">
                <a:moveTo>
                  <a:pt x="0" y="3925614"/>
                </a:moveTo>
                <a:cubicBezTo>
                  <a:pt x="31531" y="3574831"/>
                  <a:pt x="63063" y="3224048"/>
                  <a:pt x="110359" y="2963917"/>
                </a:cubicBezTo>
                <a:cubicBezTo>
                  <a:pt x="157655" y="2703786"/>
                  <a:pt x="244365" y="2506718"/>
                  <a:pt x="283779" y="2364828"/>
                </a:cubicBezTo>
                <a:cubicBezTo>
                  <a:pt x="323193" y="2222938"/>
                  <a:pt x="315311" y="2191407"/>
                  <a:pt x="346842" y="2112579"/>
                </a:cubicBezTo>
                <a:cubicBezTo>
                  <a:pt x="378373" y="2033751"/>
                  <a:pt x="433552" y="1902372"/>
                  <a:pt x="472966" y="1891862"/>
                </a:cubicBezTo>
                <a:cubicBezTo>
                  <a:pt x="512380" y="1881352"/>
                  <a:pt x="541283" y="1926020"/>
                  <a:pt x="583324" y="2049517"/>
                </a:cubicBezTo>
                <a:cubicBezTo>
                  <a:pt x="625365" y="2173014"/>
                  <a:pt x="680545" y="2456793"/>
                  <a:pt x="725214" y="2632841"/>
                </a:cubicBezTo>
                <a:cubicBezTo>
                  <a:pt x="769883" y="2808889"/>
                  <a:pt x="806669" y="2992821"/>
                  <a:pt x="851338" y="3105807"/>
                </a:cubicBezTo>
                <a:cubicBezTo>
                  <a:pt x="896007" y="3218793"/>
                  <a:pt x="911773" y="3234559"/>
                  <a:pt x="993228" y="3310759"/>
                </a:cubicBezTo>
                <a:cubicBezTo>
                  <a:pt x="1074683" y="3386959"/>
                  <a:pt x="1255986" y="3518338"/>
                  <a:pt x="1340069" y="3563007"/>
                </a:cubicBezTo>
                <a:cubicBezTo>
                  <a:pt x="1424152" y="3607676"/>
                  <a:pt x="1453055" y="3607675"/>
                  <a:pt x="1497724" y="3578772"/>
                </a:cubicBezTo>
                <a:cubicBezTo>
                  <a:pt x="1542393" y="3549869"/>
                  <a:pt x="1542393" y="3415862"/>
                  <a:pt x="1608083" y="3389586"/>
                </a:cubicBezTo>
                <a:cubicBezTo>
                  <a:pt x="1673773" y="3363310"/>
                  <a:pt x="1818290" y="3455276"/>
                  <a:pt x="1891862" y="3421117"/>
                </a:cubicBezTo>
                <a:cubicBezTo>
                  <a:pt x="1965434" y="3386958"/>
                  <a:pt x="1991710" y="3242442"/>
                  <a:pt x="2049517" y="3184635"/>
                </a:cubicBezTo>
                <a:cubicBezTo>
                  <a:pt x="2107324" y="3126828"/>
                  <a:pt x="2173014" y="3097924"/>
                  <a:pt x="2238704" y="3074276"/>
                </a:cubicBezTo>
                <a:cubicBezTo>
                  <a:pt x="2304394" y="3050628"/>
                  <a:pt x="2351690" y="3021724"/>
                  <a:pt x="2443655" y="3042745"/>
                </a:cubicBezTo>
                <a:cubicBezTo>
                  <a:pt x="2535620" y="3063766"/>
                  <a:pt x="2711669" y="3132083"/>
                  <a:pt x="2790497" y="3200400"/>
                </a:cubicBezTo>
                <a:cubicBezTo>
                  <a:pt x="2869325" y="3268717"/>
                  <a:pt x="2850931" y="3429000"/>
                  <a:pt x="2916621" y="3452648"/>
                </a:cubicBezTo>
                <a:cubicBezTo>
                  <a:pt x="2982311" y="3476296"/>
                  <a:pt x="3079532" y="3397469"/>
                  <a:pt x="3184635" y="3342290"/>
                </a:cubicBezTo>
                <a:cubicBezTo>
                  <a:pt x="3289738" y="3287111"/>
                  <a:pt x="3476297" y="3208282"/>
                  <a:pt x="3547242" y="3121572"/>
                </a:cubicBezTo>
                <a:cubicBezTo>
                  <a:pt x="3618187" y="3034862"/>
                  <a:pt x="3578773" y="3063766"/>
                  <a:pt x="3610304" y="2822028"/>
                </a:cubicBezTo>
                <a:cubicBezTo>
                  <a:pt x="3641835" y="2580290"/>
                  <a:pt x="3694387" y="2141483"/>
                  <a:pt x="3736428" y="1671145"/>
                </a:cubicBezTo>
                <a:cubicBezTo>
                  <a:pt x="3778469" y="1200807"/>
                  <a:pt x="3820510" y="600403"/>
                  <a:pt x="3862552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49425" y="163513"/>
            <a:ext cx="581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Hydrocarbon Emission Sources for SI Engines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30200" y="773113"/>
            <a:ext cx="7681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There are six primary Sources believed to be responsible for </a:t>
            </a:r>
          </a:p>
          <a:p>
            <a:r>
              <a:rPr lang="en-US"/>
              <a:t>hydrocarbon emissions: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6400" y="1676400"/>
            <a:ext cx="77771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			 % fuel escaping </a:t>
            </a:r>
          </a:p>
          <a:p>
            <a:r>
              <a:rPr lang="en-US"/>
              <a:t>Source			normal combustion	% HC emissions</a:t>
            </a:r>
          </a:p>
          <a:p>
            <a:endParaRPr lang="en-US"/>
          </a:p>
          <a:p>
            <a:r>
              <a:rPr lang="en-US"/>
              <a:t>Crevices			5.2			38</a:t>
            </a:r>
          </a:p>
          <a:p>
            <a:r>
              <a:rPr lang="en-US"/>
              <a:t>Oil layers			1.0			16</a:t>
            </a:r>
          </a:p>
          <a:p>
            <a:r>
              <a:rPr lang="en-US"/>
              <a:t>Deposits			1.0			16</a:t>
            </a:r>
          </a:p>
          <a:p>
            <a:r>
              <a:rPr lang="en-US"/>
              <a:t>Liquid fuel			1.2			20</a:t>
            </a:r>
          </a:p>
          <a:p>
            <a:r>
              <a:rPr lang="en-US"/>
              <a:t>Flame quench			0.5			  5</a:t>
            </a:r>
          </a:p>
          <a:p>
            <a:r>
              <a:rPr lang="en-US"/>
              <a:t>Exhaust valve leakage		0.1			  5</a:t>
            </a:r>
          </a:p>
          <a:p>
            <a:r>
              <a:rPr lang="en-US"/>
              <a:t>Total				9.0			100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57200" y="2438400"/>
            <a:ext cx="731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81000" y="16764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2" name="Object 2"/>
          <p:cNvGraphicFramePr>
            <a:graphicFrameLocks noChangeAspect="1"/>
          </p:cNvGraphicFramePr>
          <p:nvPr/>
        </p:nvGraphicFramePr>
        <p:xfrm>
          <a:off x="914400" y="5638800"/>
          <a:ext cx="7045325" cy="1041400"/>
        </p:xfrm>
        <a:graphic>
          <a:graphicData uri="http://schemas.openxmlformats.org/presentationml/2006/ole">
            <p:oleObj spid="_x0000_s5122" name="Equation" r:id="rId3" imgW="2920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3079" grpId="0" animBg="1"/>
      <p:bldP spid="30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lum bright="-62000" contrast="100000"/>
          </a:blip>
          <a:srcRect/>
          <a:stretch>
            <a:fillRect/>
          </a:stretch>
        </p:blipFill>
        <p:spPr bwMode="auto">
          <a:xfrm>
            <a:off x="228600" y="914400"/>
            <a:ext cx="8686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/>
              <a:t>Heat Transfer from Cylinder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057400" y="4800600"/>
          <a:ext cx="3743325" cy="1785938"/>
        </p:xfrm>
        <a:graphic>
          <a:graphicData uri="http://schemas.openxmlformats.org/presentationml/2006/ole">
            <p:oleObj spid="_x0000_s6146" name="Equation" r:id="rId4" imgW="1384200" imgH="660240" progId="Equation.3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914400"/>
            <a:ext cx="3651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2800" smtClean="0"/>
              <a:t>Coolant Temperature Vs HC Emissions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8AD3E3-E459-413B-BE3F-02E4B632ECD0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1613"/>
            <a:ext cx="871061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887"/>
          </a:xfrm>
        </p:spPr>
        <p:txBody>
          <a:bodyPr/>
          <a:lstStyle/>
          <a:p>
            <a:r>
              <a:rPr lang="en-US" sz="2800" smtClean="0"/>
              <a:t>Ignition Timing Vs HC Emissions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343025"/>
            <a:ext cx="863917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1600200"/>
            <a:ext cx="1524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8400" y="1600200"/>
            <a:ext cx="1524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2800" smtClean="0"/>
              <a:t>Effect of Misfiring on HC Emissions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1363663"/>
            <a:ext cx="8167687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15000" y="1295400"/>
            <a:ext cx="22098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73100" y="125413"/>
            <a:ext cx="817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Hydrocarbon Emission Sources for CI Engines</a:t>
            </a:r>
          </a:p>
        </p:txBody>
      </p:sp>
      <p:pic>
        <p:nvPicPr>
          <p:cNvPr id="23563" name="Picture 11" descr="fi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685800"/>
            <a:ext cx="520858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2019300" y="4000500"/>
            <a:ext cx="1397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8572500" y="5689600"/>
            <a:ext cx="114300" cy="116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8750300" y="5600700"/>
            <a:ext cx="889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8900" y="3746500"/>
            <a:ext cx="89709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i="1"/>
              <a:t>Overmixing of fuel and air</a:t>
            </a:r>
            <a:r>
              <a:rPr lang="en-US"/>
              <a:t> - During the ignition delay period evaporated fuel mixes with the air, regions of fuel-air mixture are produced that are too lean to burn.  </a:t>
            </a:r>
          </a:p>
          <a:p>
            <a:pPr marL="342900" indent="-342900"/>
            <a:r>
              <a:rPr lang="en-US"/>
              <a:t>Some of this fuel makes its way out the exhaust. </a:t>
            </a:r>
          </a:p>
          <a:p>
            <a:pPr marL="342900" indent="-342900"/>
            <a:r>
              <a:rPr lang="en-US"/>
              <a:t>Longer ignition delay more fuel becomes overmixed.</a:t>
            </a:r>
          </a:p>
          <a:p>
            <a:pPr marL="342900" indent="-342900"/>
            <a:r>
              <a:rPr lang="en-US" b="1" i="1"/>
              <a:t>Undermixing of fuel and air</a:t>
            </a:r>
            <a:r>
              <a:rPr lang="en-US" i="1"/>
              <a:t> - </a:t>
            </a:r>
            <a:r>
              <a:rPr lang="en-US"/>
              <a:t>Fuel leaving the injector nozzle at low velocity, at the end of the injection process cannot completely mix with air and burn. </a:t>
            </a:r>
          </a:p>
        </p:txBody>
      </p:sp>
      <p:pic>
        <p:nvPicPr>
          <p:cNvPr id="13" name="Picture 11" descr="fi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43000"/>
            <a:ext cx="27622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smtClean="0"/>
              <a:t>Effect of Ignition Delay on HC Emissions in CI Engine </a:t>
            </a:r>
          </a:p>
        </p:txBody>
      </p:sp>
      <p:pic>
        <p:nvPicPr>
          <p:cNvPr id="23555" name="Picture 13" descr="fi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947738"/>
            <a:ext cx="871061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4"/>
          <p:cNvSpPr txBox="1">
            <a:spLocks noChangeArrowheads="1"/>
          </p:cNvSpPr>
          <p:nvPr/>
        </p:nvSpPr>
        <p:spPr bwMode="auto">
          <a:xfrm rot="-5400000">
            <a:off x="-977900" y="3240088"/>
            <a:ext cx="29368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Exhaust HC, ppm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8229600" cy="790575"/>
          </a:xfrm>
        </p:spPr>
        <p:txBody>
          <a:bodyPr/>
          <a:lstStyle/>
          <a:p>
            <a:r>
              <a:rPr lang="en-US" sz="2800" smtClean="0"/>
              <a:t>Formation of CO in IC Engines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13" y="731838"/>
            <a:ext cx="8942387" cy="3824287"/>
          </a:xfrm>
        </p:spPr>
        <p:txBody>
          <a:bodyPr/>
          <a:lstStyle/>
          <a:p>
            <a:r>
              <a:rPr lang="en-US" sz="2400" smtClean="0">
                <a:cs typeface="Times New Roman" pitchFamily="18" charset="0"/>
              </a:rPr>
              <a:t>Formation of CO is well established. </a:t>
            </a:r>
          </a:p>
          <a:p>
            <a:r>
              <a:rPr lang="en-US" sz="2400" smtClean="0">
                <a:cs typeface="Times New Roman" pitchFamily="18" charset="0"/>
              </a:rPr>
              <a:t>Locally, there may not be enough O</a:t>
            </a:r>
            <a:r>
              <a:rPr lang="en-US" sz="2400" baseline="-25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available for complete oxidation and some of the carbon in the fuel ends up as CO. </a:t>
            </a:r>
          </a:p>
          <a:p>
            <a:r>
              <a:rPr lang="en-US" sz="2400" smtClean="0">
                <a:cs typeface="Times New Roman" pitchFamily="18" charset="0"/>
              </a:rPr>
              <a:t>The amount of CO, for a range of fuel composition and C/H ratios, is a function of the relative air-fuel ratio. </a:t>
            </a:r>
          </a:p>
          <a:p>
            <a:r>
              <a:rPr lang="en-US" sz="2400" smtClean="0">
                <a:cs typeface="Times New Roman" pitchFamily="18" charset="0"/>
              </a:rPr>
              <a:t>Even at sufficient oxygen level,  high peak temperatures can cause dissociation. </a:t>
            </a:r>
          </a:p>
          <a:p>
            <a:r>
              <a:rPr lang="en-US" sz="2400" smtClean="0">
                <a:cs typeface="Times New Roman" pitchFamily="18" charset="0"/>
              </a:rPr>
              <a:t>Conversion of CO to CO</a:t>
            </a:r>
            <a:r>
              <a:rPr lang="en-US" sz="2400" baseline="-25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is governed by reaction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362200" y="4114800"/>
          <a:ext cx="4083050" cy="630238"/>
        </p:xfrm>
        <a:graphic>
          <a:graphicData uri="http://schemas.openxmlformats.org/presentationml/2006/ole">
            <p:oleObj spid="_x0000_s7170" name="Equation" r:id="rId3" imgW="1396800" imgH="215640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724400"/>
            <a:ext cx="747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 Dissociated CO may freeze during the expansion stroke.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3340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i="1">
                <a:cs typeface="Times New Roman" pitchFamily="18" charset="0"/>
              </a:rPr>
              <a:t>The highest CO emission occurs during engine start up (warm up) when the engine is run fuel rich to compensate for poor fuel evaporation.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Emission sources in a gasoline fuelled car</a:t>
            </a:r>
          </a:p>
        </p:txBody>
      </p:sp>
      <p:pic>
        <p:nvPicPr>
          <p:cNvPr id="12291" name="Picture 2" descr="http://nptel.iitm.ac.in/courses/112104033/lecture2/images/00222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604963"/>
            <a:ext cx="81375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" y="1295400"/>
            <a:ext cx="3505200" cy="914400"/>
          </a:xfrm>
          <a:prstGeom prst="ellipse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4648200"/>
            <a:ext cx="1752600" cy="914400"/>
          </a:xfrm>
          <a:prstGeom prst="ellipse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1905000"/>
            <a:ext cx="2362200" cy="914400"/>
          </a:xfrm>
          <a:prstGeom prst="ellipse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3962400"/>
            <a:ext cx="1066800" cy="1219200"/>
          </a:xfrm>
          <a:prstGeom prst="ellipse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0"/>
            <a:ext cx="5514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 b="1"/>
              <a:t>Formation of Carbon Monoxide</a:t>
            </a:r>
            <a:endParaRPr lang="en-US" sz="2800" b="1"/>
          </a:p>
        </p:txBody>
      </p:sp>
      <p:pic>
        <p:nvPicPr>
          <p:cNvPr id="24579" name="Picture 4" descr="~lwf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1534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81400" y="2327275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  <a:r>
              <a:rPr lang="en-US" sz="1600" baseline="-25000"/>
              <a:t>8</a:t>
            </a:r>
            <a:r>
              <a:rPr lang="en-US" sz="1600"/>
              <a:t>H</a:t>
            </a:r>
            <a:r>
              <a:rPr lang="en-US" sz="1600" baseline="-25000"/>
              <a:t>18</a:t>
            </a:r>
            <a:r>
              <a:rPr lang="en-US" sz="1600"/>
              <a:t>-air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r>
              <a:rPr lang="fr-FR" sz="2800" smtClean="0">
                <a:cs typeface="Times New Roman" pitchFamily="18" charset="0"/>
              </a:rPr>
              <a:t>Air/Fuel Ratio Vs Carbon Monoxide Concentration</a:t>
            </a:r>
            <a:endParaRPr lang="en-US" sz="2800" smtClean="0"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5700"/>
            <a:ext cx="8942388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8229600" cy="790575"/>
          </a:xfrm>
        </p:spPr>
        <p:txBody>
          <a:bodyPr/>
          <a:lstStyle/>
          <a:p>
            <a:r>
              <a:rPr lang="en-US" sz="2800" smtClean="0"/>
              <a:t>Formation of CO in CI Engines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653088"/>
          </a:xfrm>
        </p:spPr>
        <p:txBody>
          <a:bodyPr/>
          <a:lstStyle/>
          <a:p>
            <a:r>
              <a:rPr lang="en-US" sz="2400" smtClean="0">
                <a:cs typeface="Times New Roman" pitchFamily="18" charset="0"/>
              </a:rPr>
              <a:t>The mean air-fuel mixture present in the combustion chamber per cycle is far leaner in the diesel engine than in the SI engine. </a:t>
            </a:r>
          </a:p>
          <a:p>
            <a:r>
              <a:rPr lang="en-US" sz="2400" smtClean="0">
                <a:cs typeface="Times New Roman" pitchFamily="18" charset="0"/>
              </a:rPr>
              <a:t>Due to a lack of homogeneity of the mixture built up by stratification, however, extremely “rich” local zones are exist. </a:t>
            </a:r>
          </a:p>
          <a:p>
            <a:r>
              <a:rPr lang="en-US" sz="2400" smtClean="0">
                <a:cs typeface="Times New Roman" pitchFamily="18" charset="0"/>
              </a:rPr>
              <a:t>This produces high CO concentrations that are reduced to a greater or lesser extent by post-oxidation.</a:t>
            </a:r>
          </a:p>
          <a:p>
            <a:r>
              <a:rPr lang="en-US" sz="2400" smtClean="0">
                <a:cs typeface="Times New Roman" pitchFamily="18" charset="0"/>
              </a:rPr>
              <a:t>When  the excess-air ratio increases, dropping temperatures cause the post-oxidation rate to be reduced. </a:t>
            </a:r>
          </a:p>
          <a:p>
            <a:r>
              <a:rPr lang="en-US" sz="2400" smtClean="0">
                <a:cs typeface="Times New Roman" pitchFamily="18" charset="0"/>
              </a:rPr>
              <a:t>The reactions “freeze up”. </a:t>
            </a:r>
          </a:p>
          <a:p>
            <a:r>
              <a:rPr lang="en-US" sz="2400" smtClean="0">
                <a:cs typeface="Times New Roman" pitchFamily="18" charset="0"/>
              </a:rPr>
              <a:t>However, the final CO concentrations of diesel engines therefore are far lower than in SI engines. </a:t>
            </a:r>
          </a:p>
          <a:p>
            <a:r>
              <a:rPr lang="en-US" sz="2400" smtClean="0">
                <a:cs typeface="Times New Roman" pitchFamily="18" charset="0"/>
              </a:rPr>
              <a:t>The basic principles of CO formation, however, are the same as in SI engine.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11163" y="0"/>
            <a:ext cx="8229600" cy="682625"/>
          </a:xfrm>
        </p:spPr>
        <p:txBody>
          <a:bodyPr/>
          <a:lstStyle/>
          <a:p>
            <a:r>
              <a:rPr lang="en-US" sz="2800" smtClean="0"/>
              <a:t>Particulates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217488" y="825500"/>
            <a:ext cx="8515350" cy="5792788"/>
          </a:xfrm>
        </p:spPr>
        <p:txBody>
          <a:bodyPr/>
          <a:lstStyle/>
          <a:p>
            <a:r>
              <a:rPr lang="en-US" sz="2400" smtClean="0">
                <a:cs typeface="Times New Roman" pitchFamily="18" charset="0"/>
              </a:rPr>
              <a:t>A high concentration of </a:t>
            </a:r>
            <a:r>
              <a:rPr lang="en-US" sz="2400" b="1" smtClean="0">
                <a:cs typeface="Times New Roman" pitchFamily="18" charset="0"/>
              </a:rPr>
              <a:t>particulate matter</a:t>
            </a:r>
            <a:r>
              <a:rPr lang="en-US" sz="2400" smtClean="0">
                <a:cs typeface="Times New Roman" pitchFamily="18" charset="0"/>
              </a:rPr>
              <a:t> (PM) is manifested as visible smoke in the exhaust gases.</a:t>
            </a:r>
          </a:p>
          <a:p>
            <a:r>
              <a:rPr lang="en-US" sz="2400" smtClean="0">
                <a:cs typeface="Times New Roman" pitchFamily="18" charset="0"/>
              </a:rPr>
              <a:t>Particulates are any substance other than water that can be collected by  filtering the exhaust, classified as:</a:t>
            </a:r>
          </a:p>
          <a:p>
            <a:r>
              <a:rPr lang="en-US" sz="2400" smtClean="0">
                <a:cs typeface="Times New Roman" pitchFamily="18" charset="0"/>
              </a:rPr>
              <a:t> Solid carbon material or soot.</a:t>
            </a:r>
          </a:p>
          <a:p>
            <a:r>
              <a:rPr lang="en-US" sz="2400" smtClean="0">
                <a:cs typeface="Times New Roman" pitchFamily="18" charset="0"/>
              </a:rPr>
              <a:t> Condensed hydrocarbons and their partial oxidation products.</a:t>
            </a:r>
          </a:p>
          <a:p>
            <a:r>
              <a:rPr lang="en-US" sz="2400" smtClean="0">
                <a:cs typeface="Times New Roman" pitchFamily="18" charset="0"/>
              </a:rPr>
              <a:t>Diesel particulates consist of solid carbon (soot) at exhaust gas temperatures  below 500</a:t>
            </a:r>
            <a:r>
              <a:rPr lang="en-US" sz="2400" baseline="30000" smtClean="0">
                <a:cs typeface="Times New Roman" pitchFamily="18" charset="0"/>
              </a:rPr>
              <a:t>o</a:t>
            </a:r>
            <a:r>
              <a:rPr lang="en-US" sz="2400" smtClean="0">
                <a:cs typeface="Times New Roman" pitchFamily="18" charset="0"/>
              </a:rPr>
              <a:t>C, HC compounds become absorbed on the surface.</a:t>
            </a:r>
          </a:p>
          <a:p>
            <a:r>
              <a:rPr lang="en-US" sz="2400" smtClean="0">
                <a:cs typeface="Times New Roman" pitchFamily="18" charset="0"/>
              </a:rPr>
              <a:t>In a properly adjusted SI engines soot is not usually a problem .</a:t>
            </a:r>
          </a:p>
          <a:p>
            <a:r>
              <a:rPr lang="en-US" sz="2400" smtClean="0">
                <a:cs typeface="Times New Roman" pitchFamily="18" charset="0"/>
              </a:rPr>
              <a:t>Particulate can arise if leaded fuel or overly rich fuel-air mixture are used.</a:t>
            </a:r>
          </a:p>
          <a:p>
            <a:r>
              <a:rPr lang="en-US" sz="2400" smtClean="0">
                <a:cs typeface="Times New Roman" pitchFamily="18" charset="0"/>
              </a:rPr>
              <a:t>Burning crankcase oil will also produce smoke especially during engine warm  up where the HC condense in the exhaust gas.</a:t>
            </a:r>
          </a:p>
          <a:p>
            <a:endParaRPr lang="en-US" sz="24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2800" smtClean="0"/>
              <a:t>Particulate composition of diesel engine exhaust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1613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99C7DE-E7A0-4BDD-B446-465E68741078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7731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The soot formation process is very fast.</a:t>
            </a:r>
          </a:p>
          <a:p>
            <a:r>
              <a:rPr lang="en-US">
                <a:cs typeface="Times New Roman" pitchFamily="18" charset="0"/>
              </a:rPr>
              <a:t>10 – 22 C atoms are converted into 10</a:t>
            </a:r>
            <a:r>
              <a:rPr lang="en-US" baseline="30000">
                <a:cs typeface="Times New Roman" pitchFamily="18" charset="0"/>
              </a:rPr>
              <a:t>6</a:t>
            </a:r>
            <a:r>
              <a:rPr lang="en-US">
                <a:cs typeface="Times New Roman" pitchFamily="18" charset="0"/>
              </a:rPr>
              <a:t> C atoms in less than 1 ms.</a:t>
            </a:r>
          </a:p>
          <a:p>
            <a:r>
              <a:rPr lang="en-US">
                <a:cs typeface="Times New Roman" pitchFamily="18" charset="0"/>
              </a:rPr>
              <a:t>Based on equilibrium the composition of the fuel-oxidizer mixture soot , formation occurs when </a:t>
            </a:r>
            <a:r>
              <a:rPr lang="en-US" i="1">
                <a:cs typeface="Times New Roman" pitchFamily="18" charset="0"/>
              </a:rPr>
              <a:t>x</a:t>
            </a:r>
            <a:r>
              <a:rPr lang="en-US">
                <a:cs typeface="Times New Roman" pitchFamily="18" charset="0"/>
              </a:rPr>
              <a:t> ≥ </a:t>
            </a:r>
            <a:r>
              <a:rPr lang="en-US" i="1">
                <a:cs typeface="Times New Roman" pitchFamily="18" charset="0"/>
              </a:rPr>
              <a:t>2a </a:t>
            </a:r>
            <a:r>
              <a:rPr lang="en-US">
                <a:cs typeface="Times New Roman" pitchFamily="18" charset="0"/>
              </a:rPr>
              <a:t>(or</a:t>
            </a:r>
            <a:r>
              <a:rPr lang="en-US" i="1">
                <a:cs typeface="Times New Roman" pitchFamily="18" charset="0"/>
              </a:rPr>
              <a:t> x/2a</a:t>
            </a:r>
            <a:r>
              <a:rPr lang="en-US">
                <a:cs typeface="Times New Roman" pitchFamily="18" charset="0"/>
              </a:rPr>
              <a:t> ≥ 1</a:t>
            </a:r>
            <a:r>
              <a:rPr lang="en-US" i="1">
                <a:cs typeface="Times New Roman" pitchFamily="18" charset="0"/>
              </a:rPr>
              <a:t>)</a:t>
            </a:r>
            <a:r>
              <a:rPr lang="en-US">
                <a:cs typeface="Times New Roman" pitchFamily="18" charset="0"/>
              </a:rPr>
              <a:t> in the following reaction: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11188" y="163513"/>
            <a:ext cx="8116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Mechanism of Formation of Particulates (soot)</a:t>
            </a:r>
          </a:p>
        </p:txBody>
      </p:sp>
      <p:graphicFrame>
        <p:nvGraphicFramePr>
          <p:cNvPr id="26630" name="Object 2"/>
          <p:cNvGraphicFramePr>
            <a:graphicFrameLocks noChangeAspect="1"/>
          </p:cNvGraphicFramePr>
          <p:nvPr/>
        </p:nvGraphicFramePr>
        <p:xfrm>
          <a:off x="1951038" y="2347913"/>
          <a:ext cx="6111875" cy="828675"/>
        </p:xfrm>
        <a:graphic>
          <a:graphicData uri="http://schemas.openxmlformats.org/presentationml/2006/ole">
            <p:oleObj spid="_x0000_s8194" name="Equation" r:id="rId4" imgW="4495680" imgH="609480" progId="Equation.3">
              <p:embed/>
            </p:oleObj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2400" y="3181350"/>
            <a:ext cx="899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Experimentally it is found that the critica C/O ratio for onset of soot formation is between 0.5 and 0.8.</a:t>
            </a:r>
          </a:p>
          <a:p>
            <a:r>
              <a:rPr lang="en-US">
                <a:cs typeface="Times New Roman" pitchFamily="18" charset="0"/>
              </a:rPr>
              <a:t>The CO, 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, and C(s) are subsequently oxidized in the diffusion flame to CO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and 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 via the following second stage.</a:t>
            </a:r>
          </a:p>
        </p:txBody>
      </p:sp>
      <p:graphicFrame>
        <p:nvGraphicFramePr>
          <p:cNvPr id="26632" name="Object 3"/>
          <p:cNvGraphicFramePr>
            <a:graphicFrameLocks noChangeAspect="1"/>
          </p:cNvGraphicFramePr>
          <p:nvPr/>
        </p:nvGraphicFramePr>
        <p:xfrm>
          <a:off x="1143000" y="5029200"/>
          <a:ext cx="6362700" cy="609600"/>
        </p:xfrm>
        <a:graphic>
          <a:graphicData uri="http://schemas.openxmlformats.org/presentationml/2006/ole">
            <p:oleObj spid="_x0000_s8195" name="Equation" r:id="rId5" imgW="6362640" imgH="609480" progId="Equation.3">
              <p:embed/>
            </p:oleObj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2250" y="5943600"/>
            <a:ext cx="892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Any carbon not oxidized in the cylinder ends up as soot in the exhaust!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  <p:bldP spid="26631" grpId="0" build="p" autoUpdateAnimBg="0"/>
      <p:bldP spid="2663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2800" smtClean="0"/>
              <a:t>NO</a:t>
            </a:r>
            <a:r>
              <a:rPr lang="en-US" sz="2800" baseline="-25000" smtClean="0"/>
              <a:t>x</a:t>
            </a:r>
            <a:r>
              <a:rPr lang="en-US" sz="2800" smtClean="0"/>
              <a:t> Formation in I.C. Engines</a:t>
            </a: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457200" y="9144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Three chemical reactions form the Zeldovich reaction are: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3143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685800" y="3581400"/>
            <a:ext cx="284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Forward rate constants: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990600" y="4038600"/>
          <a:ext cx="4300538" cy="1747838"/>
        </p:xfrm>
        <a:graphic>
          <a:graphicData uri="http://schemas.openxmlformats.org/presentationml/2006/ole">
            <p:oleObj spid="_x0000_s9218" name="Equation" r:id="rId4" imgW="1930320" imgH="787320" progId="Equation.3">
              <p:embed/>
            </p:oleObj>
          </a:graphicData>
        </a:graphic>
      </p:graphicFrame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381000" y="5791200"/>
            <a:ext cx="822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Zelodvich reaction is the most significant mechanism of NO formation in IC engines.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1FC54-C8B1-4386-97F8-DD4597D0ED01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Global Reaction Rate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6488"/>
            <a:ext cx="8229600" cy="854075"/>
          </a:xfrm>
        </p:spPr>
        <p:txBody>
          <a:bodyPr/>
          <a:lstStyle/>
          <a:p>
            <a:pPr eaLnBrk="1" hangingPunct="1"/>
            <a:r>
              <a:rPr lang="en-US" sz="2000" smtClean="0"/>
              <a:t>Using the chemical reactions given, one can write the following expression for the rate of change of nitric oxide concentration.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2725738"/>
            <a:ext cx="822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Where the brackets denote concentrations in units of molecules/m</a:t>
            </a:r>
            <a:r>
              <a:rPr lang="en-US" baseline="30000"/>
              <a:t>3</a:t>
            </a:r>
            <a:r>
              <a:rPr lang="en-US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Approximations to solve above equation: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 C-O-H system is in equilibrium and is not perturbed by N</a:t>
            </a:r>
            <a:r>
              <a:rPr lang="en-US" baseline="-25000"/>
              <a:t>2</a:t>
            </a:r>
            <a:r>
              <a:rPr lang="en-US"/>
              <a:t> dissociation.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This means that the pressure, temperature, equivalence ratio and residual fraction of fluid element only are required to calculate NO concentration.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N atoms change concentration by a quasi-steady process.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This means that one can solve for the N atom concentration by setting the rate of change of atoms to zero.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aphicFrame>
        <p:nvGraphicFramePr>
          <p:cNvPr id="68614" name="Object 2"/>
          <p:cNvGraphicFramePr>
            <a:graphicFrameLocks noChangeAspect="1"/>
          </p:cNvGraphicFramePr>
          <p:nvPr/>
        </p:nvGraphicFramePr>
        <p:xfrm>
          <a:off x="9525" y="1925638"/>
          <a:ext cx="9123363" cy="660400"/>
        </p:xfrm>
        <a:graphic>
          <a:graphicData uri="http://schemas.openxmlformats.org/presentationml/2006/ole">
            <p:oleObj spid="_x0000_s10242" name="Equation" r:id="rId4" imgW="5435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76874-779C-40E6-96C4-8ACFFB0AA6B1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"/>
            <a:ext cx="9144000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CABA5-D517-4658-93FF-BCEC84EED328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30723" name="Picture 2" descr="~lwf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661988"/>
            <a:ext cx="895826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03800" y="2895600"/>
            <a:ext cx="6731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5325" y="244475"/>
            <a:ext cx="732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Effect of Equivalence Ratio on </a:t>
            </a:r>
            <a:r>
              <a:rPr lang="en-US" sz="2800" i="1">
                <a:cs typeface="Times New Roman" pitchFamily="18" charset="0"/>
              </a:rPr>
              <a:t>NO</a:t>
            </a:r>
            <a:r>
              <a:rPr lang="en-US" sz="2800">
                <a:cs typeface="Times New Roman" pitchFamily="18" charset="0"/>
              </a:rPr>
              <a:t> Concentration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221163" y="3119438"/>
            <a:ext cx="0" cy="2770187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225" y="5805488"/>
            <a:ext cx="46180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Emission sources in a diesel engine powered Vehicle</a:t>
            </a:r>
          </a:p>
        </p:txBody>
      </p:sp>
      <p:pic>
        <p:nvPicPr>
          <p:cNvPr id="13315" name="Picture 2" descr="http://nptel.iitm.ac.in/courses/112104033/lecture2/images/buswith%20sm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527175"/>
            <a:ext cx="89106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467600" y="3733800"/>
            <a:ext cx="1447800" cy="1981200"/>
          </a:xfrm>
          <a:prstGeom prst="ellipse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Emissions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525962"/>
          </a:xfrm>
        </p:spPr>
        <p:txBody>
          <a:bodyPr/>
          <a:lstStyle/>
          <a:p>
            <a:r>
              <a:rPr lang="en-US" sz="2400" smtClean="0">
                <a:cs typeface="Times New Roman" pitchFamily="18" charset="0"/>
              </a:rPr>
              <a:t>Three basic methods used to control engine emissions:</a:t>
            </a:r>
          </a:p>
          <a:p>
            <a:r>
              <a:rPr lang="en-US" sz="2400" smtClean="0">
                <a:cs typeface="Times New Roman" pitchFamily="18" charset="0"/>
              </a:rPr>
              <a:t>1)Engineering of combustion process -advances in fuel injectors, oxygen  sensors, and on-board computers.</a:t>
            </a:r>
          </a:p>
          <a:p>
            <a:r>
              <a:rPr lang="en-US" sz="2400" smtClean="0">
                <a:cs typeface="Times New Roman" pitchFamily="18" charset="0"/>
              </a:rPr>
              <a:t>2) Optimizing the choice of operating parameters -two Nox control measures  that have been used in automobile engines are spark retard and  EGR.</a:t>
            </a:r>
          </a:p>
          <a:p>
            <a:r>
              <a:rPr lang="en-US" sz="2400" smtClean="0">
                <a:cs typeface="Times New Roman" pitchFamily="18" charset="0"/>
              </a:rPr>
              <a:t>3) After treatment devices in the exhaust system -catalytic converter.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860F1-C87B-473E-9486-F1F975F6954F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6ED500-18B7-4757-95B2-F0C86EA7F3BC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92163" y="0"/>
            <a:ext cx="807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Anatomy of Catalytic Converter for SI Engines</a:t>
            </a:r>
          </a:p>
        </p:txBody>
      </p:sp>
      <p:pic>
        <p:nvPicPr>
          <p:cNvPr id="6148" name="Picture 5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2344738"/>
            <a:ext cx="48402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36525" y="633413"/>
            <a:ext cx="86820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All catalytic converters are built in a honeycomb or pellet geometry to expose the exhaust gases to a large surface made of one or more noble metals: platinum, palladium and rhodium.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Rhodium used to remove NO and platinum used to remove HC and CO.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625850" y="4570413"/>
            <a:ext cx="638175" cy="374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87325" y="5845175"/>
            <a:ext cx="8194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Lead and sulfur in the exhaust gas severely inhibit the operation of a catalytic converter (poison).</a:t>
            </a:r>
          </a:p>
        </p:txBody>
      </p:sp>
      <p:pic>
        <p:nvPicPr>
          <p:cNvPr id="8" name="Picture 5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792163"/>
            <a:ext cx="71850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5462A-DC13-40D1-9EE6-0418D9AEE302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309813" y="114300"/>
            <a:ext cx="536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Three-way Catalytic Converter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8600" y="700088"/>
            <a:ext cx="87598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A catalyst forces a reaction at a temperature lower than normally occurs.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As the exhaust gases flow through the catalyst, the NO reacts with the CO, HC and 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via a reduction reaction on the catalyst surface.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  NO+CO→½N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+CO</a:t>
            </a:r>
            <a:r>
              <a:rPr lang="en-US" baseline="-25000">
                <a:cs typeface="Times New Roman" pitchFamily="18" charset="0"/>
              </a:rPr>
              <a:t>2 </a:t>
            </a:r>
            <a:r>
              <a:rPr lang="en-US">
                <a:cs typeface="Times New Roman" pitchFamily="18" charset="0"/>
              </a:rPr>
              <a:t>,  NO+H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→ ½N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+H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O, and others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The remaining CO and HC are removed through an oxidation reaction forming CO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and 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 products (air added to exhaust after exhaust valve).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A three-way catalysts will function correctly only if the exhaust gas composition corresponds to nearly (±1%) stoichiometric combustion.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	If the exhaust is too lean – NO is not destroyed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	If the exhaust is too rich – CO and HC are not destroyed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A closed-loop control system with an oxygen sensor in the exhaust is used to A/F ratio and used to adjust the fuel injector so that the A/F ratio is near stoichiometric.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2678113" y="79375"/>
            <a:ext cx="3792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Effect of Mixture Composition</a:t>
            </a:r>
          </a:p>
        </p:txBody>
      </p:sp>
      <p:pic>
        <p:nvPicPr>
          <p:cNvPr id="34819" name="Picture 9" descr="~lwf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75930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11"/>
          <p:cNvSpPr>
            <a:spLocks noChangeShapeType="1"/>
          </p:cNvSpPr>
          <p:nvPr/>
        </p:nvSpPr>
        <p:spPr bwMode="auto">
          <a:xfrm flipH="1">
            <a:off x="4445000" y="3937000"/>
            <a:ext cx="3429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3886200" cy="1143000"/>
          </a:xfrm>
        </p:spPr>
        <p:txBody>
          <a:bodyPr/>
          <a:lstStyle/>
          <a:p>
            <a:r>
              <a:rPr lang="en-US" sz="2800" smtClean="0"/>
              <a:t>The Unreasonable Interaction with Environment</a:t>
            </a:r>
          </a:p>
        </p:txBody>
      </p:sp>
      <p:sp>
        <p:nvSpPr>
          <p:cNvPr id="20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20998B-7CA2-49F0-8D94-074AACC4A476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Engine Development : Pleasure to Pain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CA" sz="2400" smtClean="0">
                <a:cs typeface="Times New Roman" pitchFamily="18" charset="0"/>
              </a:rPr>
              <a:t>During the 1940s air pollution as a problem was first recognized in the Los Angeles basin. </a:t>
            </a:r>
          </a:p>
          <a:p>
            <a:pPr eaLnBrk="1" hangingPunct="1"/>
            <a:r>
              <a:rPr lang="en-CA" sz="2400" smtClean="0">
                <a:cs typeface="Times New Roman" pitchFamily="18" charset="0"/>
              </a:rPr>
              <a:t> Two causes of this were the large population density and the local weather conditions.  </a:t>
            </a:r>
          </a:p>
          <a:p>
            <a:pPr eaLnBrk="1" hangingPunct="1"/>
            <a:r>
              <a:rPr lang="en-CA" sz="2400" smtClean="0">
                <a:cs typeface="Times New Roman" pitchFamily="18" charset="0"/>
              </a:rPr>
              <a:t>Smoke and other pollutants combined with fog to form smog.</a:t>
            </a:r>
          </a:p>
          <a:p>
            <a:pPr eaLnBrk="1" hangingPunct="1"/>
            <a:r>
              <a:rPr lang="en-CA" sz="2400" smtClean="0">
                <a:cs typeface="Times New Roman" pitchFamily="18" charset="0"/>
              </a:rPr>
              <a:t> In 1966 HC and CO emission limits were introduced.</a:t>
            </a:r>
          </a:p>
          <a:p>
            <a:pPr eaLnBrk="1" hangingPunct="1"/>
            <a:r>
              <a:rPr lang="en-CA" sz="2400" smtClean="0">
                <a:cs typeface="Times New Roman" pitchFamily="18" charset="0"/>
              </a:rPr>
              <a:t> By making more fuel efficient engines and with the use of exhaust after  treatment, emissions per vehicle of HC, CO, and NOx were reduced by about 95% during the 1970s and 1980s.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Engine Emissions Vs Combustion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Principal Engine Emissions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SI Engines : CO, HC and NOx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CI Engines : CO, HC, NOx and PM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AE3D56-95D4-4EE8-B920-118EF85AB4E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008062"/>
          </a:xfrm>
        </p:spPr>
        <p:txBody>
          <a:bodyPr/>
          <a:lstStyle/>
          <a:p>
            <a:pPr eaLnBrk="1" hangingPunct="1"/>
            <a:r>
              <a:rPr lang="en-IN" sz="2800" smtClean="0">
                <a:cs typeface="Times New Roman" pitchFamily="18" charset="0"/>
              </a:rPr>
              <a:t>Emission norms for passenger cars ( Petrol)</a:t>
            </a:r>
            <a:endParaRPr lang="en-US" sz="2800" smtClean="0"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" y="1470025"/>
          <a:ext cx="8362950" cy="4702176"/>
        </p:xfrm>
        <a:graphic>
          <a:graphicData uri="http://schemas.openxmlformats.org/drawingml/2006/table">
            <a:tbl>
              <a:tblPr/>
              <a:tblGrid>
                <a:gridCol w="2768600"/>
                <a:gridCol w="2146300"/>
                <a:gridCol w="3448050"/>
              </a:tblGrid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Norms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CO( g/km)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HC+ NOx)(g/km)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1991Norms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14.3-27.1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2.0(Only HC)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1996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8.68-12.40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3.00-4.36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1998Norms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4.34-6.20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1.50-2.18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4492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stage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2000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2.72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0.97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stage-II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Stage-III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0.35(combined)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46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Stage-IV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0.18(combined)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0625" algn="l"/>
              </a:tabLst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z="2800" smtClean="0">
                <a:cs typeface="Times New Roman" pitchFamily="18" charset="0"/>
              </a:rPr>
              <a:t>Emission Norms for 2/3 Wheelers ( Petrol)</a:t>
            </a:r>
            <a:br>
              <a:rPr lang="en-IN" sz="2800" smtClean="0">
                <a:cs typeface="Times New Roman" pitchFamily="18" charset="0"/>
              </a:rPr>
            </a:br>
            <a:endParaRPr lang="en-US" sz="2800" smtClean="0"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471613"/>
          <a:ext cx="8153400" cy="4319588"/>
        </p:xfrm>
        <a:graphic>
          <a:graphicData uri="http://schemas.openxmlformats.org/drawingml/2006/table">
            <a:tbl>
              <a:tblPr/>
              <a:tblGrid>
                <a:gridCol w="2578100"/>
                <a:gridCol w="1778000"/>
                <a:gridCol w="3797300"/>
              </a:tblGrid>
              <a:tr h="61708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CO ( g/km)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HC+ NOx (g/km)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708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1991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12-30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8-12 (only HC)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708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1996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3.6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3416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stage 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2000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708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stage-II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7084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Stage-III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2600" y="655638"/>
            <a:ext cx="8229600" cy="1143000"/>
          </a:xfrm>
        </p:spPr>
        <p:txBody>
          <a:bodyPr/>
          <a:lstStyle/>
          <a:p>
            <a:pPr eaLnBrk="1" hangingPunct="1"/>
            <a:r>
              <a:rPr lang="en-IN" sz="2800" smtClean="0">
                <a:cs typeface="Times New Roman" pitchFamily="18" charset="0"/>
              </a:rPr>
              <a:t>Emission norms for Heavy diesel vehicles:</a:t>
            </a:r>
            <a:br>
              <a:rPr lang="en-IN" sz="2800" smtClean="0">
                <a:cs typeface="Times New Roman" pitchFamily="18" charset="0"/>
              </a:rPr>
            </a:br>
            <a:endParaRPr lang="en-US" sz="2800" smtClean="0"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3213" y="2312988"/>
          <a:ext cx="8675687" cy="3292793"/>
        </p:xfrm>
        <a:graphic>
          <a:graphicData uri="http://schemas.openxmlformats.org/drawingml/2006/table">
            <a:tbl>
              <a:tblPr/>
              <a:tblGrid>
                <a:gridCol w="2938462"/>
                <a:gridCol w="1474788"/>
                <a:gridCol w="1404937"/>
                <a:gridCol w="1397000"/>
                <a:gridCol w="1460500"/>
              </a:tblGrid>
              <a:tr h="696913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Norms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CO 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(g/kwhr)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HC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(g/kwhr)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Nox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(g/kwhr)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PM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(g/kwhr)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1991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1996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11.2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14.4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stage </a:t>
                      </a:r>
                      <a:r>
                        <a:rPr kumimoji="0" lang="en-I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2000 Norms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0.36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stage-II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Stage-III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Bharat Stage-IV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0.96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 Engine Emission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 Engine Emissions</Template>
  <TotalTime>0</TotalTime>
  <Words>1445</Words>
  <Application>Microsoft PowerPoint</Application>
  <PresentationFormat>On-screen Show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IC Engine Emissions</vt:lpstr>
      <vt:lpstr>Equation</vt:lpstr>
      <vt:lpstr>IC Engine Emissions</vt:lpstr>
      <vt:lpstr>Emission sources in a gasoline fuelled car</vt:lpstr>
      <vt:lpstr>Emission sources in a diesel engine powered Vehicle</vt:lpstr>
      <vt:lpstr>The Unreasonable Interaction with Environment</vt:lpstr>
      <vt:lpstr>Engine Development : Pleasure to Pain  </vt:lpstr>
      <vt:lpstr>Engine Emissions Vs Combustion Strategy</vt:lpstr>
      <vt:lpstr>Emission norms for passenger cars ( Petrol)</vt:lpstr>
      <vt:lpstr>Emission Norms for 2/3 Wheelers ( Petrol) </vt:lpstr>
      <vt:lpstr>Emission norms for Heavy diesel vehicles: </vt:lpstr>
      <vt:lpstr>The Cylinder &amp; Hydrocarbon Emission Sources</vt:lpstr>
      <vt:lpstr>Slide 11</vt:lpstr>
      <vt:lpstr>Slide 12</vt:lpstr>
      <vt:lpstr>Heat Transfer from Cylinder</vt:lpstr>
      <vt:lpstr>Coolant Temperature Vs HC Emissions</vt:lpstr>
      <vt:lpstr>Ignition Timing Vs HC Emissions</vt:lpstr>
      <vt:lpstr>Effect of Misfiring on HC Emissions</vt:lpstr>
      <vt:lpstr>Slide 17</vt:lpstr>
      <vt:lpstr>Effect of Ignition Delay on HC Emissions in CI Engine </vt:lpstr>
      <vt:lpstr>Formation of CO in IC Engines </vt:lpstr>
      <vt:lpstr>Slide 20</vt:lpstr>
      <vt:lpstr>Air/Fuel Ratio Vs Carbon Monoxide Concentration</vt:lpstr>
      <vt:lpstr>Formation of CO in CI Engines </vt:lpstr>
      <vt:lpstr>Particulates</vt:lpstr>
      <vt:lpstr>Particulate composition of diesel engine exhaust</vt:lpstr>
      <vt:lpstr>Slide 25</vt:lpstr>
      <vt:lpstr>NOx Formation in I.C. Engines</vt:lpstr>
      <vt:lpstr>Global Reaction Rate</vt:lpstr>
      <vt:lpstr>Slide 28</vt:lpstr>
      <vt:lpstr>Slide 29</vt:lpstr>
      <vt:lpstr>Emissions Control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Engine Emissions</dc:title>
  <dc:creator>welcome</dc:creator>
  <cp:lastModifiedBy>welcome</cp:lastModifiedBy>
  <cp:revision>1</cp:revision>
  <dcterms:created xsi:type="dcterms:W3CDTF">2023-10-12T14:33:05Z</dcterms:created>
  <dcterms:modified xsi:type="dcterms:W3CDTF">2023-10-12T14:33:47Z</dcterms:modified>
</cp:coreProperties>
</file>