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73" r:id="rId10"/>
    <p:sldId id="274" r:id="rId11"/>
    <p:sldId id="275" r:id="rId12"/>
    <p:sldId id="276" r:id="rId13"/>
    <p:sldId id="264" r:id="rId14"/>
    <p:sldId id="265" r:id="rId15"/>
    <p:sldId id="266" r:id="rId16"/>
    <p:sldId id="267" r:id="rId17"/>
    <p:sldId id="268" r:id="rId18"/>
    <p:sldId id="269" r:id="rId19"/>
    <p:sldId id="270" r:id="rId20"/>
    <p:sldId id="271" r:id="rId21"/>
    <p:sldId id="272" r:id="rId22"/>
    <p:sldId id="277" r:id="rId23"/>
    <p:sldId id="278" r:id="rId24"/>
    <p:sldId id="279" r:id="rId25"/>
    <p:sldId id="284" r:id="rId26"/>
    <p:sldId id="285" r:id="rId27"/>
    <p:sldId id="280" r:id="rId28"/>
    <p:sldId id="281" r:id="rId29"/>
    <p:sldId id="282"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20"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CBDE4B-11FD-4A62-B757-98A6E8460299}" type="datetimeFigureOut">
              <a:rPr lang="en-IN" smtClean="0"/>
              <a:t>21-09-2020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2505A270-60EE-477A-9D3D-1CE0D7435E09}"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DE4B-11FD-4A62-B757-98A6E8460299}" type="datetimeFigureOut">
              <a:rPr lang="en-IN" smtClean="0"/>
              <a:t>21-09-2020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05A270-60EE-477A-9D3D-1CE0D7435E0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DE4B-11FD-4A62-B757-98A6E8460299}" type="datetimeFigureOut">
              <a:rPr lang="en-IN" smtClean="0"/>
              <a:t>21-09-2020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05A270-60EE-477A-9D3D-1CE0D7435E0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DE4B-11FD-4A62-B757-98A6E8460299}" type="datetimeFigureOut">
              <a:rPr lang="en-IN" smtClean="0"/>
              <a:t>21-09-2020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05A270-60EE-477A-9D3D-1CE0D7435E09}"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CBDE4B-11FD-4A62-B757-98A6E8460299}" type="datetimeFigureOut">
              <a:rPr lang="en-IN" smtClean="0"/>
              <a:t>21-09-2020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505A270-60EE-477A-9D3D-1CE0D7435E09}"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CBDE4B-11FD-4A62-B757-98A6E8460299}" type="datetimeFigureOut">
              <a:rPr lang="en-IN" smtClean="0"/>
              <a:t>21-09-2020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05A270-60EE-477A-9D3D-1CE0D7435E09}"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CBDE4B-11FD-4A62-B757-98A6E8460299}" type="datetimeFigureOut">
              <a:rPr lang="en-IN" smtClean="0"/>
              <a:t>21-09-2020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505A270-60EE-477A-9D3D-1CE0D7435E09}"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CBDE4B-11FD-4A62-B757-98A6E8460299}" type="datetimeFigureOut">
              <a:rPr lang="en-IN" smtClean="0"/>
              <a:t>21-09-2020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505A270-60EE-477A-9D3D-1CE0D7435E09}"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BDE4B-11FD-4A62-B757-98A6E8460299}" type="datetimeFigureOut">
              <a:rPr lang="en-IN" smtClean="0"/>
              <a:t>21-09-2020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505A270-60EE-477A-9D3D-1CE0D7435E0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CBDE4B-11FD-4A62-B757-98A6E8460299}" type="datetimeFigureOut">
              <a:rPr lang="en-IN" smtClean="0"/>
              <a:t>21-09-2020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505A270-60EE-477A-9D3D-1CE0D7435E09}"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CBDE4B-11FD-4A62-B757-98A6E8460299}" type="datetimeFigureOut">
              <a:rPr lang="en-IN" smtClean="0"/>
              <a:t>21-09-2020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2505A270-60EE-477A-9D3D-1CE0D7435E09}"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CBDE4B-11FD-4A62-B757-98A6E8460299}" type="datetimeFigureOut">
              <a:rPr lang="en-IN" smtClean="0"/>
              <a:t>21-09-2020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05A270-60EE-477A-9D3D-1CE0D7435E09}"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byjus.com/chemistry/copper/" TargetMode="External"/><Relationship Id="rId2" Type="http://schemas.openxmlformats.org/officeDocument/2006/relationships/hyperlink" Target="https://byjus.com/chemistry/periodic-table/"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Kelvin"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548680"/>
            <a:ext cx="6048672" cy="1080120"/>
          </a:xfrm>
        </p:spPr>
        <p:txBody>
          <a:bodyPr>
            <a:normAutofit/>
          </a:bodyPr>
          <a:lstStyle/>
          <a:p>
            <a:pPr algn="ctr"/>
            <a:r>
              <a:rPr lang="en-IN" sz="1800" b="1" dirty="0" smtClean="0">
                <a:latin typeface="Times New Roman" pitchFamily="18" charset="0"/>
                <a:cs typeface="Times New Roman" pitchFamily="18" charset="0"/>
              </a:rPr>
              <a:t>   </a:t>
            </a:r>
            <a:r>
              <a:rPr lang="en-IN" sz="1800" b="1" dirty="0" smtClean="0">
                <a:solidFill>
                  <a:srgbClr val="002060"/>
                </a:solidFill>
                <a:latin typeface="Times New Roman" pitchFamily="18" charset="0"/>
                <a:cs typeface="Times New Roman" pitchFamily="18" charset="0"/>
              </a:rPr>
              <a:t>DESIGN AND ANALYSIS OF FAILURE AND IMPROVEMENT OF REAR AXLE SHAFT BY USING                           COMPOSITE MATERIAL</a:t>
            </a:r>
            <a:endParaRPr lang="en-IN" sz="1800" b="1"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a:xfrm>
            <a:off x="0" y="1916832"/>
            <a:ext cx="9144000" cy="4941168"/>
          </a:xfrm>
        </p:spPr>
        <p:txBody>
          <a:bodyPr>
            <a:normAutofit/>
          </a:bodyPr>
          <a:lstStyle/>
          <a:p>
            <a:r>
              <a:rPr lang="en-US" sz="1800" dirty="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A </a:t>
            </a:r>
            <a:r>
              <a:rPr lang="en-US" sz="1800" b="1" dirty="0">
                <a:solidFill>
                  <a:schemeClr val="tx1"/>
                </a:solidFill>
                <a:latin typeface="Times New Roman" pitchFamily="18" charset="0"/>
                <a:cs typeface="Times New Roman" pitchFamily="18" charset="0"/>
              </a:rPr>
              <a:t>PROJECT REPORT</a:t>
            </a:r>
            <a:endParaRPr lang="en-IN" sz="1800" dirty="0">
              <a:solidFill>
                <a:schemeClr val="tx1"/>
              </a:solidFill>
              <a:latin typeface="Times New Roman" pitchFamily="18" charset="0"/>
              <a:cs typeface="Times New Roman" pitchFamily="18" charset="0"/>
            </a:endParaRPr>
          </a:p>
          <a:p>
            <a:r>
              <a:rPr lang="en-US" sz="1800" i="1" dirty="0">
                <a:solidFill>
                  <a:schemeClr val="tx1"/>
                </a:solidFill>
                <a:latin typeface="Times New Roman" pitchFamily="18" charset="0"/>
                <a:cs typeface="Times New Roman" pitchFamily="18" charset="0"/>
              </a:rPr>
              <a:t>         </a:t>
            </a:r>
            <a:r>
              <a:rPr lang="en-US" sz="1800" i="1" dirty="0" smtClean="0">
                <a:solidFill>
                  <a:schemeClr val="tx1"/>
                </a:solidFill>
                <a:latin typeface="Times New Roman" pitchFamily="18" charset="0"/>
                <a:cs typeface="Times New Roman" pitchFamily="18" charset="0"/>
              </a:rPr>
              <a:t>                                                             </a:t>
            </a:r>
            <a:r>
              <a:rPr lang="en-US" sz="1800" b="1" i="1" dirty="0" smtClean="0">
                <a:solidFill>
                  <a:schemeClr val="tx1"/>
                </a:solidFill>
                <a:latin typeface="Times New Roman" pitchFamily="18" charset="0"/>
                <a:cs typeface="Times New Roman" pitchFamily="18" charset="0"/>
              </a:rPr>
              <a:t>Submitted by</a:t>
            </a:r>
          </a:p>
          <a:p>
            <a:endParaRPr lang="en-IN" sz="1800" dirty="0">
              <a:solidFill>
                <a:schemeClr val="tx1"/>
              </a:solidFill>
              <a:latin typeface="Times New Roman" pitchFamily="18" charset="0"/>
              <a:cs typeface="Times New Roman" pitchFamily="18" charset="0"/>
            </a:endParaRPr>
          </a:p>
          <a:p>
            <a:r>
              <a:rPr lang="en-US" sz="1800" b="1" dirty="0" smtClean="0">
                <a:solidFill>
                  <a:schemeClr val="tx1"/>
                </a:solidFill>
                <a:latin typeface="Times New Roman" pitchFamily="18" charset="0"/>
                <a:cs typeface="Times New Roman" pitchFamily="18" charset="0"/>
              </a:rPr>
              <a:t>                   K.GUNAL</a:t>
            </a:r>
            <a:r>
              <a:rPr lang="en-US" sz="1800" b="1" dirty="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t>
            </a:r>
            <a:r>
              <a:rPr lang="en-US" sz="1800" b="1" dirty="0">
                <a:solidFill>
                  <a:schemeClr val="tx1"/>
                </a:solidFill>
                <a:latin typeface="Times New Roman" pitchFamily="18" charset="0"/>
                <a:cs typeface="Times New Roman" pitchFamily="18" charset="0"/>
              </a:rPr>
              <a:t>821716114012)</a:t>
            </a:r>
            <a:endParaRPr lang="en-IN" sz="1800" dirty="0">
              <a:solidFill>
                <a:schemeClr val="tx1"/>
              </a:solidFill>
              <a:latin typeface="Times New Roman" pitchFamily="18" charset="0"/>
              <a:cs typeface="Times New Roman" pitchFamily="18" charset="0"/>
            </a:endParaRPr>
          </a:p>
          <a:p>
            <a:r>
              <a:rPr lang="en-US" sz="1800" b="1" dirty="0" smtClean="0">
                <a:solidFill>
                  <a:schemeClr val="tx1"/>
                </a:solidFill>
                <a:latin typeface="Times New Roman" pitchFamily="18" charset="0"/>
                <a:cs typeface="Times New Roman" pitchFamily="18" charset="0"/>
              </a:rPr>
              <a:t>                                   D.LOGESH   </a:t>
            </a:r>
            <a:r>
              <a:rPr lang="en-US" sz="1800" b="1" dirty="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t>
            </a:r>
            <a:r>
              <a:rPr lang="en-US" sz="1800" b="1" dirty="0">
                <a:solidFill>
                  <a:schemeClr val="tx1"/>
                </a:solidFill>
                <a:latin typeface="Times New Roman" pitchFamily="18" charset="0"/>
                <a:cs typeface="Times New Roman" pitchFamily="18" charset="0"/>
              </a:rPr>
              <a:t>(</a:t>
            </a:r>
            <a:r>
              <a:rPr lang="en-US" sz="1800" b="1" dirty="0" smtClean="0">
                <a:solidFill>
                  <a:schemeClr val="tx1"/>
                </a:solidFill>
                <a:latin typeface="Times New Roman" pitchFamily="18" charset="0"/>
                <a:cs typeface="Times New Roman" pitchFamily="18" charset="0"/>
              </a:rPr>
              <a:t>821716114018)</a:t>
            </a:r>
          </a:p>
          <a:p>
            <a:r>
              <a:rPr lang="en-US" sz="1800" b="1" dirty="0" smtClean="0">
                <a:solidFill>
                  <a:schemeClr val="tx1"/>
                </a:solidFill>
                <a:latin typeface="Times New Roman" pitchFamily="18" charset="0"/>
                <a:cs typeface="Times New Roman" pitchFamily="18" charset="0"/>
              </a:rPr>
              <a:t>                                   R.MAHENDHIRAN                                 (821716114019)</a:t>
            </a:r>
            <a:endParaRPr lang="en-IN" sz="1800" dirty="0">
              <a:solidFill>
                <a:schemeClr val="tx1"/>
              </a:solidFill>
              <a:latin typeface="Times New Roman" pitchFamily="18" charset="0"/>
              <a:cs typeface="Times New Roman" pitchFamily="18" charset="0"/>
            </a:endParaRPr>
          </a:p>
          <a:p>
            <a:r>
              <a:rPr lang="en-US" sz="1800" b="1" dirty="0" smtClean="0">
                <a:solidFill>
                  <a:schemeClr val="tx1"/>
                </a:solidFill>
                <a:latin typeface="Times New Roman" pitchFamily="18" charset="0"/>
                <a:cs typeface="Times New Roman" pitchFamily="18" charset="0"/>
              </a:rPr>
              <a:t>                                    B.RANJITH </a:t>
            </a:r>
            <a:r>
              <a:rPr lang="en-US" sz="1800" b="1" dirty="0">
                <a:solidFill>
                  <a:schemeClr val="tx1"/>
                </a:solidFill>
                <a:latin typeface="Times New Roman" pitchFamily="18" charset="0"/>
                <a:cs typeface="Times New Roman" pitchFamily="18" charset="0"/>
              </a:rPr>
              <a:t>KUMAR	</a:t>
            </a:r>
            <a:r>
              <a:rPr lang="en-US" sz="1800" b="1" dirty="0" smtClean="0">
                <a:solidFill>
                  <a:schemeClr val="tx1"/>
                </a:solidFill>
                <a:latin typeface="Times New Roman" pitchFamily="18" charset="0"/>
                <a:cs typeface="Times New Roman" pitchFamily="18" charset="0"/>
              </a:rPr>
              <a:t>     </a:t>
            </a:r>
            <a:r>
              <a:rPr lang="en-US" sz="1800" b="1" dirty="0">
                <a:solidFill>
                  <a:schemeClr val="tx1"/>
                </a:solidFill>
                <a:latin typeface="Times New Roman" pitchFamily="18" charset="0"/>
                <a:cs typeface="Times New Roman" pitchFamily="18" charset="0"/>
              </a:rPr>
              <a:t>	        (821716114038</a:t>
            </a:r>
            <a:r>
              <a:rPr lang="en-US" sz="1800" b="1" dirty="0" smtClean="0">
                <a:solidFill>
                  <a:schemeClr val="tx1"/>
                </a:solidFill>
                <a:latin typeface="Times New Roman" pitchFamily="18" charset="0"/>
                <a:cs typeface="Times New Roman" pitchFamily="18" charset="0"/>
              </a:rPr>
              <a:t>)</a:t>
            </a:r>
          </a:p>
          <a:p>
            <a:endParaRPr lang="en-US" sz="1800" b="1" dirty="0" smtClean="0">
              <a:solidFill>
                <a:schemeClr val="tx1"/>
              </a:solidFill>
              <a:latin typeface="Times New Roman" pitchFamily="18" charset="0"/>
              <a:cs typeface="Times New Roman" pitchFamily="18" charset="0"/>
            </a:endParaRPr>
          </a:p>
          <a:p>
            <a:r>
              <a:rPr lang="en-US" sz="1800" dirty="0" smtClean="0">
                <a:solidFill>
                  <a:schemeClr val="tx1"/>
                </a:solidFill>
                <a:latin typeface="Times New Roman" pitchFamily="18" charset="0"/>
                <a:cs typeface="Times New Roman" pitchFamily="18" charset="0"/>
              </a:rPr>
              <a:t>                                        Who </a:t>
            </a:r>
            <a:r>
              <a:rPr lang="en-US" sz="1800" dirty="0">
                <a:solidFill>
                  <a:schemeClr val="tx1"/>
                </a:solidFill>
                <a:latin typeface="Times New Roman" pitchFamily="18" charset="0"/>
                <a:cs typeface="Times New Roman" pitchFamily="18" charset="0"/>
              </a:rPr>
              <a:t>carried out the project work my </a:t>
            </a:r>
            <a:r>
              <a:rPr lang="en-US" sz="1800" dirty="0" smtClean="0">
                <a:solidFill>
                  <a:schemeClr val="tx1"/>
                </a:solidFill>
                <a:latin typeface="Times New Roman" pitchFamily="18" charset="0"/>
                <a:cs typeface="Times New Roman" pitchFamily="18" charset="0"/>
              </a:rPr>
              <a:t> supervision</a:t>
            </a:r>
          </a:p>
          <a:p>
            <a:endParaRPr lang="en-US" sz="1800" dirty="0">
              <a:solidFill>
                <a:schemeClr val="tx1"/>
              </a:solidFill>
              <a:latin typeface="Times New Roman" pitchFamily="18" charset="0"/>
              <a:cs typeface="Times New Roman" pitchFamily="18" charset="0"/>
            </a:endParaRPr>
          </a:p>
          <a:p>
            <a:endParaRPr lang="en-US" sz="1800" dirty="0">
              <a:solidFill>
                <a:schemeClr val="tx1"/>
              </a:solidFill>
              <a:latin typeface="Times New Roman" pitchFamily="18" charset="0"/>
              <a:cs typeface="Times New Roman" pitchFamily="18" charset="0"/>
            </a:endParaRPr>
          </a:p>
          <a:p>
            <a:r>
              <a:rPr lang="en-US" sz="1800" b="1" dirty="0" smtClean="0">
                <a:solidFill>
                  <a:schemeClr val="tx1"/>
                </a:solidFill>
                <a:latin typeface="Times New Roman" pitchFamily="18" charset="0"/>
                <a:cs typeface="Times New Roman" pitchFamily="18" charset="0"/>
              </a:rPr>
              <a:t>                                                                                           PROJECT SUPERVISOR</a:t>
            </a:r>
          </a:p>
          <a:p>
            <a:r>
              <a:rPr lang="en-US" sz="1800" b="1" dirty="0" smtClean="0">
                <a:solidFill>
                  <a:schemeClr val="tx1"/>
                </a:solidFill>
                <a:latin typeface="Times New Roman" pitchFamily="18" charset="0"/>
                <a:cs typeface="Times New Roman" pitchFamily="18" charset="0"/>
              </a:rPr>
              <a:t>                                                                                       </a:t>
            </a:r>
            <a:r>
              <a:rPr lang="en-US" sz="1800" b="1" dirty="0" err="1" smtClean="0">
                <a:solidFill>
                  <a:schemeClr val="tx1"/>
                </a:solidFill>
                <a:latin typeface="Times New Roman" pitchFamily="18" charset="0"/>
                <a:cs typeface="Times New Roman" pitchFamily="18" charset="0"/>
              </a:rPr>
              <a:t>Mr.K.VEERAPANDIAN.,M.E</a:t>
            </a:r>
            <a:r>
              <a:rPr lang="en-US" sz="1800" b="1" dirty="0" smtClean="0">
                <a:solidFill>
                  <a:schemeClr val="tx1"/>
                </a:solidFill>
                <a:latin typeface="Times New Roman" pitchFamily="18" charset="0"/>
                <a:cs typeface="Times New Roman" pitchFamily="18" charset="0"/>
              </a:rPr>
              <a:t>.,</a:t>
            </a:r>
          </a:p>
          <a:p>
            <a:r>
              <a:rPr lang="en-US" sz="1100" b="1" dirty="0" smtClean="0">
                <a:solidFill>
                  <a:schemeClr val="tx1"/>
                </a:solidFill>
                <a:latin typeface="Constantia" pitchFamily="18" charset="0"/>
                <a:cs typeface="Times New Roman" pitchFamily="18" charset="0"/>
              </a:rPr>
              <a:t>                                                                                                                                                       </a:t>
            </a:r>
            <a:r>
              <a:rPr lang="en-US" sz="1600" b="1" dirty="0" smtClean="0">
                <a:solidFill>
                  <a:schemeClr val="tx1"/>
                </a:solidFill>
                <a:latin typeface="Constantia" pitchFamily="18" charset="0"/>
                <a:cs typeface="Times New Roman" pitchFamily="18" charset="0"/>
              </a:rPr>
              <a:t>department of mechanical engineering</a:t>
            </a: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US" sz="1100" b="1" dirty="0" smtClean="0">
              <a:solidFill>
                <a:schemeClr val="tx1"/>
              </a:solidFill>
              <a:latin typeface="Constantia" pitchFamily="18" charset="0"/>
              <a:cs typeface="Times New Roman" pitchFamily="18" charset="0"/>
            </a:endParaRPr>
          </a:p>
          <a:p>
            <a:endParaRPr lang="en-US" sz="1100" b="1" dirty="0">
              <a:solidFill>
                <a:schemeClr val="tx1"/>
              </a:solidFill>
              <a:latin typeface="Constantia" pitchFamily="18" charset="0"/>
              <a:cs typeface="Times New Roman" pitchFamily="18" charset="0"/>
            </a:endParaRPr>
          </a:p>
          <a:p>
            <a:endParaRPr lang="en-IN" sz="1100" dirty="0">
              <a:solidFill>
                <a:schemeClr val="tx1"/>
              </a:solidFill>
              <a:latin typeface="Constantia" pitchFamily="18" charset="0"/>
              <a:cs typeface="Times New Roman" pitchFamily="18" charset="0"/>
            </a:endParaRPr>
          </a:p>
        </p:txBody>
      </p:sp>
      <p:pic>
        <p:nvPicPr>
          <p:cNvPr id="4" name="Picture 3" descr="E:\Screenshot_20180313-194948.pn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95536" y="548680"/>
            <a:ext cx="1114425" cy="1190625"/>
          </a:xfrm>
          <a:prstGeom prst="rect">
            <a:avLst/>
          </a:prstGeom>
          <a:noFill/>
          <a:ln>
            <a:noFill/>
          </a:ln>
        </p:spPr>
      </p:pic>
      <p:pic>
        <p:nvPicPr>
          <p:cNvPr id="5" name="Picture 4" descr="E:\Screenshot_20180313-192143.pn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7884368" y="620688"/>
            <a:ext cx="1003300" cy="9048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rmAutofit/>
          </a:bodyPr>
          <a:lstStyle/>
          <a:p>
            <a:r>
              <a:rPr lang="en-IN" sz="2800" b="1" dirty="0" smtClean="0">
                <a:solidFill>
                  <a:schemeClr val="tx1"/>
                </a:solidFill>
                <a:latin typeface="Times New Roman" pitchFamily="18" charset="0"/>
                <a:cs typeface="Times New Roman" pitchFamily="18" charset="0"/>
              </a:rPr>
              <a:t>      </a:t>
            </a:r>
            <a:r>
              <a:rPr lang="en-IN" sz="2400" b="1" dirty="0" smtClean="0">
                <a:solidFill>
                  <a:schemeClr val="tx1"/>
                </a:solidFill>
                <a:latin typeface="Times New Roman" pitchFamily="18" charset="0"/>
                <a:cs typeface="Times New Roman" pitchFamily="18" charset="0"/>
              </a:rPr>
              <a:t>TOTAL DEFORMATION OF AISI 4140 ALLOY      STEEL </a:t>
            </a:r>
            <a:endParaRPr lang="en-IN" sz="2400" b="1" dirty="0">
              <a:solidFill>
                <a:schemeClr val="tx1"/>
              </a:solidFill>
              <a:latin typeface="Times New Roman" pitchFamily="18" charset="0"/>
              <a:cs typeface="Times New Roman" pitchFamily="18" charset="0"/>
            </a:endParaRPr>
          </a:p>
        </p:txBody>
      </p:sp>
      <p:pic>
        <p:nvPicPr>
          <p:cNvPr id="3" name="Picture 2" descr="Mechanical_Report_Files/StaticFigure33.png"/>
          <p:cNvPicPr/>
          <p:nvPr/>
        </p:nvPicPr>
        <p:blipFill>
          <a:blip r:embed="rId2" cstate="print"/>
          <a:srcRect/>
          <a:stretch>
            <a:fillRect/>
          </a:stretch>
        </p:blipFill>
        <p:spPr bwMode="auto">
          <a:xfrm>
            <a:off x="323528" y="1556792"/>
            <a:ext cx="8424936" cy="475252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892480" cy="792088"/>
          </a:xfrm>
        </p:spPr>
        <p:txBody>
          <a:bodyPr>
            <a:normAutofit/>
          </a:bodyPr>
          <a:lstStyle/>
          <a:p>
            <a:r>
              <a:rPr lang="en-IN" sz="2400" b="1" dirty="0" smtClean="0">
                <a:solidFill>
                  <a:schemeClr val="tx1"/>
                </a:solidFill>
                <a:latin typeface="Times New Roman" pitchFamily="18" charset="0"/>
                <a:cs typeface="Times New Roman" pitchFamily="18" charset="0"/>
              </a:rPr>
              <a:t>EQUIVELANT ELASTIC STRAIN OF AISI 4140 ALLOY STEEL</a:t>
            </a:r>
            <a:endParaRPr lang="en-IN" sz="2400" b="1" dirty="0">
              <a:solidFill>
                <a:schemeClr val="tx1"/>
              </a:solidFill>
              <a:latin typeface="Times New Roman" pitchFamily="18" charset="0"/>
              <a:cs typeface="Times New Roman" pitchFamily="18" charset="0"/>
            </a:endParaRPr>
          </a:p>
        </p:txBody>
      </p:sp>
      <p:pic>
        <p:nvPicPr>
          <p:cNvPr id="3" name="Picture 2" descr="Mechanical_Report_Files/StaticFigure34.png"/>
          <p:cNvPicPr/>
          <p:nvPr/>
        </p:nvPicPr>
        <p:blipFill>
          <a:blip r:embed="rId2" cstate="print"/>
          <a:srcRect/>
          <a:stretch>
            <a:fillRect/>
          </a:stretch>
        </p:blipFill>
        <p:spPr bwMode="auto">
          <a:xfrm>
            <a:off x="179512" y="1484784"/>
            <a:ext cx="8712968" cy="511256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820472" cy="504056"/>
          </a:xfrm>
        </p:spPr>
        <p:txBody>
          <a:bodyPr>
            <a:normAutofit/>
          </a:bodyPr>
          <a:lstStyle/>
          <a:p>
            <a:r>
              <a:rPr lang="en-IN" sz="2400" b="1" dirty="0" smtClean="0">
                <a:solidFill>
                  <a:schemeClr val="tx1"/>
                </a:solidFill>
                <a:latin typeface="Times New Roman" pitchFamily="18" charset="0"/>
                <a:cs typeface="Times New Roman" pitchFamily="18" charset="0"/>
              </a:rPr>
              <a:t>EQUIVELANT ELASTIC STRESS OF AISI 4140 ALLOY STEEL</a:t>
            </a:r>
            <a:endParaRPr lang="en-IN" sz="2400" b="1" dirty="0">
              <a:solidFill>
                <a:schemeClr val="tx1"/>
              </a:solidFill>
              <a:latin typeface="Times New Roman" pitchFamily="18" charset="0"/>
              <a:cs typeface="Times New Roman" pitchFamily="18" charset="0"/>
            </a:endParaRPr>
          </a:p>
        </p:txBody>
      </p:sp>
      <p:pic>
        <p:nvPicPr>
          <p:cNvPr id="3" name="Picture 2" descr="Mechanical_Report_Files/StaticFigure35.png"/>
          <p:cNvPicPr/>
          <p:nvPr/>
        </p:nvPicPr>
        <p:blipFill>
          <a:blip r:embed="rId2" cstate="print"/>
          <a:srcRect/>
          <a:stretch>
            <a:fillRect/>
          </a:stretch>
        </p:blipFill>
        <p:spPr bwMode="auto">
          <a:xfrm>
            <a:off x="323528" y="1268760"/>
            <a:ext cx="8568951" cy="511256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IN" sz="2400" b="1" dirty="0" smtClean="0">
                <a:solidFill>
                  <a:schemeClr val="tx1"/>
                </a:solidFill>
                <a:latin typeface="Times New Roman" pitchFamily="18" charset="0"/>
                <a:cs typeface="Times New Roman" pitchFamily="18" charset="0"/>
              </a:rPr>
              <a:t>                        Mechanical properties of AISI 4140</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r>
            <a:br>
              <a:rPr lang="en-IN" sz="2400" b="1" dirty="0" smtClean="0">
                <a:solidFill>
                  <a:schemeClr val="tx1"/>
                </a:solidFill>
                <a:latin typeface="Times New Roman" pitchFamily="18" charset="0"/>
                <a:cs typeface="Times New Roman" pitchFamily="18" charset="0"/>
              </a:rPr>
            </a:br>
            <a:endParaRPr lang="en-IN" sz="2400" b="1" dirty="0">
              <a:solidFill>
                <a:schemeClr val="tx1"/>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0" y="1397000"/>
          <a:ext cx="6096000" cy="44500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IN" dirty="0" smtClean="0"/>
                        <a:t>properties</a:t>
                      </a:r>
                      <a:endParaRPr lang="en-IN" dirty="0"/>
                    </a:p>
                  </a:txBody>
                  <a:tcPr/>
                </a:tc>
                <a:tc>
                  <a:txBody>
                    <a:bodyPr/>
                    <a:lstStyle/>
                    <a:p>
                      <a:r>
                        <a:rPr lang="en-IN" dirty="0" smtClean="0"/>
                        <a:t>   metric</a:t>
                      </a:r>
                      <a:endParaRPr lang="en-IN" dirty="0"/>
                    </a:p>
                  </a:txBody>
                  <a:tcPr/>
                </a:tc>
              </a:tr>
              <a:tr h="370840">
                <a:tc>
                  <a:txBody>
                    <a:bodyPr/>
                    <a:lstStyle/>
                    <a:p>
                      <a:r>
                        <a:rPr lang="en-IN" dirty="0" smtClean="0"/>
                        <a:t>Tensile</a:t>
                      </a:r>
                      <a:r>
                        <a:rPr lang="en-IN" baseline="0" dirty="0" smtClean="0"/>
                        <a:t> strength</a:t>
                      </a:r>
                      <a:endParaRPr lang="en-IN" dirty="0"/>
                    </a:p>
                  </a:txBody>
                  <a:tcPr/>
                </a:tc>
                <a:tc>
                  <a:txBody>
                    <a:bodyPr/>
                    <a:lstStyle/>
                    <a:p>
                      <a:pPr marL="45720">
                        <a:lnSpc>
                          <a:spcPct val="150000"/>
                        </a:lnSpc>
                        <a:spcAft>
                          <a:spcPts val="270"/>
                        </a:spcAft>
                      </a:pPr>
                      <a:r>
                        <a:rPr lang="en-IN" sz="1800" dirty="0" smtClean="0">
                          <a:solidFill>
                            <a:srgbClr val="222222"/>
                          </a:solidFill>
                          <a:latin typeface="Times New Roman" pitchFamily="18" charset="0"/>
                          <a:ea typeface="Times New Roman"/>
                          <a:cs typeface="Times New Roman" pitchFamily="18" charset="0"/>
                        </a:rPr>
                        <a:t>         655 </a:t>
                      </a:r>
                      <a:r>
                        <a:rPr lang="en-IN" sz="1800" dirty="0" err="1">
                          <a:solidFill>
                            <a:srgbClr val="222222"/>
                          </a:solidFill>
                          <a:latin typeface="Times New Roman" pitchFamily="18" charset="0"/>
                          <a:ea typeface="Times New Roman"/>
                          <a:cs typeface="Times New Roman" pitchFamily="18" charset="0"/>
                        </a:rPr>
                        <a:t>MPa</a:t>
                      </a:r>
                      <a:r>
                        <a:rPr lang="en-IN" sz="1800" dirty="0">
                          <a:solidFill>
                            <a:srgbClr val="222222"/>
                          </a:solidFill>
                          <a:latin typeface="Times New Roman" pitchFamily="18" charset="0"/>
                          <a:ea typeface="Times New Roman"/>
                          <a:cs typeface="Times New Roman" pitchFamily="18" charset="0"/>
                        </a:rPr>
                        <a:t> </a:t>
                      </a:r>
                      <a:endParaRPr lang="en-IN" sz="1800" dirty="0">
                        <a:latin typeface="Times New Roman" pitchFamily="18" charset="0"/>
                        <a:ea typeface="Calibri"/>
                        <a:cs typeface="Times New Roman" pitchFamily="18" charset="0"/>
                      </a:endParaRPr>
                    </a:p>
                  </a:txBody>
                  <a:tcPr marL="68580" marR="68580" marT="0" marB="0"/>
                </a:tc>
              </a:tr>
              <a:tr h="370840">
                <a:tc>
                  <a:txBody>
                    <a:bodyPr/>
                    <a:lstStyle/>
                    <a:p>
                      <a:r>
                        <a:rPr lang="en-IN" dirty="0" smtClean="0"/>
                        <a:t>Yield </a:t>
                      </a:r>
                      <a:r>
                        <a:rPr lang="en-IN" dirty="0" err="1" smtClean="0"/>
                        <a:t>strenghth</a:t>
                      </a:r>
                      <a:endParaRPr lang="en-IN" dirty="0"/>
                    </a:p>
                  </a:txBody>
                  <a:tcPr/>
                </a:tc>
                <a:tc>
                  <a:txBody>
                    <a:bodyPr/>
                    <a:lstStyle/>
                    <a:p>
                      <a:pPr marL="7620">
                        <a:lnSpc>
                          <a:spcPct val="150000"/>
                        </a:lnSpc>
                        <a:spcAft>
                          <a:spcPts val="270"/>
                        </a:spcAft>
                      </a:pPr>
                      <a:r>
                        <a:rPr lang="en-IN" sz="1800" dirty="0" smtClean="0">
                          <a:solidFill>
                            <a:srgbClr val="222222"/>
                          </a:solidFill>
                          <a:latin typeface="Times New Roman" pitchFamily="18" charset="0"/>
                          <a:ea typeface="Times New Roman"/>
                          <a:cs typeface="Times New Roman" pitchFamily="18" charset="0"/>
                        </a:rPr>
                        <a:t>         415 </a:t>
                      </a:r>
                      <a:r>
                        <a:rPr lang="en-IN" sz="1800" dirty="0" err="1">
                          <a:solidFill>
                            <a:srgbClr val="222222"/>
                          </a:solidFill>
                          <a:latin typeface="Times New Roman" pitchFamily="18" charset="0"/>
                          <a:ea typeface="Times New Roman"/>
                          <a:cs typeface="Times New Roman" pitchFamily="18" charset="0"/>
                        </a:rPr>
                        <a:t>MPa</a:t>
                      </a:r>
                      <a:r>
                        <a:rPr lang="en-IN" sz="1800" dirty="0">
                          <a:solidFill>
                            <a:srgbClr val="222222"/>
                          </a:solidFill>
                          <a:latin typeface="Times New Roman" pitchFamily="18" charset="0"/>
                          <a:ea typeface="Times New Roman"/>
                          <a:cs typeface="Times New Roman" pitchFamily="18" charset="0"/>
                        </a:rPr>
                        <a:t> </a:t>
                      </a:r>
                      <a:endParaRPr lang="en-IN" sz="1800" dirty="0">
                        <a:latin typeface="Times New Roman" pitchFamily="18" charset="0"/>
                        <a:ea typeface="Calibri"/>
                        <a:cs typeface="Times New Roman" pitchFamily="18" charset="0"/>
                      </a:endParaRPr>
                    </a:p>
                  </a:txBody>
                  <a:tcPr marL="68580" marR="68580" marT="0" marB="0"/>
                </a:tc>
              </a:tr>
              <a:tr h="370840">
                <a:tc>
                  <a:txBody>
                    <a:bodyPr/>
                    <a:lstStyle/>
                    <a:p>
                      <a:r>
                        <a:rPr lang="en-IN" dirty="0" smtClean="0"/>
                        <a:t>Poisson ratio</a:t>
                      </a:r>
                      <a:endParaRPr lang="en-IN" dirty="0"/>
                    </a:p>
                  </a:txBody>
                  <a:tcPr/>
                </a:tc>
                <a:tc>
                  <a:txBody>
                    <a:bodyPr/>
                    <a:lstStyle/>
                    <a:p>
                      <a:r>
                        <a:rPr lang="en-IN" sz="1800" dirty="0" smtClean="0">
                          <a:latin typeface="Times New Roman" pitchFamily="18" charset="0"/>
                          <a:cs typeface="Times New Roman" pitchFamily="18" charset="0"/>
                        </a:rPr>
                        <a:t>         0.27-0.3</a:t>
                      </a:r>
                      <a:endParaRPr lang="en-IN" sz="1800" dirty="0">
                        <a:latin typeface="Times New Roman" pitchFamily="18" charset="0"/>
                        <a:cs typeface="Times New Roman" pitchFamily="18" charset="0"/>
                      </a:endParaRPr>
                    </a:p>
                  </a:txBody>
                  <a:tcPr/>
                </a:tc>
              </a:tr>
              <a:tr h="370840">
                <a:tc>
                  <a:txBody>
                    <a:bodyPr/>
                    <a:lstStyle/>
                    <a:p>
                      <a:r>
                        <a:rPr lang="en-IN" dirty="0" smtClean="0"/>
                        <a:t>Bulk modulus</a:t>
                      </a:r>
                      <a:endParaRPr lang="en-IN" dirty="0"/>
                    </a:p>
                  </a:txBody>
                  <a:tcPr/>
                </a:tc>
                <a:tc>
                  <a:txBody>
                    <a:bodyPr/>
                    <a:lstStyle/>
                    <a:p>
                      <a:pPr marL="17145">
                        <a:lnSpc>
                          <a:spcPct val="150000"/>
                        </a:lnSpc>
                        <a:spcAft>
                          <a:spcPts val="270"/>
                        </a:spcAft>
                      </a:pPr>
                      <a:r>
                        <a:rPr lang="en-IN" sz="1800" dirty="0" smtClean="0">
                          <a:solidFill>
                            <a:srgbClr val="222222"/>
                          </a:solidFill>
                          <a:latin typeface="Times New Roman" pitchFamily="18" charset="0"/>
                          <a:ea typeface="Times New Roman"/>
                          <a:cs typeface="Times New Roman" pitchFamily="18" charset="0"/>
                        </a:rPr>
                        <a:t>          140 </a:t>
                      </a:r>
                      <a:r>
                        <a:rPr lang="en-IN" sz="1800" dirty="0" err="1">
                          <a:solidFill>
                            <a:srgbClr val="222222"/>
                          </a:solidFill>
                          <a:latin typeface="Times New Roman" pitchFamily="18" charset="0"/>
                          <a:ea typeface="Times New Roman"/>
                          <a:cs typeface="Times New Roman" pitchFamily="18" charset="0"/>
                        </a:rPr>
                        <a:t>GPa</a:t>
                      </a:r>
                      <a:r>
                        <a:rPr lang="en-IN" sz="1800" dirty="0">
                          <a:solidFill>
                            <a:srgbClr val="222222"/>
                          </a:solidFill>
                          <a:latin typeface="Times New Roman" pitchFamily="18" charset="0"/>
                          <a:ea typeface="Times New Roman"/>
                          <a:cs typeface="Times New Roman" pitchFamily="18" charset="0"/>
                        </a:rPr>
                        <a:t>  </a:t>
                      </a:r>
                      <a:endParaRPr lang="en-IN" sz="1800" dirty="0">
                        <a:latin typeface="Times New Roman" pitchFamily="18" charset="0"/>
                        <a:ea typeface="Calibri"/>
                        <a:cs typeface="Times New Roman" pitchFamily="18" charset="0"/>
                      </a:endParaRPr>
                    </a:p>
                  </a:txBody>
                  <a:tcPr marL="68580" marR="68580" marT="0" marB="0"/>
                </a:tc>
              </a:tr>
              <a:tr h="370840">
                <a:tc>
                  <a:txBody>
                    <a:bodyPr/>
                    <a:lstStyle/>
                    <a:p>
                      <a:r>
                        <a:rPr lang="en-IN" dirty="0" smtClean="0"/>
                        <a:t>Shear modulus</a:t>
                      </a:r>
                      <a:endParaRPr lang="en-IN" dirty="0"/>
                    </a:p>
                  </a:txBody>
                  <a:tcPr/>
                </a:tc>
                <a:tc>
                  <a:txBody>
                    <a:bodyPr/>
                    <a:lstStyle/>
                    <a:p>
                      <a:pPr marL="74295">
                        <a:lnSpc>
                          <a:spcPct val="150000"/>
                        </a:lnSpc>
                        <a:spcAft>
                          <a:spcPts val="270"/>
                        </a:spcAft>
                      </a:pPr>
                      <a:r>
                        <a:rPr lang="en-IN" sz="1800" dirty="0" smtClean="0">
                          <a:solidFill>
                            <a:srgbClr val="222222"/>
                          </a:solidFill>
                          <a:latin typeface="Times New Roman" pitchFamily="18" charset="0"/>
                          <a:ea typeface="Times New Roman"/>
                          <a:cs typeface="Times New Roman" pitchFamily="18" charset="0"/>
                        </a:rPr>
                        <a:t>         80 </a:t>
                      </a:r>
                      <a:r>
                        <a:rPr lang="en-IN" sz="1800" dirty="0" err="1">
                          <a:solidFill>
                            <a:srgbClr val="222222"/>
                          </a:solidFill>
                          <a:latin typeface="Times New Roman" pitchFamily="18" charset="0"/>
                          <a:ea typeface="Times New Roman"/>
                          <a:cs typeface="Times New Roman" pitchFamily="18" charset="0"/>
                        </a:rPr>
                        <a:t>GPa</a:t>
                      </a:r>
                      <a:r>
                        <a:rPr lang="en-IN" sz="1800" dirty="0">
                          <a:solidFill>
                            <a:srgbClr val="222222"/>
                          </a:solidFill>
                          <a:latin typeface="Times New Roman" pitchFamily="18" charset="0"/>
                          <a:ea typeface="Times New Roman"/>
                          <a:cs typeface="Times New Roman" pitchFamily="18" charset="0"/>
                        </a:rPr>
                        <a:t> </a:t>
                      </a:r>
                      <a:endParaRPr lang="en-IN" sz="1800" dirty="0">
                        <a:latin typeface="Times New Roman" pitchFamily="18" charset="0"/>
                        <a:ea typeface="Calibri"/>
                        <a:cs typeface="Times New Roman" pitchFamily="18" charset="0"/>
                      </a:endParaRPr>
                    </a:p>
                  </a:txBody>
                  <a:tcPr marL="68580" marR="68580" marT="0" marB="0"/>
                </a:tc>
              </a:tr>
              <a:tr h="370840">
                <a:tc>
                  <a:txBody>
                    <a:bodyPr/>
                    <a:lstStyle/>
                    <a:p>
                      <a:r>
                        <a:rPr lang="en-IN" dirty="0" smtClean="0"/>
                        <a:t>Elastic modulus</a:t>
                      </a:r>
                      <a:endParaRPr lang="en-IN" dirty="0"/>
                    </a:p>
                  </a:txBody>
                  <a:tcPr/>
                </a:tc>
                <a:tc>
                  <a:txBody>
                    <a:bodyPr/>
                    <a:lstStyle/>
                    <a:p>
                      <a:pPr marL="83820">
                        <a:lnSpc>
                          <a:spcPct val="150000"/>
                        </a:lnSpc>
                        <a:spcAft>
                          <a:spcPts val="270"/>
                        </a:spcAft>
                      </a:pPr>
                      <a:r>
                        <a:rPr lang="en-IN" sz="1800" dirty="0" smtClean="0">
                          <a:solidFill>
                            <a:srgbClr val="222222"/>
                          </a:solidFill>
                          <a:latin typeface="Times New Roman" pitchFamily="18" charset="0"/>
                          <a:ea typeface="Times New Roman"/>
                          <a:cs typeface="Times New Roman" pitchFamily="18" charset="0"/>
                        </a:rPr>
                        <a:t>         190-210GPa</a:t>
                      </a:r>
                      <a:endParaRPr lang="en-IN" sz="1800" dirty="0">
                        <a:latin typeface="Times New Roman" pitchFamily="18" charset="0"/>
                        <a:ea typeface="Calibri"/>
                        <a:cs typeface="Times New Roman" pitchFamily="18" charset="0"/>
                      </a:endParaRPr>
                    </a:p>
                  </a:txBody>
                  <a:tcPr marL="68580" marR="68580" marT="0" marB="0"/>
                </a:tc>
              </a:tr>
              <a:tr h="370840">
                <a:tc>
                  <a:txBody>
                    <a:bodyPr/>
                    <a:lstStyle/>
                    <a:p>
                      <a:r>
                        <a:rPr lang="en-IN" dirty="0" err="1" smtClean="0"/>
                        <a:t>Hardness,brinell</a:t>
                      </a:r>
                      <a:endParaRPr lang="en-IN" dirty="0"/>
                    </a:p>
                  </a:txBody>
                  <a:tcPr/>
                </a:tc>
                <a:tc>
                  <a:txBody>
                    <a:bodyPr/>
                    <a:lstStyle/>
                    <a:p>
                      <a:pPr marL="102870">
                        <a:lnSpc>
                          <a:spcPct val="150000"/>
                        </a:lnSpc>
                        <a:spcAft>
                          <a:spcPts val="270"/>
                        </a:spcAft>
                      </a:pPr>
                      <a:r>
                        <a:rPr lang="en-IN" sz="1800" dirty="0" smtClean="0">
                          <a:solidFill>
                            <a:srgbClr val="222222"/>
                          </a:solidFill>
                          <a:latin typeface="Times New Roman" pitchFamily="18" charset="0"/>
                          <a:ea typeface="Times New Roman"/>
                          <a:cs typeface="Times New Roman" pitchFamily="18" charset="0"/>
                        </a:rPr>
                        <a:t>        197 </a:t>
                      </a:r>
                      <a:endParaRPr lang="en-IN" sz="1800" dirty="0">
                        <a:latin typeface="Times New Roman" pitchFamily="18" charset="0"/>
                        <a:ea typeface="Calibri"/>
                        <a:cs typeface="Times New Roman" pitchFamily="18" charset="0"/>
                      </a:endParaRPr>
                    </a:p>
                  </a:txBody>
                  <a:tcPr marL="68580" marR="68580" marT="0" marB="0"/>
                </a:tc>
              </a:tr>
              <a:tr h="370840">
                <a:tc>
                  <a:txBody>
                    <a:bodyPr/>
                    <a:lstStyle/>
                    <a:p>
                      <a:r>
                        <a:rPr lang="en-IN" dirty="0" err="1" smtClean="0"/>
                        <a:t>Hardness,knoop</a:t>
                      </a:r>
                      <a:endParaRPr lang="en-IN" dirty="0"/>
                    </a:p>
                  </a:txBody>
                  <a:tcPr/>
                </a:tc>
                <a:tc>
                  <a:txBody>
                    <a:bodyPr/>
                    <a:lstStyle/>
                    <a:p>
                      <a:pPr marL="150495">
                        <a:lnSpc>
                          <a:spcPct val="150000"/>
                        </a:lnSpc>
                        <a:spcAft>
                          <a:spcPts val="270"/>
                        </a:spcAft>
                      </a:pPr>
                      <a:r>
                        <a:rPr lang="en-IN" sz="1800" dirty="0" smtClean="0">
                          <a:solidFill>
                            <a:srgbClr val="222222"/>
                          </a:solidFill>
                          <a:latin typeface="Times New Roman" pitchFamily="18" charset="0"/>
                          <a:ea typeface="Times New Roman"/>
                          <a:cs typeface="Times New Roman" pitchFamily="18" charset="0"/>
                        </a:rPr>
                        <a:t>        219 </a:t>
                      </a:r>
                      <a:endParaRPr lang="en-IN" sz="1800" dirty="0">
                        <a:latin typeface="Times New Roman" pitchFamily="18" charset="0"/>
                        <a:ea typeface="Calibri"/>
                        <a:cs typeface="Times New Roman" pitchFamily="18" charset="0"/>
                      </a:endParaRPr>
                    </a:p>
                  </a:txBody>
                  <a:tcPr marL="68580" marR="68580" marT="0" marB="0"/>
                </a:tc>
              </a:tr>
              <a:tr h="370840">
                <a:tc>
                  <a:txBody>
                    <a:bodyPr/>
                    <a:lstStyle/>
                    <a:p>
                      <a:r>
                        <a:rPr lang="en-IN" dirty="0" err="1" smtClean="0"/>
                        <a:t>Hardness,rockwell</a:t>
                      </a:r>
                      <a:r>
                        <a:rPr lang="en-IN" dirty="0" smtClean="0"/>
                        <a:t>  B</a:t>
                      </a:r>
                      <a:endParaRPr lang="en-IN" dirty="0"/>
                    </a:p>
                  </a:txBody>
                  <a:tcPr/>
                </a:tc>
                <a:tc>
                  <a:txBody>
                    <a:bodyPr/>
                    <a:lstStyle/>
                    <a:p>
                      <a:pPr marL="160020">
                        <a:lnSpc>
                          <a:spcPct val="150000"/>
                        </a:lnSpc>
                        <a:spcAft>
                          <a:spcPts val="270"/>
                        </a:spcAft>
                      </a:pPr>
                      <a:r>
                        <a:rPr lang="en-IN" sz="1800" dirty="0" smtClean="0">
                          <a:solidFill>
                            <a:srgbClr val="222222"/>
                          </a:solidFill>
                          <a:latin typeface="Times New Roman" pitchFamily="18" charset="0"/>
                          <a:ea typeface="Times New Roman"/>
                          <a:cs typeface="Times New Roman" pitchFamily="18" charset="0"/>
                        </a:rPr>
                        <a:t>        92 </a:t>
                      </a:r>
                      <a:endParaRPr lang="en-IN" sz="1800" dirty="0">
                        <a:latin typeface="Times New Roman" pitchFamily="18" charset="0"/>
                        <a:ea typeface="Calibri"/>
                        <a:cs typeface="Times New Roman" pitchFamily="18" charset="0"/>
                      </a:endParaRPr>
                    </a:p>
                  </a:txBody>
                  <a:tcPr marL="68580" marR="68580" marT="0" marB="0"/>
                </a:tc>
              </a:tr>
              <a:tr h="370840">
                <a:tc>
                  <a:txBody>
                    <a:bodyPr/>
                    <a:lstStyle/>
                    <a:p>
                      <a:r>
                        <a:rPr lang="en-IN" dirty="0" smtClean="0"/>
                        <a:t>Density</a:t>
                      </a:r>
                      <a:endParaRPr lang="en-IN" dirty="0"/>
                    </a:p>
                  </a:txBody>
                  <a:tcPr/>
                </a:tc>
                <a:tc>
                  <a:txBody>
                    <a:bodyPr/>
                    <a:lstStyle/>
                    <a:p>
                      <a:pPr marL="521970" algn="just">
                        <a:lnSpc>
                          <a:spcPct val="150000"/>
                        </a:lnSpc>
                        <a:spcAft>
                          <a:spcPts val="270"/>
                        </a:spcAft>
                      </a:pPr>
                      <a:r>
                        <a:rPr lang="en-IN" sz="1800" dirty="0">
                          <a:solidFill>
                            <a:srgbClr val="222222"/>
                          </a:solidFill>
                          <a:latin typeface="Times New Roman" pitchFamily="18" charset="0"/>
                          <a:ea typeface="Times New Roman"/>
                          <a:cs typeface="Times New Roman" pitchFamily="18" charset="0"/>
                        </a:rPr>
                        <a:t>7.85 g/cm3</a:t>
                      </a:r>
                      <a:endParaRPr lang="en-IN" sz="1800" dirty="0">
                        <a:latin typeface="Times New Roman" pitchFamily="18" charset="0"/>
                        <a:ea typeface="Calibri"/>
                        <a:cs typeface="Times New Roman" pitchFamily="18" charset="0"/>
                      </a:endParaRPr>
                    </a:p>
                  </a:txBody>
                  <a:tcPr marL="68580" marR="68580" marT="0" marB="0"/>
                </a:tc>
              </a:tr>
              <a:tr h="370840">
                <a:tc>
                  <a:txBody>
                    <a:bodyPr/>
                    <a:lstStyle/>
                    <a:p>
                      <a:r>
                        <a:rPr lang="en-IN" dirty="0" smtClean="0"/>
                        <a:t>Melting point</a:t>
                      </a:r>
                      <a:endParaRPr lang="en-IN" dirty="0"/>
                    </a:p>
                  </a:txBody>
                  <a:tcPr/>
                </a:tc>
                <a:tc>
                  <a:txBody>
                    <a:bodyPr/>
                    <a:lstStyle/>
                    <a:p>
                      <a:pPr marL="493395">
                        <a:lnSpc>
                          <a:spcPct val="115000"/>
                        </a:lnSpc>
                        <a:spcAft>
                          <a:spcPts val="1000"/>
                        </a:spcAft>
                      </a:pPr>
                      <a:r>
                        <a:rPr lang="en-IN" sz="1800" dirty="0">
                          <a:latin typeface="Times New Roman" pitchFamily="18" charset="0"/>
                          <a:ea typeface="Calibri"/>
                          <a:cs typeface="Times New Roman" pitchFamily="18" charset="0"/>
                        </a:rPr>
                        <a:t>1416°C</a:t>
                      </a: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511480" cy="6381328"/>
          </a:xfrm>
        </p:spPr>
        <p:txBody>
          <a:bodyPr>
            <a:normAutofit fontScale="90000"/>
          </a:bodyPr>
          <a:lstStyle/>
          <a:p>
            <a:r>
              <a:rPr lang="en-US" sz="2000"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CHROMIUM</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chromium is </a:t>
            </a:r>
            <a:r>
              <a:rPr lang="en-US" sz="2000" dirty="0" smtClean="0">
                <a:solidFill>
                  <a:schemeClr val="tx1"/>
                </a:solidFill>
                <a:latin typeface="Times New Roman" pitchFamily="18" charset="0"/>
                <a:cs typeface="Times New Roman" pitchFamily="18" charset="0"/>
              </a:rPr>
              <a:t>a lustrous, brittle, hard metal. Its </a:t>
            </a:r>
            <a:r>
              <a:rPr lang="en-US" sz="2000" dirty="0" err="1" smtClean="0">
                <a:solidFill>
                  <a:schemeClr val="tx1"/>
                </a:solidFill>
                <a:latin typeface="Times New Roman" pitchFamily="18" charset="0"/>
                <a:cs typeface="Times New Roman" pitchFamily="18" charset="0"/>
              </a:rPr>
              <a:t>colour</a:t>
            </a:r>
            <a:r>
              <a:rPr lang="en-US" sz="2000" dirty="0" smtClean="0">
                <a:solidFill>
                  <a:schemeClr val="tx1"/>
                </a:solidFill>
                <a:latin typeface="Times New Roman" pitchFamily="18" charset="0"/>
                <a:cs typeface="Times New Roman" pitchFamily="18" charset="0"/>
              </a:rPr>
              <a:t> is silver-gray and it can be highly </a:t>
            </a:r>
            <a:r>
              <a:rPr lang="en-US" sz="2000" dirty="0" smtClean="0">
                <a:solidFill>
                  <a:schemeClr val="tx1"/>
                </a:solidFill>
                <a:latin typeface="Times New Roman" pitchFamily="18" charset="0"/>
                <a:cs typeface="Times New Roman" pitchFamily="18" charset="0"/>
              </a:rPr>
              <a:t>polished</a:t>
            </a:r>
            <a:r>
              <a:rPr lang="en-US" sz="2000" dirty="0" smtClean="0">
                <a:solidFill>
                  <a:schemeClr val="tx1"/>
                </a:solidFill>
                <a:latin typeface="Times New Roman" pitchFamily="18" charset="0"/>
                <a:cs typeface="Times New Roman" pitchFamily="18" charset="0"/>
              </a:rPr>
              <a:t>.</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It </a:t>
            </a:r>
            <a:r>
              <a:rPr lang="en-US" sz="2000" dirty="0" smtClean="0">
                <a:solidFill>
                  <a:schemeClr val="tx1"/>
                </a:solidFill>
                <a:latin typeface="Times New Roman" pitchFamily="18" charset="0"/>
                <a:cs typeface="Times New Roman" pitchFamily="18" charset="0"/>
              </a:rPr>
              <a:t>does not tarnish in air, when heated it </a:t>
            </a:r>
            <a:r>
              <a:rPr lang="en-US" sz="2000" dirty="0" err="1" smtClean="0">
                <a:solidFill>
                  <a:schemeClr val="tx1"/>
                </a:solidFill>
                <a:latin typeface="Times New Roman" pitchFamily="18" charset="0"/>
                <a:cs typeface="Times New Roman" pitchFamily="18" charset="0"/>
              </a:rPr>
              <a:t>borns</a:t>
            </a:r>
            <a:r>
              <a:rPr lang="en-US" sz="2000" dirty="0" smtClean="0">
                <a:solidFill>
                  <a:schemeClr val="tx1"/>
                </a:solidFill>
                <a:latin typeface="Times New Roman" pitchFamily="18" charset="0"/>
                <a:cs typeface="Times New Roman" pitchFamily="18" charset="0"/>
              </a:rPr>
              <a:t> and forms the green chromic oxide.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Chromium </a:t>
            </a:r>
            <a:r>
              <a:rPr lang="en-US" sz="2000" dirty="0" smtClean="0">
                <a:solidFill>
                  <a:schemeClr val="tx1"/>
                </a:solidFill>
                <a:latin typeface="Times New Roman" pitchFamily="18" charset="0"/>
                <a:cs typeface="Times New Roman" pitchFamily="18" charset="0"/>
              </a:rPr>
              <a:t>is unstable in oxygen, it immediately produces a thin oxide layer that is impermeable to oxygen and protects the metal below</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b="1" dirty="0" smtClean="0">
                <a:solidFill>
                  <a:schemeClr val="tx1"/>
                </a:solidFill>
                <a:latin typeface="Times New Roman" pitchFamily="18" charset="0"/>
                <a:cs typeface="Times New Roman" pitchFamily="18" charset="0"/>
              </a:rPr>
              <a:t>4.3.1 </a:t>
            </a:r>
            <a:r>
              <a:rPr lang="en-IN" sz="2000" b="1" dirty="0" smtClean="0">
                <a:solidFill>
                  <a:schemeClr val="tx1"/>
                </a:solidFill>
                <a:latin typeface="Times New Roman" pitchFamily="18" charset="0"/>
                <a:cs typeface="Times New Roman" pitchFamily="18" charset="0"/>
              </a:rPr>
              <a:t>Introduction</a:t>
            </a:r>
            <a:br>
              <a:rPr lang="en-IN" sz="2000" b="1"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Chromium is a chemical element with Cr as its symbol. It belongs to group 6, periodic number 4 of the periodic table</a:t>
            </a:r>
            <a:r>
              <a:rPr lang="en-IN" sz="2000" dirty="0" smtClean="0">
                <a:solidFill>
                  <a:schemeClr val="tx1"/>
                </a:solidFill>
                <a:latin typeface="Times New Roman" pitchFamily="18" charset="0"/>
                <a:cs typeface="Times New Roman" pitchFamily="18" charset="0"/>
              </a:rPr>
              <a:t>.</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Its </a:t>
            </a:r>
            <a:r>
              <a:rPr lang="en-IN" sz="2000" dirty="0" smtClean="0">
                <a:solidFill>
                  <a:schemeClr val="tx1"/>
                </a:solidFill>
                <a:latin typeface="Times New Roman" pitchFamily="18" charset="0"/>
                <a:cs typeface="Times New Roman" pitchFamily="18" charset="0"/>
              </a:rPr>
              <a:t>atomic number is 24.Chromium is a steely-gray lustrous, brittle, hard metal</a:t>
            </a:r>
            <a:r>
              <a:rPr lang="en-IN" sz="2000" dirty="0" smtClean="0">
                <a:solidFill>
                  <a:schemeClr val="tx1"/>
                </a:solidFill>
                <a:latin typeface="Times New Roman" pitchFamily="18" charset="0"/>
                <a:cs typeface="Times New Roman" pitchFamily="18" charset="0"/>
              </a:rPr>
              <a:t>.</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It </a:t>
            </a:r>
            <a:r>
              <a:rPr lang="en-IN" sz="2000" dirty="0" smtClean="0">
                <a:solidFill>
                  <a:schemeClr val="tx1"/>
                </a:solidFill>
                <a:latin typeface="Times New Roman" pitchFamily="18" charset="0"/>
                <a:cs typeface="Times New Roman" pitchFamily="18" charset="0"/>
              </a:rPr>
              <a:t>is known to have high corrosion resistance. When polished, it gains a very shiny surface, </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which </a:t>
            </a:r>
            <a:r>
              <a:rPr lang="en-IN" sz="2000" dirty="0" smtClean="0">
                <a:solidFill>
                  <a:schemeClr val="tx1"/>
                </a:solidFill>
                <a:latin typeface="Times New Roman" pitchFamily="18" charset="0"/>
                <a:cs typeface="Times New Roman" pitchFamily="18" charset="0"/>
              </a:rPr>
              <a:t>is used to plate other metals so as to form a protective and attractive </a:t>
            </a:r>
            <a:r>
              <a:rPr lang="en-IN" sz="2000" dirty="0" err="1" smtClean="0">
                <a:solidFill>
                  <a:schemeClr val="tx1"/>
                </a:solidFill>
                <a:latin typeface="Times New Roman" pitchFamily="18" charset="0"/>
                <a:cs typeface="Times New Roman" pitchFamily="18" charset="0"/>
              </a:rPr>
              <a:t>covering.Chromium</a:t>
            </a:r>
            <a:r>
              <a:rPr lang="en-IN" sz="2000" dirty="0" smtClean="0">
                <a:solidFill>
                  <a:schemeClr val="tx1"/>
                </a:solidFill>
                <a:latin typeface="Times New Roman" pitchFamily="18" charset="0"/>
                <a:cs typeface="Times New Roman" pitchFamily="18" charset="0"/>
              </a:rPr>
              <a:t> is mined as </a:t>
            </a:r>
            <a:r>
              <a:rPr lang="en-IN" sz="2000" dirty="0" err="1" smtClean="0">
                <a:solidFill>
                  <a:schemeClr val="tx1"/>
                </a:solidFill>
                <a:latin typeface="Times New Roman" pitchFamily="18" charset="0"/>
                <a:cs typeface="Times New Roman" pitchFamily="18" charset="0"/>
              </a:rPr>
              <a:t>chromite</a:t>
            </a:r>
            <a:r>
              <a:rPr lang="en-IN" sz="2000" dirty="0" smtClean="0">
                <a:solidFill>
                  <a:schemeClr val="tx1"/>
                </a:solidFill>
                <a:latin typeface="Times New Roman" pitchFamily="18" charset="0"/>
                <a:cs typeface="Times New Roman" pitchFamily="18" charset="0"/>
              </a:rPr>
              <a:t> ore. </a:t>
            </a:r>
            <a:endParaRPr lang="en-IN" sz="2000" dirty="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305800" cy="5472608"/>
          </a:xfrm>
        </p:spPr>
        <p:txBody>
          <a:bodyPr>
            <a:normAutofit fontScale="90000"/>
          </a:bodyPr>
          <a:lstStyle/>
          <a:p>
            <a:r>
              <a:rPr lang="en-IN" sz="3100" b="1" dirty="0" smtClean="0">
                <a:solidFill>
                  <a:schemeClr val="tx1"/>
                </a:solidFill>
                <a:latin typeface="Times New Roman" pitchFamily="18" charset="0"/>
                <a:cs typeface="Times New Roman" pitchFamily="18" charset="0"/>
              </a:rPr>
              <a:t>Properties of chromium</a:t>
            </a: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endParaRPr lang="en-IN" dirty="0"/>
          </a:p>
        </p:txBody>
      </p:sp>
      <p:graphicFrame>
        <p:nvGraphicFramePr>
          <p:cNvPr id="3" name="Table 2"/>
          <p:cNvGraphicFramePr>
            <a:graphicFrameLocks noGrp="1"/>
          </p:cNvGraphicFramePr>
          <p:nvPr/>
        </p:nvGraphicFramePr>
        <p:xfrm>
          <a:off x="1524000" y="1397000"/>
          <a:ext cx="6096000" cy="33375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IN" dirty="0" smtClean="0"/>
                        <a:t>properties</a:t>
                      </a:r>
                      <a:endParaRPr lang="en-IN" dirty="0"/>
                    </a:p>
                  </a:txBody>
                  <a:tcPr/>
                </a:tc>
                <a:tc>
                  <a:txBody>
                    <a:bodyPr/>
                    <a:lstStyle/>
                    <a:p>
                      <a:r>
                        <a:rPr lang="en-IN" dirty="0" smtClean="0"/>
                        <a:t>metric</a:t>
                      </a:r>
                      <a:endParaRPr lang="en-IN" dirty="0"/>
                    </a:p>
                  </a:txBody>
                  <a:tcPr/>
                </a:tc>
              </a:tr>
              <a:tr h="370840">
                <a:tc>
                  <a:txBody>
                    <a:bodyPr/>
                    <a:lstStyle/>
                    <a:p>
                      <a:r>
                        <a:rPr lang="en-IN" dirty="0" smtClean="0"/>
                        <a:t>Density</a:t>
                      </a:r>
                      <a:endParaRPr lang="en-IN" dirty="0"/>
                    </a:p>
                  </a:txBody>
                  <a:tcPr/>
                </a:tc>
                <a:tc>
                  <a:txBody>
                    <a:bodyPr/>
                    <a:lstStyle/>
                    <a:p>
                      <a:pPr algn="just">
                        <a:lnSpc>
                          <a:spcPts val="1895"/>
                        </a:lnSpc>
                        <a:spcAft>
                          <a:spcPts val="0"/>
                        </a:spcAft>
                      </a:pPr>
                      <a:r>
                        <a:rPr lang="en-IN" sz="2000" dirty="0" smtClean="0">
                          <a:latin typeface="Times New Roman" pitchFamily="18" charset="0"/>
                          <a:ea typeface="Times New Roman"/>
                          <a:cs typeface="Times New Roman" pitchFamily="18" charset="0"/>
                        </a:rPr>
                        <a:t>   7.19g/cm</a:t>
                      </a:r>
                      <a:r>
                        <a:rPr lang="en-IN" sz="2000" baseline="30000" dirty="0" smtClean="0">
                          <a:latin typeface="Times New Roman" pitchFamily="18" charset="0"/>
                          <a:ea typeface="Times New Roman"/>
                          <a:cs typeface="Times New Roman" pitchFamily="18" charset="0"/>
                        </a:rPr>
                        <a:t>3</a:t>
                      </a:r>
                      <a:endParaRPr lang="en-IN" sz="2000" dirty="0">
                        <a:latin typeface="Times New Roman" pitchFamily="18" charset="0"/>
                        <a:ea typeface="Calibri"/>
                        <a:cs typeface="Times New Roman" pitchFamily="18" charset="0"/>
                      </a:endParaRPr>
                    </a:p>
                  </a:txBody>
                  <a:tcPr marL="68580" marR="68580" marT="0" marB="0"/>
                </a:tc>
              </a:tr>
              <a:tr h="370840">
                <a:tc>
                  <a:txBody>
                    <a:bodyPr/>
                    <a:lstStyle/>
                    <a:p>
                      <a:r>
                        <a:rPr lang="en-IN" dirty="0" err="1" smtClean="0"/>
                        <a:t>Meltimg</a:t>
                      </a:r>
                      <a:r>
                        <a:rPr lang="en-IN" dirty="0" smtClean="0"/>
                        <a:t> point</a:t>
                      </a:r>
                      <a:endParaRPr lang="en-IN" dirty="0"/>
                    </a:p>
                  </a:txBody>
                  <a:tcPr/>
                </a:tc>
                <a:tc>
                  <a:txBody>
                    <a:bodyPr/>
                    <a:lstStyle/>
                    <a:p>
                      <a:pPr algn="just">
                        <a:lnSpc>
                          <a:spcPts val="1895"/>
                        </a:lnSpc>
                        <a:spcAft>
                          <a:spcPts val="0"/>
                        </a:spcAft>
                      </a:pPr>
                      <a:r>
                        <a:rPr lang="en-IN" sz="2000" dirty="0" smtClean="0">
                          <a:latin typeface="Times New Roman" pitchFamily="18" charset="0"/>
                          <a:ea typeface="Times New Roman"/>
                          <a:cs typeface="Times New Roman" pitchFamily="18" charset="0"/>
                        </a:rPr>
                        <a:t>   1907 </a:t>
                      </a:r>
                      <a:endParaRPr lang="en-IN" sz="2000" dirty="0">
                        <a:latin typeface="Times New Roman" pitchFamily="18" charset="0"/>
                        <a:ea typeface="Calibri"/>
                        <a:cs typeface="Times New Roman" pitchFamily="18" charset="0"/>
                      </a:endParaRPr>
                    </a:p>
                  </a:txBody>
                  <a:tcPr marL="68580" marR="68580" marT="0" marB="0"/>
                </a:tc>
              </a:tr>
              <a:tr h="370840">
                <a:tc>
                  <a:txBody>
                    <a:bodyPr/>
                    <a:lstStyle/>
                    <a:p>
                      <a:r>
                        <a:rPr lang="en-IN" dirty="0" smtClean="0"/>
                        <a:t>Boiling point</a:t>
                      </a:r>
                      <a:endParaRPr lang="en-IN" dirty="0"/>
                    </a:p>
                  </a:txBody>
                  <a:tcPr/>
                </a:tc>
                <a:tc>
                  <a:txBody>
                    <a:bodyPr/>
                    <a:lstStyle/>
                    <a:p>
                      <a:pPr>
                        <a:lnSpc>
                          <a:spcPct val="115000"/>
                        </a:lnSpc>
                        <a:spcAft>
                          <a:spcPts val="0"/>
                        </a:spcAft>
                      </a:pPr>
                      <a:r>
                        <a:rPr lang="en-US" sz="2000" dirty="0" smtClean="0">
                          <a:latin typeface="Times New Roman" pitchFamily="18" charset="0"/>
                          <a:ea typeface="Calibri"/>
                          <a:cs typeface="Times New Roman" pitchFamily="18" charset="0"/>
                        </a:rPr>
                        <a:t>   2672</a:t>
                      </a:r>
                      <a:endParaRPr lang="en-IN" sz="2000" dirty="0">
                        <a:latin typeface="Times New Roman" pitchFamily="18" charset="0"/>
                        <a:ea typeface="Calibri"/>
                        <a:cs typeface="Times New Roman" pitchFamily="18" charset="0"/>
                      </a:endParaRPr>
                    </a:p>
                  </a:txBody>
                  <a:tcPr marL="68580" marR="68580" marT="0" marB="0"/>
                </a:tc>
              </a:tr>
              <a:tr h="370840">
                <a:tc>
                  <a:txBody>
                    <a:bodyPr/>
                    <a:lstStyle/>
                    <a:p>
                      <a:r>
                        <a:rPr lang="en-IN" dirty="0" smtClean="0"/>
                        <a:t>Poisson ratio</a:t>
                      </a:r>
                      <a:endParaRPr lang="en-IN" dirty="0"/>
                    </a:p>
                  </a:txBody>
                  <a:tcPr/>
                </a:tc>
                <a:tc>
                  <a:txBody>
                    <a:bodyPr/>
                    <a:lstStyle/>
                    <a:p>
                      <a:pPr marL="64770">
                        <a:lnSpc>
                          <a:spcPts val="1895"/>
                        </a:lnSpc>
                        <a:spcAft>
                          <a:spcPts val="0"/>
                        </a:spcAft>
                      </a:pPr>
                      <a:r>
                        <a:rPr lang="en-IN" sz="2000" dirty="0" smtClean="0">
                          <a:latin typeface="Times New Roman" pitchFamily="18" charset="0"/>
                          <a:ea typeface="Times New Roman"/>
                          <a:cs typeface="Times New Roman" pitchFamily="18" charset="0"/>
                        </a:rPr>
                        <a:t>  0.31</a:t>
                      </a:r>
                      <a:endParaRPr lang="en-IN" sz="2000" dirty="0">
                        <a:latin typeface="Times New Roman" pitchFamily="18" charset="0"/>
                        <a:ea typeface="Calibri"/>
                        <a:cs typeface="Times New Roman" pitchFamily="18" charset="0"/>
                      </a:endParaRPr>
                    </a:p>
                  </a:txBody>
                  <a:tcPr marL="68580" marR="68580" marT="0" marB="0"/>
                </a:tc>
              </a:tr>
              <a:tr h="370840">
                <a:tc>
                  <a:txBody>
                    <a:bodyPr/>
                    <a:lstStyle/>
                    <a:p>
                      <a:r>
                        <a:rPr lang="en-IN" dirty="0" smtClean="0"/>
                        <a:t>Modulus elasticity</a:t>
                      </a:r>
                      <a:endParaRPr lang="en-IN" dirty="0"/>
                    </a:p>
                  </a:txBody>
                  <a:tcPr/>
                </a:tc>
                <a:tc>
                  <a:txBody>
                    <a:bodyPr/>
                    <a:lstStyle/>
                    <a:p>
                      <a:pPr>
                        <a:lnSpc>
                          <a:spcPts val="1895"/>
                        </a:lnSpc>
                        <a:spcAft>
                          <a:spcPts val="0"/>
                        </a:spcAft>
                      </a:pPr>
                      <a:r>
                        <a:rPr lang="en-IN" sz="2000" dirty="0" smtClean="0">
                          <a:latin typeface="Times New Roman" pitchFamily="18" charset="0"/>
                          <a:ea typeface="Times New Roman"/>
                          <a:cs typeface="Times New Roman" pitchFamily="18" charset="0"/>
                        </a:rPr>
                        <a:t>    248 </a:t>
                      </a:r>
                      <a:r>
                        <a:rPr lang="en-IN" sz="2000" dirty="0" err="1">
                          <a:latin typeface="Times New Roman" pitchFamily="18" charset="0"/>
                          <a:ea typeface="Times New Roman"/>
                          <a:cs typeface="Times New Roman" pitchFamily="18" charset="0"/>
                        </a:rPr>
                        <a:t>Gpa</a:t>
                      </a:r>
                      <a:endParaRPr lang="en-IN" sz="2000" dirty="0">
                        <a:latin typeface="Times New Roman" pitchFamily="18" charset="0"/>
                        <a:ea typeface="Calibri"/>
                        <a:cs typeface="Times New Roman" pitchFamily="18" charset="0"/>
                      </a:endParaRPr>
                    </a:p>
                  </a:txBody>
                  <a:tcPr marL="68580" marR="68580" marT="0" marB="0"/>
                </a:tc>
              </a:tr>
              <a:tr h="370840">
                <a:tc>
                  <a:txBody>
                    <a:bodyPr/>
                    <a:lstStyle/>
                    <a:p>
                      <a:r>
                        <a:rPr lang="en-IN" dirty="0" err="1" smtClean="0"/>
                        <a:t>Hardness,brinell</a:t>
                      </a:r>
                      <a:endParaRPr lang="en-IN" dirty="0"/>
                    </a:p>
                  </a:txBody>
                  <a:tcPr/>
                </a:tc>
                <a:tc>
                  <a:txBody>
                    <a:bodyPr/>
                    <a:lstStyle/>
                    <a:p>
                      <a:pPr>
                        <a:lnSpc>
                          <a:spcPts val="1895"/>
                        </a:lnSpc>
                        <a:spcAft>
                          <a:spcPts val="0"/>
                        </a:spcAft>
                      </a:pPr>
                      <a:r>
                        <a:rPr lang="en-IN" sz="2000" dirty="0">
                          <a:latin typeface="Times New Roman" pitchFamily="18" charset="0"/>
                          <a:ea typeface="Times New Roman"/>
                          <a:cs typeface="Times New Roman" pitchFamily="18" charset="0"/>
                        </a:rPr>
                        <a:t>     80</a:t>
                      </a:r>
                      <a:endParaRPr lang="en-IN" sz="2000" dirty="0">
                        <a:latin typeface="Times New Roman" pitchFamily="18" charset="0"/>
                        <a:ea typeface="Calibri"/>
                        <a:cs typeface="Times New Roman" pitchFamily="18" charset="0"/>
                      </a:endParaRPr>
                    </a:p>
                  </a:txBody>
                  <a:tcPr marL="68580" marR="68580" marT="0" marB="0"/>
                </a:tc>
              </a:tr>
              <a:tr h="370840">
                <a:tc>
                  <a:txBody>
                    <a:bodyPr/>
                    <a:lstStyle/>
                    <a:p>
                      <a:r>
                        <a:rPr lang="en-IN" dirty="0" err="1" smtClean="0"/>
                        <a:t>Hardness,knoop</a:t>
                      </a:r>
                      <a:endParaRPr lang="en-IN" dirty="0"/>
                    </a:p>
                  </a:txBody>
                  <a:tcPr/>
                </a:tc>
                <a:tc>
                  <a:txBody>
                    <a:bodyPr/>
                    <a:lstStyle/>
                    <a:p>
                      <a:pPr marL="169545">
                        <a:lnSpc>
                          <a:spcPct val="115000"/>
                        </a:lnSpc>
                        <a:spcAft>
                          <a:spcPts val="0"/>
                        </a:spcAft>
                      </a:pPr>
                      <a:r>
                        <a:rPr lang="en-IN" sz="2000" dirty="0" smtClean="0">
                          <a:latin typeface="Times New Roman" pitchFamily="18" charset="0"/>
                          <a:ea typeface="Times New Roman"/>
                          <a:cs typeface="Times New Roman" pitchFamily="18" charset="0"/>
                        </a:rPr>
                        <a:t> 102</a:t>
                      </a:r>
                      <a:endParaRPr lang="en-IN" sz="2000" dirty="0">
                        <a:latin typeface="Times New Roman" pitchFamily="18" charset="0"/>
                        <a:ea typeface="Calibri"/>
                        <a:cs typeface="Times New Roman" pitchFamily="18" charset="0"/>
                      </a:endParaRPr>
                    </a:p>
                  </a:txBody>
                  <a:tcPr marL="68580" marR="68580" marT="0" marB="0"/>
                </a:tc>
              </a:tr>
              <a:tr h="370840">
                <a:tc>
                  <a:txBody>
                    <a:bodyPr/>
                    <a:lstStyle/>
                    <a:p>
                      <a:r>
                        <a:rPr lang="en-IN" dirty="0" err="1" smtClean="0"/>
                        <a:t>Hardness,rockwell</a:t>
                      </a:r>
                      <a:r>
                        <a:rPr lang="en-IN" dirty="0" smtClean="0"/>
                        <a:t> B</a:t>
                      </a:r>
                      <a:endParaRPr lang="en-IN" dirty="0"/>
                    </a:p>
                  </a:txBody>
                  <a:tcPr/>
                </a:tc>
                <a:tc>
                  <a:txBody>
                    <a:bodyPr/>
                    <a:lstStyle/>
                    <a:p>
                      <a:pPr marL="217170">
                        <a:lnSpc>
                          <a:spcPts val="1895"/>
                        </a:lnSpc>
                        <a:spcAft>
                          <a:spcPts val="0"/>
                        </a:spcAft>
                      </a:pPr>
                      <a:r>
                        <a:rPr lang="en-IN" sz="2000" dirty="0">
                          <a:latin typeface="Times New Roman" pitchFamily="18" charset="0"/>
                          <a:ea typeface="Times New Roman"/>
                          <a:cs typeface="Times New Roman" pitchFamily="18" charset="0"/>
                        </a:rPr>
                        <a:t>48</a:t>
                      </a:r>
                      <a:endParaRPr lang="en-IN" sz="20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305800" cy="6858000"/>
          </a:xfrm>
        </p:spPr>
        <p:txBody>
          <a:bodyPr>
            <a:normAutofit fontScale="90000"/>
          </a:bodyPr>
          <a:lstStyle/>
          <a:p>
            <a:r>
              <a:rPr lang="en-IN" sz="2000" b="1" dirty="0" smtClean="0">
                <a:solidFill>
                  <a:schemeClr val="tx1"/>
                </a:solidFill>
                <a:latin typeface="Times New Roman" pitchFamily="18" charset="0"/>
                <a:cs typeface="Times New Roman" pitchFamily="18" charset="0"/>
              </a:rPr>
              <a:t>                                                     ALUMINIUM</a:t>
            </a:r>
            <a:br>
              <a:rPr lang="en-IN" sz="2000" b="1"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Aluminum is a very light metal with a specific weight of 2.7 </a:t>
            </a:r>
            <a:r>
              <a:rPr lang="en-US" sz="2000" dirty="0" smtClean="0">
                <a:solidFill>
                  <a:schemeClr val="tx1"/>
                </a:solidFill>
                <a:latin typeface="Times New Roman" pitchFamily="18" charset="0"/>
                <a:cs typeface="Times New Roman" pitchFamily="18" charset="0"/>
              </a:rPr>
              <a:t>g/cm</a:t>
            </a:r>
            <a:r>
              <a:rPr lang="en-US" sz="2000" baseline="30000" dirty="0" smtClean="0">
                <a:solidFill>
                  <a:schemeClr val="tx1"/>
                </a:solidFill>
                <a:latin typeface="Times New Roman" pitchFamily="18" charset="0"/>
                <a:cs typeface="Times New Roman" pitchFamily="18" charset="0"/>
              </a:rPr>
              <a:t>3</a:t>
            </a:r>
            <a:br>
              <a:rPr lang="en-US" sz="2000" baseline="30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Aluminum is ductile and has a low melting point and density</a:t>
            </a:r>
            <a:r>
              <a:rPr lang="en-US" sz="2000" baseline="30000" dirty="0" smtClean="0">
                <a:solidFill>
                  <a:schemeClr val="tx1"/>
                </a:solidFill>
                <a:latin typeface="Times New Roman" pitchFamily="18" charset="0"/>
                <a:cs typeface="Times New Roman" pitchFamily="18" charset="0"/>
              </a:rPr>
              <a:t> </a:t>
            </a:r>
            <a:r>
              <a:rPr lang="en-US" sz="2000" baseline="30000" dirty="0" smtClean="0">
                <a:solidFill>
                  <a:schemeClr val="tx1"/>
                </a:solidFill>
                <a:latin typeface="Times New Roman" pitchFamily="18" charset="0"/>
                <a:cs typeface="Times New Roman" pitchFamily="18" charset="0"/>
              </a:rPr>
              <a:t/>
            </a:r>
            <a:br>
              <a:rPr lang="en-US" sz="2000" baseline="30000" dirty="0" smtClean="0">
                <a:solidFill>
                  <a:schemeClr val="tx1"/>
                </a:solidFill>
                <a:latin typeface="Times New Roman" pitchFamily="18" charset="0"/>
                <a:cs typeface="Times New Roman" pitchFamily="18" charset="0"/>
              </a:rPr>
            </a:br>
            <a:r>
              <a:rPr lang="en-US" sz="2000" baseline="30000" dirty="0" smtClean="0">
                <a:solidFill>
                  <a:schemeClr val="tx1"/>
                </a:solidFill>
                <a:latin typeface="Times New Roman" pitchFamily="18" charset="0"/>
                <a:cs typeface="Times New Roman" pitchFamily="18" charset="0"/>
              </a:rPr>
              <a:t/>
            </a:r>
            <a:br>
              <a:rPr lang="en-US" sz="2000" baseline="30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t>
            </a:r>
            <a:r>
              <a:rPr lang="en-US" sz="2000" baseline="30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Aluminum naturally generates a protective thin oxide coating which keeps the metal from making further contact with </a:t>
            </a:r>
            <a:r>
              <a:rPr lang="en-US" sz="2000" dirty="0" smtClean="0">
                <a:solidFill>
                  <a:schemeClr val="tx1"/>
                </a:solidFill>
                <a:latin typeface="Times New Roman" pitchFamily="18" charset="0"/>
                <a:cs typeface="Times New Roman" pitchFamily="18" charset="0"/>
              </a:rPr>
              <a:t>environment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Aluminum </a:t>
            </a:r>
            <a:r>
              <a:rPr lang="en-US" sz="2000" dirty="0" smtClean="0">
                <a:solidFill>
                  <a:schemeClr val="tx1"/>
                </a:solidFill>
                <a:latin typeface="Times New Roman" pitchFamily="18" charset="0"/>
                <a:cs typeface="Times New Roman" pitchFamily="18" charset="0"/>
              </a:rPr>
              <a:t>is a very light metal with a specific weight of 2.7 g/cm</a:t>
            </a:r>
            <a:r>
              <a:rPr lang="en-US" sz="2000" baseline="30000" dirty="0" smtClean="0">
                <a:solidFill>
                  <a:schemeClr val="tx1"/>
                </a:solidFill>
                <a:latin typeface="Times New Roman" pitchFamily="18" charset="0"/>
                <a:cs typeface="Times New Roman" pitchFamily="18" charset="0"/>
              </a:rPr>
              <a:t>3</a:t>
            </a:r>
            <a:r>
              <a:rPr lang="en-US" sz="2000" dirty="0" smtClean="0">
                <a:solidFill>
                  <a:schemeClr val="tx1"/>
                </a:solidFill>
                <a:latin typeface="Times New Roman" pitchFamily="18" charset="0"/>
                <a:cs typeface="Times New Roman" pitchFamily="18" charset="0"/>
              </a:rPr>
              <a:t>, about a third of that of steel.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This </a:t>
            </a:r>
            <a:r>
              <a:rPr lang="en-US" sz="2000" dirty="0" smtClean="0">
                <a:solidFill>
                  <a:schemeClr val="tx1"/>
                </a:solidFill>
                <a:latin typeface="Times New Roman" pitchFamily="18" charset="0"/>
                <a:cs typeface="Times New Roman" pitchFamily="18" charset="0"/>
              </a:rPr>
              <a:t>cuts the costs of manufacturing with aluminum. Again, its use in vehicles reduces dead-weight and energy consumption while increasing load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Aluminum </a:t>
            </a:r>
            <a:r>
              <a:rPr lang="en-US" sz="2000" dirty="0" smtClean="0">
                <a:solidFill>
                  <a:schemeClr val="tx1"/>
                </a:solidFill>
                <a:latin typeface="Times New Roman" pitchFamily="18" charset="0"/>
                <a:cs typeface="Times New Roman" pitchFamily="18" charset="0"/>
              </a:rPr>
              <a:t>naturally generates a protective thin oxide coating which keeps the metal from making further contact with the environment</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It </a:t>
            </a:r>
            <a:r>
              <a:rPr lang="en-US" sz="2000" dirty="0" smtClean="0">
                <a:solidFill>
                  <a:schemeClr val="tx1"/>
                </a:solidFill>
                <a:latin typeface="Times New Roman" pitchFamily="18" charset="0"/>
                <a:cs typeface="Times New Roman" pitchFamily="18" charset="0"/>
              </a:rPr>
              <a:t>is particularly useful for capacity. This also reduces </a:t>
            </a:r>
            <a:r>
              <a:rPr lang="en-US" sz="2000" dirty="0" err="1" smtClean="0">
                <a:solidFill>
                  <a:schemeClr val="tx1"/>
                </a:solidFill>
                <a:latin typeface="Times New Roman" pitchFamily="18" charset="0"/>
                <a:cs typeface="Times New Roman" pitchFamily="18" charset="0"/>
              </a:rPr>
              <a:t>noise.applications</a:t>
            </a:r>
            <a:r>
              <a:rPr lang="en-US" sz="2000" dirty="0" smtClean="0">
                <a:solidFill>
                  <a:schemeClr val="tx1"/>
                </a:solidFill>
                <a:latin typeface="Times New Roman" pitchFamily="18" charset="0"/>
                <a:cs typeface="Times New Roman" pitchFamily="18" charset="0"/>
              </a:rPr>
              <a:t> where it is exposed to corroding agents, as in kitchen cabinets and in vehicles</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Different </a:t>
            </a:r>
            <a:r>
              <a:rPr lang="en-US" sz="2000" dirty="0" smtClean="0">
                <a:solidFill>
                  <a:schemeClr val="tx1"/>
                </a:solidFill>
                <a:latin typeface="Times New Roman" pitchFamily="18" charset="0"/>
                <a:cs typeface="Times New Roman" pitchFamily="18" charset="0"/>
              </a:rPr>
              <a:t>types of surface treatment such as </a:t>
            </a:r>
            <a:r>
              <a:rPr lang="en-US" sz="2000" dirty="0" err="1" smtClean="0">
                <a:solidFill>
                  <a:schemeClr val="tx1"/>
                </a:solidFill>
                <a:latin typeface="Times New Roman" pitchFamily="18" charset="0"/>
                <a:cs typeface="Times New Roman" pitchFamily="18" charset="0"/>
              </a:rPr>
              <a:t>anodising</a:t>
            </a:r>
            <a:r>
              <a:rPr lang="en-US" sz="2000" dirty="0" smtClean="0">
                <a:solidFill>
                  <a:schemeClr val="tx1"/>
                </a:solidFill>
                <a:latin typeface="Times New Roman" pitchFamily="18" charset="0"/>
                <a:cs typeface="Times New Roman" pitchFamily="18" charset="0"/>
              </a:rPr>
              <a:t>, painting or lacquering can further improve this property.</a:t>
            </a:r>
            <a:r>
              <a:rPr lang="en-IN" sz="2000" dirty="0" smtClean="0"/>
              <a:t/>
            </a:r>
            <a:br>
              <a:rPr lang="en-IN" sz="2000" dirty="0" smtClean="0"/>
            </a:br>
            <a:r>
              <a:rPr lang="en-IN" sz="2000" dirty="0" smtClean="0"/>
              <a:t/>
            </a:r>
            <a:br>
              <a:rPr lang="en-IN" sz="2000" dirty="0" smtClean="0"/>
            </a:br>
            <a:endParaRPr lang="en-IN"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305800" cy="576064"/>
          </a:xfrm>
        </p:spPr>
        <p:txBody>
          <a:bodyPr>
            <a:normAutofit/>
          </a:bodyPr>
          <a:lstStyle/>
          <a:p>
            <a:r>
              <a:rPr lang="en-IN" sz="2800" b="1" dirty="0" smtClean="0">
                <a:solidFill>
                  <a:schemeClr val="tx1"/>
                </a:solidFill>
                <a:latin typeface="Times New Roman" pitchFamily="18" charset="0"/>
                <a:cs typeface="Times New Roman" pitchFamily="18" charset="0"/>
              </a:rPr>
              <a:t>         PROPERTIES OF ALUMINIUM</a:t>
            </a:r>
            <a:endParaRPr lang="en-IN" sz="2800" b="1" dirty="0">
              <a:solidFill>
                <a:schemeClr val="tx1"/>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187624" y="1397000"/>
          <a:ext cx="6408712" cy="4704974"/>
        </p:xfrm>
        <a:graphic>
          <a:graphicData uri="http://schemas.openxmlformats.org/drawingml/2006/table">
            <a:tbl>
              <a:tblPr firstRow="1" bandRow="1">
                <a:tableStyleId>{5C22544A-7EE6-4342-B048-85BDC9FD1C3A}</a:tableStyleId>
              </a:tblPr>
              <a:tblGrid>
                <a:gridCol w="3672408"/>
                <a:gridCol w="2736304"/>
              </a:tblGrid>
              <a:tr h="462429">
                <a:tc>
                  <a:txBody>
                    <a:bodyPr/>
                    <a:lstStyle/>
                    <a:p>
                      <a:r>
                        <a:rPr lang="en-IN" dirty="0" smtClean="0"/>
                        <a:t>properties</a:t>
                      </a:r>
                      <a:endParaRPr lang="en-IN" dirty="0"/>
                    </a:p>
                  </a:txBody>
                  <a:tcPr/>
                </a:tc>
                <a:tc>
                  <a:txBody>
                    <a:bodyPr/>
                    <a:lstStyle/>
                    <a:p>
                      <a:r>
                        <a:rPr lang="en-IN" dirty="0" smtClean="0"/>
                        <a:t>metric</a:t>
                      </a:r>
                      <a:endParaRPr lang="en-IN" dirty="0"/>
                    </a:p>
                  </a:txBody>
                  <a:tcPr/>
                </a:tc>
              </a:tr>
              <a:tr h="462429">
                <a:tc>
                  <a:txBody>
                    <a:bodyPr/>
                    <a:lstStyle/>
                    <a:p>
                      <a:pPr>
                        <a:lnSpc>
                          <a:spcPts val="1895"/>
                        </a:lnSpc>
                        <a:spcAft>
                          <a:spcPts val="0"/>
                        </a:spcAft>
                      </a:pPr>
                      <a:r>
                        <a:rPr lang="en-IN" sz="2000" dirty="0">
                          <a:latin typeface="Times New Roman"/>
                          <a:ea typeface="Times New Roman"/>
                          <a:cs typeface="Times New Roman"/>
                        </a:rPr>
                        <a:t>Melting Point (°C)</a:t>
                      </a:r>
                      <a:endParaRPr lang="en-IN" sz="2000" dirty="0">
                        <a:latin typeface="Times New Roman"/>
                        <a:ea typeface="Calibri"/>
                        <a:cs typeface="Times New Roman"/>
                      </a:endParaRPr>
                    </a:p>
                  </a:txBody>
                  <a:tcPr marL="68580" marR="68580" marT="0" marB="0"/>
                </a:tc>
                <a:tc>
                  <a:txBody>
                    <a:bodyPr/>
                    <a:lstStyle/>
                    <a:p>
                      <a:pPr algn="ctr">
                        <a:lnSpc>
                          <a:spcPts val="1895"/>
                        </a:lnSpc>
                        <a:spcAft>
                          <a:spcPts val="0"/>
                        </a:spcAft>
                      </a:pPr>
                      <a:r>
                        <a:rPr lang="en-IN" sz="2000" dirty="0">
                          <a:solidFill>
                            <a:srgbClr val="333333"/>
                          </a:solidFill>
                          <a:latin typeface="Times New Roman"/>
                          <a:ea typeface="Times New Roman"/>
                          <a:cs typeface="Times New Roman"/>
                        </a:rPr>
                        <a:t>660.2</a:t>
                      </a:r>
                      <a:endParaRPr lang="en-IN" sz="2000" dirty="0">
                        <a:latin typeface="Times New Roman"/>
                        <a:ea typeface="Calibri"/>
                        <a:cs typeface="Times New Roman"/>
                      </a:endParaRPr>
                    </a:p>
                  </a:txBody>
                  <a:tcPr marL="68580" marR="68580" marT="0" marB="0"/>
                </a:tc>
              </a:tr>
              <a:tr h="462429">
                <a:tc>
                  <a:txBody>
                    <a:bodyPr/>
                    <a:lstStyle/>
                    <a:p>
                      <a:pPr>
                        <a:lnSpc>
                          <a:spcPts val="1895"/>
                        </a:lnSpc>
                        <a:spcAft>
                          <a:spcPts val="0"/>
                        </a:spcAft>
                      </a:pPr>
                      <a:r>
                        <a:rPr lang="en-IN" sz="2000" dirty="0">
                          <a:latin typeface="Times New Roman"/>
                          <a:ea typeface="Times New Roman"/>
                          <a:cs typeface="Times New Roman"/>
                        </a:rPr>
                        <a:t>Boiling Point (°C)</a:t>
                      </a:r>
                      <a:endParaRPr lang="en-IN" sz="2000" dirty="0">
                        <a:latin typeface="Times New Roman"/>
                        <a:ea typeface="Calibri"/>
                        <a:cs typeface="Times New Roman"/>
                      </a:endParaRPr>
                    </a:p>
                  </a:txBody>
                  <a:tcPr marL="68580" marR="68580" marT="0" marB="0"/>
                </a:tc>
                <a:tc>
                  <a:txBody>
                    <a:bodyPr/>
                    <a:lstStyle/>
                    <a:p>
                      <a:pPr algn="ctr">
                        <a:lnSpc>
                          <a:spcPts val="1895"/>
                        </a:lnSpc>
                        <a:spcAft>
                          <a:spcPts val="0"/>
                        </a:spcAft>
                      </a:pPr>
                      <a:r>
                        <a:rPr lang="en-IN" sz="2000" dirty="0">
                          <a:solidFill>
                            <a:srgbClr val="333333"/>
                          </a:solidFill>
                          <a:latin typeface="Times New Roman"/>
                          <a:ea typeface="Times New Roman"/>
                          <a:cs typeface="Times New Roman"/>
                        </a:rPr>
                        <a:t>2480</a:t>
                      </a:r>
                      <a:endParaRPr lang="en-IN" sz="2000" dirty="0">
                        <a:latin typeface="Times New Roman"/>
                        <a:ea typeface="Calibri"/>
                        <a:cs typeface="Times New Roman"/>
                      </a:endParaRPr>
                    </a:p>
                  </a:txBody>
                  <a:tcPr marL="68580" marR="68580" marT="0" marB="0"/>
                </a:tc>
              </a:tr>
              <a:tr h="462429">
                <a:tc>
                  <a:txBody>
                    <a:bodyPr/>
                    <a:lstStyle/>
                    <a:p>
                      <a:pPr>
                        <a:lnSpc>
                          <a:spcPts val="1895"/>
                        </a:lnSpc>
                        <a:spcAft>
                          <a:spcPts val="0"/>
                        </a:spcAft>
                      </a:pPr>
                      <a:r>
                        <a:rPr lang="en-IN" sz="2000" dirty="0">
                          <a:latin typeface="Times New Roman"/>
                          <a:ea typeface="Times New Roman"/>
                          <a:cs typeface="Times New Roman"/>
                        </a:rPr>
                        <a:t>Mean Specific Heat (0-100°C) (cal/</a:t>
                      </a:r>
                      <a:r>
                        <a:rPr lang="en-IN" sz="2000" dirty="0" err="1">
                          <a:latin typeface="Times New Roman"/>
                          <a:ea typeface="Times New Roman"/>
                          <a:cs typeface="Times New Roman"/>
                        </a:rPr>
                        <a:t>g.°C</a:t>
                      </a:r>
                      <a:r>
                        <a:rPr lang="en-IN" sz="2000" dirty="0">
                          <a:latin typeface="Times New Roman"/>
                          <a:ea typeface="Times New Roman"/>
                          <a:cs typeface="Times New Roman"/>
                        </a:rPr>
                        <a:t>)</a:t>
                      </a:r>
                      <a:endParaRPr lang="en-IN" sz="2000" dirty="0">
                        <a:latin typeface="Times New Roman"/>
                        <a:ea typeface="Calibri"/>
                        <a:cs typeface="Times New Roman"/>
                      </a:endParaRPr>
                    </a:p>
                  </a:txBody>
                  <a:tcPr marL="68580" marR="68580" marT="0" marB="0"/>
                </a:tc>
                <a:tc>
                  <a:txBody>
                    <a:bodyPr/>
                    <a:lstStyle/>
                    <a:p>
                      <a:pPr algn="ctr">
                        <a:lnSpc>
                          <a:spcPts val="1895"/>
                        </a:lnSpc>
                        <a:spcAft>
                          <a:spcPts val="0"/>
                        </a:spcAft>
                      </a:pPr>
                      <a:r>
                        <a:rPr lang="en-IN" sz="2000" dirty="0">
                          <a:solidFill>
                            <a:srgbClr val="333333"/>
                          </a:solidFill>
                          <a:latin typeface="Times New Roman"/>
                          <a:ea typeface="Times New Roman"/>
                          <a:cs typeface="Times New Roman"/>
                        </a:rPr>
                        <a:t>0.219</a:t>
                      </a:r>
                      <a:endParaRPr lang="en-IN" sz="2000" dirty="0">
                        <a:latin typeface="Times New Roman"/>
                        <a:ea typeface="Calibri"/>
                        <a:cs typeface="Times New Roman"/>
                      </a:endParaRPr>
                    </a:p>
                  </a:txBody>
                  <a:tcPr marL="68580" marR="68580" marT="0" marB="0"/>
                </a:tc>
              </a:tr>
              <a:tr h="462429">
                <a:tc>
                  <a:txBody>
                    <a:bodyPr/>
                    <a:lstStyle/>
                    <a:p>
                      <a:pPr>
                        <a:lnSpc>
                          <a:spcPts val="1895"/>
                        </a:lnSpc>
                        <a:spcAft>
                          <a:spcPts val="0"/>
                        </a:spcAft>
                      </a:pPr>
                      <a:r>
                        <a:rPr lang="en-IN" sz="2000" dirty="0">
                          <a:latin typeface="Times New Roman"/>
                          <a:ea typeface="Times New Roman"/>
                          <a:cs typeface="Times New Roman"/>
                        </a:rPr>
                        <a:t>Thermal Conductivity (0-100°C) (cal/</a:t>
                      </a:r>
                      <a:r>
                        <a:rPr lang="en-IN" sz="2000" dirty="0" err="1">
                          <a:latin typeface="Times New Roman"/>
                          <a:ea typeface="Times New Roman"/>
                          <a:cs typeface="Times New Roman"/>
                        </a:rPr>
                        <a:t>cms</a:t>
                      </a:r>
                      <a:r>
                        <a:rPr lang="en-IN" sz="2000" dirty="0">
                          <a:latin typeface="Times New Roman"/>
                          <a:ea typeface="Times New Roman"/>
                          <a:cs typeface="Times New Roman"/>
                        </a:rPr>
                        <a:t>. °C)</a:t>
                      </a:r>
                      <a:endParaRPr lang="en-IN" sz="2000" dirty="0">
                        <a:latin typeface="Times New Roman"/>
                        <a:ea typeface="Calibri"/>
                        <a:cs typeface="Times New Roman"/>
                      </a:endParaRPr>
                    </a:p>
                  </a:txBody>
                  <a:tcPr marL="68580" marR="68580" marT="0" marB="0"/>
                </a:tc>
                <a:tc>
                  <a:txBody>
                    <a:bodyPr/>
                    <a:lstStyle/>
                    <a:p>
                      <a:pPr algn="ctr">
                        <a:lnSpc>
                          <a:spcPts val="1895"/>
                        </a:lnSpc>
                        <a:spcAft>
                          <a:spcPts val="0"/>
                        </a:spcAft>
                      </a:pPr>
                      <a:r>
                        <a:rPr lang="en-IN" sz="2000" dirty="0">
                          <a:solidFill>
                            <a:srgbClr val="333333"/>
                          </a:solidFill>
                          <a:latin typeface="Times New Roman"/>
                          <a:ea typeface="Times New Roman"/>
                          <a:cs typeface="Times New Roman"/>
                        </a:rPr>
                        <a:t>0.57</a:t>
                      </a:r>
                      <a:endParaRPr lang="en-IN" sz="2000" dirty="0">
                        <a:latin typeface="Times New Roman"/>
                        <a:ea typeface="Calibri"/>
                        <a:cs typeface="Times New Roman"/>
                      </a:endParaRPr>
                    </a:p>
                  </a:txBody>
                  <a:tcPr marL="68580" marR="68580" marT="0" marB="0"/>
                </a:tc>
              </a:tr>
              <a:tr h="462429">
                <a:tc>
                  <a:txBody>
                    <a:bodyPr/>
                    <a:lstStyle/>
                    <a:p>
                      <a:pPr>
                        <a:lnSpc>
                          <a:spcPts val="1895"/>
                        </a:lnSpc>
                        <a:spcAft>
                          <a:spcPts val="0"/>
                        </a:spcAft>
                      </a:pPr>
                      <a:r>
                        <a:rPr lang="en-IN" sz="2000" dirty="0">
                          <a:latin typeface="Times New Roman"/>
                          <a:ea typeface="Times New Roman"/>
                          <a:cs typeface="Times New Roman"/>
                        </a:rPr>
                        <a:t>Co-Efficient of Linear Expansion (0-100°C) (x10</a:t>
                      </a:r>
                      <a:r>
                        <a:rPr lang="en-IN" sz="2000" baseline="30000" dirty="0">
                          <a:latin typeface="Times New Roman"/>
                          <a:ea typeface="Times New Roman"/>
                          <a:cs typeface="Times New Roman"/>
                        </a:rPr>
                        <a:t>-6</a:t>
                      </a:r>
                      <a:r>
                        <a:rPr lang="en-IN" sz="2000" dirty="0">
                          <a:latin typeface="Times New Roman"/>
                          <a:ea typeface="Times New Roman"/>
                          <a:cs typeface="Times New Roman"/>
                        </a:rPr>
                        <a:t>/°C)</a:t>
                      </a:r>
                      <a:endParaRPr lang="en-IN" sz="2000" dirty="0">
                        <a:latin typeface="Times New Roman"/>
                        <a:ea typeface="Calibri"/>
                        <a:cs typeface="Times New Roman"/>
                      </a:endParaRPr>
                    </a:p>
                  </a:txBody>
                  <a:tcPr marL="68580" marR="68580" marT="0" marB="0"/>
                </a:tc>
                <a:tc>
                  <a:txBody>
                    <a:bodyPr/>
                    <a:lstStyle/>
                    <a:p>
                      <a:pPr algn="ctr">
                        <a:lnSpc>
                          <a:spcPts val="1895"/>
                        </a:lnSpc>
                        <a:spcAft>
                          <a:spcPts val="0"/>
                        </a:spcAft>
                      </a:pPr>
                      <a:r>
                        <a:rPr lang="en-IN" sz="2000" dirty="0">
                          <a:solidFill>
                            <a:srgbClr val="333333"/>
                          </a:solidFill>
                          <a:latin typeface="Times New Roman"/>
                          <a:ea typeface="Times New Roman"/>
                          <a:cs typeface="Times New Roman"/>
                        </a:rPr>
                        <a:t>23.5</a:t>
                      </a:r>
                      <a:endParaRPr lang="en-IN" sz="2000" dirty="0">
                        <a:latin typeface="Times New Roman"/>
                        <a:ea typeface="Calibri"/>
                        <a:cs typeface="Times New Roman"/>
                      </a:endParaRPr>
                    </a:p>
                  </a:txBody>
                  <a:tcPr marL="68580" marR="68580" marT="0" marB="0"/>
                </a:tc>
              </a:tr>
              <a:tr h="462429">
                <a:tc>
                  <a:txBody>
                    <a:bodyPr/>
                    <a:lstStyle/>
                    <a:p>
                      <a:pPr>
                        <a:lnSpc>
                          <a:spcPts val="1895"/>
                        </a:lnSpc>
                        <a:spcAft>
                          <a:spcPts val="0"/>
                        </a:spcAft>
                      </a:pPr>
                      <a:r>
                        <a:rPr lang="en-IN" sz="2000" dirty="0">
                          <a:latin typeface="Times New Roman"/>
                          <a:ea typeface="Times New Roman"/>
                          <a:cs typeface="Times New Roman"/>
                        </a:rPr>
                        <a:t>Electrical Resistivity at 20°C (</a:t>
                      </a:r>
                      <a:r>
                        <a:rPr lang="en-IN" sz="2000" dirty="0" err="1">
                          <a:latin typeface="Times New Roman"/>
                          <a:ea typeface="Times New Roman"/>
                          <a:cs typeface="Times New Roman"/>
                        </a:rPr>
                        <a:t>Ω.cm</a:t>
                      </a:r>
                      <a:r>
                        <a:rPr lang="en-IN" sz="2000" dirty="0">
                          <a:latin typeface="Times New Roman"/>
                          <a:ea typeface="Times New Roman"/>
                          <a:cs typeface="Times New Roman"/>
                        </a:rPr>
                        <a:t>)</a:t>
                      </a:r>
                      <a:endParaRPr lang="en-IN" sz="2000" dirty="0">
                        <a:latin typeface="Times New Roman"/>
                        <a:ea typeface="Calibri"/>
                        <a:cs typeface="Times New Roman"/>
                      </a:endParaRPr>
                    </a:p>
                  </a:txBody>
                  <a:tcPr marL="68580" marR="68580" marT="0" marB="0"/>
                </a:tc>
                <a:tc>
                  <a:txBody>
                    <a:bodyPr/>
                    <a:lstStyle/>
                    <a:p>
                      <a:pPr algn="ctr">
                        <a:lnSpc>
                          <a:spcPts val="1895"/>
                        </a:lnSpc>
                        <a:spcAft>
                          <a:spcPts val="0"/>
                        </a:spcAft>
                      </a:pPr>
                      <a:r>
                        <a:rPr lang="en-IN" sz="2000" dirty="0">
                          <a:solidFill>
                            <a:srgbClr val="333333"/>
                          </a:solidFill>
                          <a:latin typeface="Times New Roman"/>
                          <a:ea typeface="Times New Roman"/>
                          <a:cs typeface="Times New Roman"/>
                        </a:rPr>
                        <a:t>2.69</a:t>
                      </a:r>
                      <a:endParaRPr lang="en-IN" sz="2000" dirty="0">
                        <a:latin typeface="Times New Roman"/>
                        <a:ea typeface="Calibri"/>
                        <a:cs typeface="Times New Roman"/>
                      </a:endParaRPr>
                    </a:p>
                  </a:txBody>
                  <a:tcPr marL="68580" marR="68580" marT="0" marB="0"/>
                </a:tc>
              </a:tr>
              <a:tr h="462429">
                <a:tc>
                  <a:txBody>
                    <a:bodyPr/>
                    <a:lstStyle/>
                    <a:p>
                      <a:pPr>
                        <a:lnSpc>
                          <a:spcPts val="1895"/>
                        </a:lnSpc>
                        <a:spcAft>
                          <a:spcPts val="0"/>
                        </a:spcAft>
                      </a:pPr>
                      <a:r>
                        <a:rPr lang="en-IN" sz="2000" dirty="0">
                          <a:latin typeface="Times New Roman"/>
                          <a:ea typeface="Times New Roman"/>
                          <a:cs typeface="Times New Roman"/>
                        </a:rPr>
                        <a:t>Density (g/cm</a:t>
                      </a:r>
                      <a:r>
                        <a:rPr lang="en-IN" sz="2000" baseline="30000" dirty="0">
                          <a:latin typeface="Times New Roman"/>
                          <a:ea typeface="Times New Roman"/>
                          <a:cs typeface="Times New Roman"/>
                        </a:rPr>
                        <a:t>3</a:t>
                      </a:r>
                      <a:r>
                        <a:rPr lang="en-IN" sz="2000" dirty="0">
                          <a:latin typeface="Times New Roman"/>
                          <a:ea typeface="Times New Roman"/>
                          <a:cs typeface="Times New Roman"/>
                        </a:rPr>
                        <a:t>)</a:t>
                      </a:r>
                      <a:endParaRPr lang="en-IN" sz="2000" dirty="0">
                        <a:latin typeface="Times New Roman"/>
                        <a:ea typeface="Calibri"/>
                        <a:cs typeface="Times New Roman"/>
                      </a:endParaRPr>
                    </a:p>
                  </a:txBody>
                  <a:tcPr marL="68580" marR="68580" marT="0" marB="0"/>
                </a:tc>
                <a:tc>
                  <a:txBody>
                    <a:bodyPr/>
                    <a:lstStyle/>
                    <a:p>
                      <a:pPr algn="ctr">
                        <a:lnSpc>
                          <a:spcPts val="1895"/>
                        </a:lnSpc>
                        <a:spcAft>
                          <a:spcPts val="0"/>
                        </a:spcAft>
                      </a:pPr>
                      <a:r>
                        <a:rPr lang="en-IN" sz="2000" dirty="0">
                          <a:solidFill>
                            <a:srgbClr val="333333"/>
                          </a:solidFill>
                          <a:latin typeface="Times New Roman"/>
                          <a:ea typeface="Times New Roman"/>
                          <a:cs typeface="Times New Roman"/>
                        </a:rPr>
                        <a:t>2.6898</a:t>
                      </a:r>
                      <a:endParaRPr lang="en-IN" sz="2000" dirty="0">
                        <a:latin typeface="Times New Roman"/>
                        <a:ea typeface="Calibri"/>
                        <a:cs typeface="Times New Roman"/>
                      </a:endParaRPr>
                    </a:p>
                  </a:txBody>
                  <a:tcPr marL="68580" marR="68580" marT="0" marB="0"/>
                </a:tc>
              </a:tr>
              <a:tr h="462429">
                <a:tc>
                  <a:txBody>
                    <a:bodyPr/>
                    <a:lstStyle/>
                    <a:p>
                      <a:pPr>
                        <a:lnSpc>
                          <a:spcPts val="1895"/>
                        </a:lnSpc>
                        <a:spcAft>
                          <a:spcPts val="0"/>
                        </a:spcAft>
                      </a:pPr>
                      <a:r>
                        <a:rPr lang="en-IN" sz="2000" dirty="0">
                          <a:latin typeface="Times New Roman"/>
                          <a:ea typeface="Times New Roman"/>
                          <a:cs typeface="Times New Roman"/>
                        </a:rPr>
                        <a:t>Modulus of Elasticity (</a:t>
                      </a:r>
                      <a:r>
                        <a:rPr lang="en-IN" sz="2000" dirty="0" err="1">
                          <a:latin typeface="Times New Roman"/>
                          <a:ea typeface="Times New Roman"/>
                          <a:cs typeface="Times New Roman"/>
                        </a:rPr>
                        <a:t>GPa</a:t>
                      </a:r>
                      <a:r>
                        <a:rPr lang="en-IN" sz="2000" dirty="0">
                          <a:latin typeface="Times New Roman"/>
                          <a:ea typeface="Times New Roman"/>
                          <a:cs typeface="Times New Roman"/>
                        </a:rPr>
                        <a:t>)</a:t>
                      </a:r>
                      <a:endParaRPr lang="en-IN" sz="2000" dirty="0">
                        <a:latin typeface="Times New Roman"/>
                        <a:ea typeface="Calibri"/>
                        <a:cs typeface="Times New Roman"/>
                      </a:endParaRPr>
                    </a:p>
                  </a:txBody>
                  <a:tcPr marL="68580" marR="68580" marT="0" marB="0"/>
                </a:tc>
                <a:tc>
                  <a:txBody>
                    <a:bodyPr/>
                    <a:lstStyle/>
                    <a:p>
                      <a:pPr algn="ctr">
                        <a:lnSpc>
                          <a:spcPts val="1895"/>
                        </a:lnSpc>
                        <a:spcAft>
                          <a:spcPts val="0"/>
                        </a:spcAft>
                      </a:pPr>
                      <a:r>
                        <a:rPr lang="en-IN" sz="2000" dirty="0">
                          <a:solidFill>
                            <a:srgbClr val="333333"/>
                          </a:solidFill>
                          <a:latin typeface="Times New Roman"/>
                          <a:ea typeface="Times New Roman"/>
                          <a:cs typeface="Times New Roman"/>
                        </a:rPr>
                        <a:t>68.3</a:t>
                      </a:r>
                      <a:endParaRPr lang="en-IN" sz="2000" dirty="0">
                        <a:latin typeface="Times New Roman"/>
                        <a:ea typeface="Calibri"/>
                        <a:cs typeface="Times New Roman"/>
                      </a:endParaRPr>
                    </a:p>
                  </a:txBody>
                  <a:tcPr marL="68580" marR="68580" marT="0" marB="0"/>
                </a:tc>
              </a:tr>
              <a:tr h="462429">
                <a:tc>
                  <a:txBody>
                    <a:bodyPr/>
                    <a:lstStyle/>
                    <a:p>
                      <a:pPr>
                        <a:lnSpc>
                          <a:spcPts val="1895"/>
                        </a:lnSpc>
                        <a:spcAft>
                          <a:spcPts val="0"/>
                        </a:spcAft>
                      </a:pPr>
                      <a:r>
                        <a:rPr lang="en-IN" sz="2000" dirty="0" err="1">
                          <a:latin typeface="Times New Roman"/>
                          <a:ea typeface="Times New Roman"/>
                          <a:cs typeface="Times New Roman"/>
                        </a:rPr>
                        <a:t>Poissons</a:t>
                      </a:r>
                      <a:r>
                        <a:rPr lang="en-IN" sz="2000" dirty="0">
                          <a:latin typeface="Times New Roman"/>
                          <a:ea typeface="Times New Roman"/>
                          <a:cs typeface="Times New Roman"/>
                        </a:rPr>
                        <a:t> Ratio</a:t>
                      </a:r>
                      <a:endParaRPr lang="en-IN" sz="2000" dirty="0">
                        <a:latin typeface="Times New Roman"/>
                        <a:ea typeface="Calibri"/>
                        <a:cs typeface="Times New Roman"/>
                      </a:endParaRPr>
                    </a:p>
                  </a:txBody>
                  <a:tcPr marL="68580" marR="68580" marT="0" marB="0"/>
                </a:tc>
                <a:tc>
                  <a:txBody>
                    <a:bodyPr/>
                    <a:lstStyle/>
                    <a:p>
                      <a:pPr algn="ctr">
                        <a:lnSpc>
                          <a:spcPts val="1895"/>
                        </a:lnSpc>
                        <a:spcAft>
                          <a:spcPts val="0"/>
                        </a:spcAft>
                      </a:pPr>
                      <a:r>
                        <a:rPr lang="en-IN" sz="2000" dirty="0">
                          <a:solidFill>
                            <a:srgbClr val="333333"/>
                          </a:solidFill>
                          <a:latin typeface="Times New Roman"/>
                          <a:ea typeface="Times New Roman"/>
                          <a:cs typeface="Times New Roman"/>
                        </a:rPr>
                        <a:t>0.34</a:t>
                      </a:r>
                      <a:endParaRPr lang="en-IN" sz="2000" dirty="0">
                        <a:latin typeface="Times New Roman"/>
                        <a:ea typeface="Calibri"/>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964488" cy="6858000"/>
          </a:xfrm>
        </p:spPr>
        <p:txBody>
          <a:bodyPr>
            <a:normAutofit fontScale="90000"/>
          </a:bodyPr>
          <a:lstStyle/>
          <a:p>
            <a:r>
              <a:rPr lang="en-US" sz="2400" b="1" dirty="0" smtClean="0">
                <a:solidFill>
                  <a:schemeClr val="tx1"/>
                </a:solidFill>
                <a:latin typeface="Times New Roman" pitchFamily="18" charset="0"/>
                <a:cs typeface="Times New Roman" pitchFamily="18" charset="0"/>
              </a:rPr>
              <a:t>                                          ZIRCONIUM</a:t>
            </a:r>
            <a:br>
              <a:rPr lang="en-US" sz="2400" b="1"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Zirconium (</a:t>
            </a:r>
            <a:r>
              <a:rPr lang="en-US" sz="2400" dirty="0" err="1" smtClean="0">
                <a:solidFill>
                  <a:schemeClr val="tx1"/>
                </a:solidFill>
                <a:latin typeface="Times New Roman" pitchFamily="18" charset="0"/>
                <a:cs typeface="Times New Roman" pitchFamily="18" charset="0"/>
              </a:rPr>
              <a:t>Zr</a:t>
            </a:r>
            <a:r>
              <a:rPr lang="en-US" sz="2400" dirty="0" smtClean="0">
                <a:solidFill>
                  <a:schemeClr val="tx1"/>
                </a:solidFill>
                <a:latin typeface="Times New Roman" pitchFamily="18" charset="0"/>
                <a:cs typeface="Times New Roman" pitchFamily="18" charset="0"/>
              </a:rPr>
              <a:t>) is a chemical element with atomic number 40 and represented with the chemical symbol ‘</a:t>
            </a:r>
            <a:r>
              <a:rPr lang="en-US" sz="2400" dirty="0" err="1" smtClean="0">
                <a:solidFill>
                  <a:schemeClr val="tx1"/>
                </a:solidFill>
                <a:latin typeface="Times New Roman" pitchFamily="18" charset="0"/>
                <a:cs typeface="Times New Roman" pitchFamily="18" charset="0"/>
              </a:rPr>
              <a:t>Zr</a:t>
            </a:r>
            <a:r>
              <a:rPr lang="en-US" sz="2400" dirty="0" smtClean="0">
                <a:solidFill>
                  <a:schemeClr val="tx1"/>
                </a:solidFill>
                <a:latin typeface="Times New Roman" pitchFamily="18" charset="0"/>
                <a:cs typeface="Times New Roman" pitchFamily="18" charset="0"/>
              </a:rPr>
              <a:t>’ in the </a:t>
            </a:r>
            <a:r>
              <a:rPr lang="en-US" sz="2400" u="sng" dirty="0" smtClean="0">
                <a:solidFill>
                  <a:schemeClr val="tx1"/>
                </a:solidFill>
                <a:latin typeface="Times New Roman" pitchFamily="18" charset="0"/>
                <a:cs typeface="Times New Roman" pitchFamily="18" charset="0"/>
                <a:hlinkClick r:id="rId2"/>
              </a:rPr>
              <a:t>periodic table</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It </a:t>
            </a:r>
            <a:r>
              <a:rPr lang="en-US" sz="2400" dirty="0" smtClean="0">
                <a:solidFill>
                  <a:schemeClr val="tx1"/>
                </a:solidFill>
                <a:latin typeface="Times New Roman" pitchFamily="18" charset="0"/>
                <a:cs typeface="Times New Roman" pitchFamily="18" charset="0"/>
              </a:rPr>
              <a:t>was discovered by Martin </a:t>
            </a:r>
            <a:r>
              <a:rPr lang="en-US" sz="2400" dirty="0" err="1" smtClean="0">
                <a:solidFill>
                  <a:schemeClr val="tx1"/>
                </a:solidFill>
                <a:latin typeface="Times New Roman" pitchFamily="18" charset="0"/>
                <a:cs typeface="Times New Roman" pitchFamily="18" charset="0"/>
              </a:rPr>
              <a:t>Klaproth</a:t>
            </a:r>
            <a:r>
              <a:rPr lang="en-US" sz="2400" dirty="0" smtClean="0">
                <a:solidFill>
                  <a:schemeClr val="tx1"/>
                </a:solidFill>
                <a:latin typeface="Times New Roman" pitchFamily="18" charset="0"/>
                <a:cs typeface="Times New Roman" pitchFamily="18" charset="0"/>
              </a:rPr>
              <a:t> in the year 1798. This is named after a mineral Zircon as it is the most important source of zirconium</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4.5.1 Physical properties of </a:t>
            </a:r>
            <a:r>
              <a:rPr lang="en-US" sz="2400" b="1" dirty="0" smtClean="0">
                <a:solidFill>
                  <a:schemeClr val="tx1"/>
                </a:solidFill>
                <a:latin typeface="Times New Roman" pitchFamily="18" charset="0"/>
                <a:cs typeface="Times New Roman" pitchFamily="18" charset="0"/>
              </a:rPr>
              <a:t>Zirconium</a:t>
            </a:r>
            <a:br>
              <a:rPr lang="en-US" sz="2400" b="1" dirty="0" smtClean="0">
                <a:solidFill>
                  <a:schemeClr val="tx1"/>
                </a:solidFill>
                <a:latin typeface="Times New Roman" pitchFamily="18" charset="0"/>
                <a:cs typeface="Times New Roman" pitchFamily="18" charset="0"/>
              </a:rPr>
            </a:br>
            <a:r>
              <a:rPr lang="en-IN" sz="2400" b="1" u="sng" dirty="0" smtClean="0">
                <a:solidFill>
                  <a:schemeClr val="tx1"/>
                </a:solidFill>
                <a:latin typeface="Times New Roman" pitchFamily="18" charset="0"/>
                <a:cs typeface="Times New Roman" pitchFamily="18" charset="0"/>
              </a:rPr>
              <a:t/>
            </a:r>
            <a:br>
              <a:rPr lang="en-IN" sz="2400" b="1" u="sng"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The element is a gray-white, lustrous, strong transition metal that forms a variety of </a:t>
            </a:r>
            <a:r>
              <a:rPr lang="en-US" sz="2400" dirty="0" err="1" smtClean="0">
                <a:solidFill>
                  <a:schemeClr val="tx1"/>
                </a:solidFill>
                <a:latin typeface="Times New Roman" pitchFamily="18" charset="0"/>
                <a:cs typeface="Times New Roman" pitchFamily="18" charset="0"/>
              </a:rPr>
              <a:t>organometallic</a:t>
            </a:r>
            <a:r>
              <a:rPr lang="en-US" sz="2400" dirty="0" smtClean="0">
                <a:solidFill>
                  <a:schemeClr val="tx1"/>
                </a:solidFill>
                <a:latin typeface="Times New Roman" pitchFamily="18" charset="0"/>
                <a:cs typeface="Times New Roman" pitchFamily="18" charset="0"/>
              </a:rPr>
              <a:t> and inorganic compounds</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It is highly resistant to corrosion and heat. The hardness of it is similar to that of </a:t>
            </a:r>
            <a:r>
              <a:rPr lang="en-US" sz="2400" u="sng" dirty="0" smtClean="0">
                <a:solidFill>
                  <a:schemeClr val="tx1"/>
                </a:solidFill>
                <a:latin typeface="Times New Roman" pitchFamily="18" charset="0"/>
                <a:cs typeface="Times New Roman" pitchFamily="18" charset="0"/>
                <a:hlinkClick r:id="rId3"/>
              </a:rPr>
              <a:t>copper</a:t>
            </a:r>
            <a:r>
              <a:rPr lang="en-US" sz="2400" dirty="0" smtClean="0">
                <a:solidFill>
                  <a:schemeClr val="tx1"/>
                </a:solidFill>
                <a:latin typeface="Times New Roman" pitchFamily="18" charset="0"/>
                <a:cs typeface="Times New Roman" pitchFamily="18" charset="0"/>
              </a:rPr>
              <a:t> and it is lighter than steel</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Zirconium is available in about 30 mineral species and its major source is Zircon. More than 1.5 million </a:t>
            </a:r>
            <a:r>
              <a:rPr lang="en-US" sz="2400" dirty="0" err="1" smtClean="0">
                <a:solidFill>
                  <a:schemeClr val="tx1"/>
                </a:solidFill>
                <a:latin typeface="Times New Roman" pitchFamily="18" charset="0"/>
                <a:cs typeface="Times New Roman" pitchFamily="18" charset="0"/>
              </a:rPr>
              <a:t>tonnes</a:t>
            </a:r>
            <a:r>
              <a:rPr lang="en-US" sz="2400" dirty="0" smtClean="0">
                <a:solidFill>
                  <a:schemeClr val="tx1"/>
                </a:solidFill>
                <a:latin typeface="Times New Roman" pitchFamily="18" charset="0"/>
                <a:cs typeface="Times New Roman" pitchFamily="18" charset="0"/>
              </a:rPr>
              <a:t> of Zircon are mined each year, mainly in South Africa and Australia</a:t>
            </a:r>
            <a:r>
              <a:rPr lang="en-US" sz="2400" dirty="0" smtClean="0"/>
              <a:t>.</a:t>
            </a:r>
            <a:r>
              <a:rPr lang="en-IN" sz="2400" dirty="0" smtClean="0"/>
              <a:t/>
            </a:r>
            <a:br>
              <a:rPr lang="en-IN" sz="2400" dirty="0" smtClean="0"/>
            </a:br>
            <a:endParaRPr lang="en-IN"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305800" cy="648072"/>
          </a:xfrm>
        </p:spPr>
        <p:txBody>
          <a:bodyPr>
            <a:normAutofit/>
          </a:bodyPr>
          <a:lstStyle/>
          <a:p>
            <a:r>
              <a:rPr lang="en-IN" sz="2800" b="1" dirty="0" smtClean="0">
                <a:latin typeface="Times New Roman" pitchFamily="18" charset="0"/>
                <a:cs typeface="Times New Roman" pitchFamily="18" charset="0"/>
              </a:rPr>
              <a:t>         </a:t>
            </a:r>
            <a:r>
              <a:rPr lang="en-IN" sz="2800" b="1" dirty="0" smtClean="0">
                <a:solidFill>
                  <a:schemeClr val="tx1"/>
                </a:solidFill>
                <a:latin typeface="Times New Roman" pitchFamily="18" charset="0"/>
                <a:cs typeface="Times New Roman" pitchFamily="18" charset="0"/>
              </a:rPr>
              <a:t>ZIRCONIUM  PROPERTIES</a:t>
            </a:r>
            <a:endParaRPr lang="en-IN" sz="2800" b="1" dirty="0">
              <a:solidFill>
                <a:schemeClr val="tx1"/>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24000" y="1397000"/>
          <a:ext cx="6096000" cy="44754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IN" sz="2000" dirty="0" smtClean="0"/>
                        <a:t>property</a:t>
                      </a:r>
                      <a:endParaRPr lang="en-IN" sz="2000" dirty="0"/>
                    </a:p>
                  </a:txBody>
                  <a:tcPr/>
                </a:tc>
                <a:tc>
                  <a:txBody>
                    <a:bodyPr/>
                    <a:lstStyle/>
                    <a:p>
                      <a:r>
                        <a:rPr lang="en-IN" sz="2000" dirty="0" smtClean="0"/>
                        <a:t>metric</a:t>
                      </a:r>
                      <a:endParaRPr lang="en-IN" sz="2000" dirty="0"/>
                    </a:p>
                  </a:txBody>
                  <a:tcPr/>
                </a:tc>
              </a:tr>
              <a:tr h="370840">
                <a:tc>
                  <a:txBody>
                    <a:bodyPr/>
                    <a:lstStyle/>
                    <a:p>
                      <a:pPr algn="l">
                        <a:lnSpc>
                          <a:spcPts val="1800"/>
                        </a:lnSpc>
                        <a:spcBef>
                          <a:spcPts val="600"/>
                        </a:spcBef>
                        <a:spcAft>
                          <a:spcPts val="600"/>
                        </a:spcAft>
                      </a:pPr>
                      <a:r>
                        <a:rPr lang="en-US" sz="2000" u="none" dirty="0" smtClean="0">
                          <a:solidFill>
                            <a:schemeClr val="tx1"/>
                          </a:solidFill>
                          <a:latin typeface="Times New Roman"/>
                          <a:ea typeface="Calibri"/>
                          <a:cs typeface="Times New Roman"/>
                        </a:rPr>
                        <a:t>Young</a:t>
                      </a:r>
                      <a:r>
                        <a:rPr lang="en-US" sz="2000" u="none" baseline="0" dirty="0" smtClean="0">
                          <a:solidFill>
                            <a:schemeClr val="tx1"/>
                          </a:solidFill>
                          <a:latin typeface="Times New Roman"/>
                          <a:ea typeface="Calibri"/>
                          <a:cs typeface="Times New Roman"/>
                        </a:rPr>
                        <a:t> modulus</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dirty="0">
                          <a:latin typeface="Times New Roman"/>
                          <a:ea typeface="Calibri"/>
                          <a:cs typeface="Times New Roman"/>
                        </a:rPr>
                        <a:t>88 </a:t>
                      </a:r>
                      <a:r>
                        <a:rPr lang="en-US" sz="2000" dirty="0" err="1">
                          <a:latin typeface="Times New Roman"/>
                          <a:ea typeface="Calibri"/>
                          <a:cs typeface="Times New Roman"/>
                        </a:rPr>
                        <a:t>GPa</a:t>
                      </a:r>
                      <a:endParaRPr lang="en-IN" sz="2000" dirty="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US" sz="2000" u="none" dirty="0" smtClean="0">
                          <a:solidFill>
                            <a:schemeClr val="tx1"/>
                          </a:solidFill>
                          <a:latin typeface="Times New Roman"/>
                          <a:ea typeface="Calibri"/>
                          <a:cs typeface="Times New Roman"/>
                        </a:rPr>
                        <a:t>Shear</a:t>
                      </a:r>
                      <a:r>
                        <a:rPr lang="en-US" sz="2000" u="none" baseline="0" dirty="0" smtClean="0">
                          <a:solidFill>
                            <a:schemeClr val="tx1"/>
                          </a:solidFill>
                          <a:latin typeface="Times New Roman"/>
                          <a:ea typeface="Calibri"/>
                          <a:cs typeface="Times New Roman"/>
                        </a:rPr>
                        <a:t>  modulus</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a:latin typeface="Times New Roman"/>
                          <a:ea typeface="Calibri"/>
                          <a:cs typeface="Times New Roman"/>
                        </a:rPr>
                        <a:t>33 GPa</a:t>
                      </a:r>
                      <a:endParaRPr lang="en-IN" sz="200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US" sz="2000" u="none" dirty="0" smtClean="0">
                          <a:solidFill>
                            <a:schemeClr val="tx1"/>
                          </a:solidFill>
                          <a:latin typeface="Times New Roman"/>
                          <a:ea typeface="Calibri"/>
                          <a:cs typeface="Times New Roman"/>
                        </a:rPr>
                        <a:t>Bulk</a:t>
                      </a:r>
                      <a:r>
                        <a:rPr lang="en-US" sz="2000" u="none" baseline="0" dirty="0" smtClean="0">
                          <a:solidFill>
                            <a:schemeClr val="tx1"/>
                          </a:solidFill>
                          <a:latin typeface="Times New Roman"/>
                          <a:ea typeface="Calibri"/>
                          <a:cs typeface="Times New Roman"/>
                        </a:rPr>
                        <a:t> modulus</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a:latin typeface="Times New Roman"/>
                          <a:ea typeface="Calibri"/>
                          <a:cs typeface="Times New Roman"/>
                        </a:rPr>
                        <a:t>91.1 GPa</a:t>
                      </a:r>
                      <a:endParaRPr lang="en-IN" sz="200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IN" sz="2000" u="none" dirty="0" smtClean="0">
                          <a:solidFill>
                            <a:schemeClr val="tx1"/>
                          </a:solidFill>
                          <a:latin typeface="Times New Roman"/>
                          <a:ea typeface="Calibri"/>
                          <a:cs typeface="Times New Roman"/>
                        </a:rPr>
                        <a:t>Poisson ratio</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a:latin typeface="Times New Roman"/>
                          <a:ea typeface="Calibri"/>
                          <a:cs typeface="Times New Roman"/>
                        </a:rPr>
                        <a:t>0.34</a:t>
                      </a:r>
                      <a:endParaRPr lang="en-IN" sz="200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US" sz="2000" u="none" dirty="0" err="1" smtClean="0">
                          <a:solidFill>
                            <a:schemeClr val="tx1"/>
                          </a:solidFill>
                          <a:latin typeface="Times New Roman"/>
                          <a:ea typeface="Calibri"/>
                          <a:cs typeface="Times New Roman"/>
                        </a:rPr>
                        <a:t>Mohs</a:t>
                      </a:r>
                      <a:r>
                        <a:rPr lang="en-US" sz="2000" u="none" baseline="0" dirty="0" smtClean="0">
                          <a:solidFill>
                            <a:schemeClr val="tx1"/>
                          </a:solidFill>
                          <a:latin typeface="Times New Roman"/>
                          <a:ea typeface="Calibri"/>
                          <a:cs typeface="Times New Roman"/>
                        </a:rPr>
                        <a:t> hardness</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a:latin typeface="Times New Roman"/>
                          <a:ea typeface="Calibri"/>
                          <a:cs typeface="Times New Roman"/>
                        </a:rPr>
                        <a:t>5.0</a:t>
                      </a:r>
                      <a:endParaRPr lang="en-IN" sz="200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IN" sz="2000" u="none" dirty="0" smtClean="0">
                          <a:solidFill>
                            <a:schemeClr val="tx1"/>
                          </a:solidFill>
                          <a:latin typeface="Times New Roman"/>
                          <a:ea typeface="Calibri"/>
                          <a:cs typeface="Times New Roman"/>
                        </a:rPr>
                        <a:t>Vickers hardness</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a:latin typeface="Times New Roman"/>
                          <a:ea typeface="Calibri"/>
                          <a:cs typeface="Times New Roman"/>
                        </a:rPr>
                        <a:t>820–1800 MPa</a:t>
                      </a:r>
                      <a:endParaRPr lang="en-IN" sz="200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IN" sz="2000" u="none" dirty="0" err="1" smtClean="0">
                          <a:solidFill>
                            <a:schemeClr val="tx1"/>
                          </a:solidFill>
                          <a:latin typeface="Times New Roman"/>
                          <a:ea typeface="Calibri"/>
                          <a:cs typeface="Times New Roman"/>
                        </a:rPr>
                        <a:t>Brinell</a:t>
                      </a:r>
                      <a:r>
                        <a:rPr lang="en-IN" sz="2000" u="none" dirty="0" smtClean="0">
                          <a:solidFill>
                            <a:schemeClr val="tx1"/>
                          </a:solidFill>
                          <a:latin typeface="Times New Roman"/>
                          <a:ea typeface="Calibri"/>
                          <a:cs typeface="Times New Roman"/>
                        </a:rPr>
                        <a:t> hardness</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a:latin typeface="Times New Roman"/>
                          <a:ea typeface="Calibri"/>
                          <a:cs typeface="Times New Roman"/>
                        </a:rPr>
                        <a:t>638–1880 MPa</a:t>
                      </a:r>
                      <a:endParaRPr lang="en-IN" sz="200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IN" sz="2000" u="none" dirty="0" smtClean="0">
                          <a:solidFill>
                            <a:schemeClr val="tx1"/>
                          </a:solidFill>
                          <a:latin typeface="Times New Roman"/>
                          <a:ea typeface="Calibri"/>
                          <a:cs typeface="Times New Roman"/>
                        </a:rPr>
                        <a:t>CAS number</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a:latin typeface="Times New Roman"/>
                          <a:ea typeface="Calibri"/>
                          <a:cs typeface="Times New Roman"/>
                        </a:rPr>
                        <a:t>7440-67-7</a:t>
                      </a:r>
                      <a:endParaRPr lang="en-IN" sz="200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US" sz="2000" u="none" dirty="0" smtClean="0">
                          <a:solidFill>
                            <a:schemeClr val="tx1"/>
                          </a:solidFill>
                          <a:latin typeface="Times New Roman"/>
                          <a:ea typeface="Calibri"/>
                          <a:cs typeface="Times New Roman"/>
                        </a:rPr>
                        <a:t>Melting</a:t>
                      </a:r>
                      <a:r>
                        <a:rPr lang="en-US" sz="2000" u="none" baseline="0" dirty="0" smtClean="0">
                          <a:solidFill>
                            <a:schemeClr val="tx1"/>
                          </a:solidFill>
                          <a:latin typeface="Times New Roman"/>
                          <a:ea typeface="Calibri"/>
                          <a:cs typeface="Times New Roman"/>
                        </a:rPr>
                        <a:t> point</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a:latin typeface="Times New Roman"/>
                          <a:ea typeface="Calibri"/>
                          <a:cs typeface="Times New Roman"/>
                        </a:rPr>
                        <a:t>2128 </a:t>
                      </a:r>
                      <a:r>
                        <a:rPr lang="en-US" sz="2000" u="sng">
                          <a:solidFill>
                            <a:srgbClr val="0000FF"/>
                          </a:solidFill>
                          <a:latin typeface="Times New Roman"/>
                          <a:ea typeface="Calibri"/>
                          <a:cs typeface="Times New Roman"/>
                          <a:hlinkClick r:id="rId2" tooltip="Kelvin"/>
                        </a:rPr>
                        <a:t>K</a:t>
                      </a:r>
                      <a:r>
                        <a:rPr lang="en-US" sz="2000">
                          <a:latin typeface="Times New Roman"/>
                          <a:ea typeface="Calibri"/>
                          <a:cs typeface="Times New Roman"/>
                        </a:rPr>
                        <a:t> ​(1855 °C, ​3371 °F)</a:t>
                      </a:r>
                      <a:endParaRPr lang="en-IN" sz="200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US" sz="2000" u="none" dirty="0" smtClean="0">
                          <a:solidFill>
                            <a:schemeClr val="tx1"/>
                          </a:solidFill>
                          <a:latin typeface="Times New Roman"/>
                          <a:ea typeface="Calibri"/>
                          <a:cs typeface="Times New Roman"/>
                        </a:rPr>
                        <a:t>Boiling</a:t>
                      </a:r>
                      <a:r>
                        <a:rPr lang="en-US" sz="2000" u="none" baseline="0" dirty="0" smtClean="0">
                          <a:solidFill>
                            <a:schemeClr val="tx1"/>
                          </a:solidFill>
                          <a:latin typeface="Times New Roman"/>
                          <a:ea typeface="Calibri"/>
                          <a:cs typeface="Times New Roman"/>
                        </a:rPr>
                        <a:t> point</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a:latin typeface="Times New Roman"/>
                          <a:ea typeface="Calibri"/>
                          <a:cs typeface="Times New Roman"/>
                        </a:rPr>
                        <a:t>4650 K ​(4377 °C, ​7911 °F)</a:t>
                      </a:r>
                      <a:endParaRPr lang="en-IN" sz="2000">
                        <a:latin typeface="Times New Roman"/>
                        <a:ea typeface="Calibri"/>
                        <a:cs typeface="Times New Roman"/>
                      </a:endParaRPr>
                    </a:p>
                  </a:txBody>
                  <a:tcPr marL="68580" marR="68580" marT="0" marB="0"/>
                </a:tc>
              </a:tr>
              <a:tr h="370840">
                <a:tc>
                  <a:txBody>
                    <a:bodyPr/>
                    <a:lstStyle/>
                    <a:p>
                      <a:pPr algn="l">
                        <a:lnSpc>
                          <a:spcPts val="1800"/>
                        </a:lnSpc>
                        <a:spcBef>
                          <a:spcPts val="600"/>
                        </a:spcBef>
                        <a:spcAft>
                          <a:spcPts val="600"/>
                        </a:spcAft>
                      </a:pPr>
                      <a:r>
                        <a:rPr lang="en-US" sz="2000" u="none" dirty="0" smtClean="0">
                          <a:solidFill>
                            <a:schemeClr val="tx1"/>
                          </a:solidFill>
                          <a:latin typeface="Times New Roman"/>
                          <a:ea typeface="Calibri"/>
                          <a:cs typeface="Times New Roman"/>
                        </a:rPr>
                        <a:t>density</a:t>
                      </a:r>
                      <a:endParaRPr lang="en-IN" sz="2000" u="none" dirty="0">
                        <a:solidFill>
                          <a:schemeClr val="tx1"/>
                        </a:solidFill>
                        <a:latin typeface="Times New Roman"/>
                        <a:ea typeface="Calibri"/>
                        <a:cs typeface="Times New Roman"/>
                      </a:endParaRPr>
                    </a:p>
                  </a:txBody>
                  <a:tcPr marL="68580" marR="68580" marT="0" marB="0"/>
                </a:tc>
                <a:tc>
                  <a:txBody>
                    <a:bodyPr/>
                    <a:lstStyle/>
                    <a:p>
                      <a:pPr algn="l">
                        <a:lnSpc>
                          <a:spcPts val="1800"/>
                        </a:lnSpc>
                        <a:spcBef>
                          <a:spcPts val="600"/>
                        </a:spcBef>
                        <a:spcAft>
                          <a:spcPts val="600"/>
                        </a:spcAft>
                      </a:pPr>
                      <a:r>
                        <a:rPr lang="en-US" sz="2000" dirty="0">
                          <a:latin typeface="Times New Roman"/>
                          <a:ea typeface="Calibri"/>
                          <a:cs typeface="Times New Roman"/>
                        </a:rPr>
                        <a:t>6.52 g/cm3</a:t>
                      </a:r>
                      <a:endParaRPr lang="en-IN" sz="2000" dirty="0">
                        <a:latin typeface="Times New Roman"/>
                        <a:ea typeface="Calibri"/>
                        <a:cs typeface="Times New Roman"/>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2400" b="1" dirty="0" smtClean="0">
                <a:latin typeface="Times New Roman" pitchFamily="18" charset="0"/>
                <a:cs typeface="Times New Roman" pitchFamily="18" charset="0"/>
              </a:rPr>
              <a:t>                                                ABSTRACT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Shaft </a:t>
            </a:r>
            <a:r>
              <a:rPr lang="en-US" sz="2000" dirty="0" smtClean="0">
                <a:solidFill>
                  <a:schemeClr val="tx1"/>
                </a:solidFill>
                <a:latin typeface="Times New Roman" pitchFamily="18" charset="0"/>
                <a:cs typeface="Times New Roman" pitchFamily="18" charset="0"/>
              </a:rPr>
              <a:t>is a very important member in automobile vehicles for power </a:t>
            </a:r>
            <a:r>
              <a:rPr lang="en-US" sz="2000" dirty="0" err="1" smtClean="0">
                <a:solidFill>
                  <a:schemeClr val="tx1"/>
                </a:solidFill>
                <a:latin typeface="Times New Roman" pitchFamily="18" charset="0"/>
                <a:cs typeface="Times New Roman" pitchFamily="18" charset="0"/>
              </a:rPr>
              <a:t>transmition</a:t>
            </a:r>
            <a:r>
              <a:rPr lang="en-US" sz="2000" dirty="0" smtClean="0">
                <a:solidFill>
                  <a:schemeClr val="tx1"/>
                </a:solidFill>
                <a:latin typeface="Times New Roman" pitchFamily="18" charset="0"/>
                <a:cs typeface="Times New Roman" pitchFamily="18" charset="0"/>
              </a:rPr>
              <a:t> .the shaft in vehicle that transmit power from engine to wheel through transmission unit via a differential unit.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              Our </a:t>
            </a:r>
            <a:r>
              <a:rPr lang="en-US" sz="2000" dirty="0" smtClean="0">
                <a:solidFill>
                  <a:schemeClr val="tx1"/>
                </a:solidFill>
                <a:latin typeface="Times New Roman" pitchFamily="18" charset="0"/>
                <a:cs typeface="Times New Roman" pitchFamily="18" charset="0"/>
              </a:rPr>
              <a:t>project to </a:t>
            </a:r>
            <a:r>
              <a:rPr lang="en-US" sz="2000" dirty="0" err="1" smtClean="0">
                <a:solidFill>
                  <a:schemeClr val="tx1"/>
                </a:solidFill>
                <a:latin typeface="Times New Roman" pitchFamily="18" charset="0"/>
                <a:cs typeface="Times New Roman" pitchFamily="18" charset="0"/>
              </a:rPr>
              <a:t>analys</a:t>
            </a:r>
            <a:r>
              <a:rPr lang="en-US" sz="2000" dirty="0" smtClean="0">
                <a:solidFill>
                  <a:schemeClr val="tx1"/>
                </a:solidFill>
                <a:latin typeface="Times New Roman" pitchFamily="18" charset="0"/>
                <a:cs typeface="Times New Roman" pitchFamily="18" charset="0"/>
              </a:rPr>
              <a:t> the failure and improvement of rear axle shaft by using ANSYS </a:t>
            </a:r>
            <a:r>
              <a:rPr lang="en-US" sz="2000" dirty="0" err="1" smtClean="0">
                <a:solidFill>
                  <a:schemeClr val="tx1"/>
                </a:solidFill>
                <a:latin typeface="Times New Roman" pitchFamily="18" charset="0"/>
                <a:cs typeface="Times New Roman" pitchFamily="18" charset="0"/>
              </a:rPr>
              <a:t>software.the</a:t>
            </a:r>
            <a:r>
              <a:rPr lang="en-US" sz="2000" dirty="0" smtClean="0">
                <a:solidFill>
                  <a:schemeClr val="tx1"/>
                </a:solidFill>
                <a:latin typeface="Times New Roman" pitchFamily="18" charset="0"/>
                <a:cs typeface="Times New Roman" pitchFamily="18" charset="0"/>
              </a:rPr>
              <a:t> rear axle shaft is located in the differential unit which carry the more load and more vibration  due to  under a load condition</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The </a:t>
            </a:r>
            <a:r>
              <a:rPr lang="en-US" sz="2000" dirty="0" smtClean="0">
                <a:solidFill>
                  <a:schemeClr val="tx1"/>
                </a:solidFill>
                <a:latin typeface="Times New Roman" pitchFamily="18" charset="0"/>
                <a:cs typeface="Times New Roman" pitchFamily="18" charset="0"/>
              </a:rPr>
              <a:t>main failure of axle shaft  at fatigue failure of the shaft due to improper hardening process and reduce of wear resistance of the shaft  during a running </a:t>
            </a:r>
            <a:r>
              <a:rPr lang="en-US" sz="2000" dirty="0" err="1" smtClean="0">
                <a:solidFill>
                  <a:schemeClr val="tx1"/>
                </a:solidFill>
                <a:latin typeface="Times New Roman" pitchFamily="18" charset="0"/>
                <a:cs typeface="Times New Roman" pitchFamily="18" charset="0"/>
              </a:rPr>
              <a:t>condition.now</a:t>
            </a:r>
            <a:r>
              <a:rPr lang="en-US" sz="2000" dirty="0" smtClean="0">
                <a:solidFill>
                  <a:schemeClr val="tx1"/>
                </a:solidFill>
                <a:latin typeface="Times New Roman" pitchFamily="18" charset="0"/>
                <a:cs typeface="Times New Roman" pitchFamily="18" charset="0"/>
              </a:rPr>
              <a:t> we intro the new metal in axle such as a AISI 4140 alloy steel</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such </a:t>
            </a:r>
            <a:r>
              <a:rPr lang="en-US" sz="2000" dirty="0" smtClean="0">
                <a:solidFill>
                  <a:schemeClr val="tx1"/>
                </a:solidFill>
                <a:latin typeface="Times New Roman" pitchFamily="18" charset="0"/>
                <a:cs typeface="Times New Roman" pitchFamily="18" charset="0"/>
              </a:rPr>
              <a:t>take a metal as zirconium and </a:t>
            </a:r>
            <a:r>
              <a:rPr lang="en-US" sz="2000" dirty="0" err="1" smtClean="0">
                <a:solidFill>
                  <a:schemeClr val="tx1"/>
                </a:solidFill>
                <a:latin typeface="Times New Roman" pitchFamily="18" charset="0"/>
                <a:cs typeface="Times New Roman" pitchFamily="18" charset="0"/>
              </a:rPr>
              <a:t>aluminium</a:t>
            </a:r>
            <a:r>
              <a:rPr lang="en-US" sz="2000" dirty="0" smtClean="0">
                <a:solidFill>
                  <a:schemeClr val="tx1"/>
                </a:solidFill>
                <a:latin typeface="Times New Roman" pitchFamily="18" charset="0"/>
                <a:cs typeface="Times New Roman" pitchFamily="18" charset="0"/>
              </a:rPr>
              <a:t>  in the way of properties because of the failure of shaft is done by reduction of fatigue strength and wear resistance of shaft material</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so </a:t>
            </a:r>
            <a:r>
              <a:rPr lang="en-US" sz="2000" dirty="0" smtClean="0">
                <a:solidFill>
                  <a:schemeClr val="tx1"/>
                </a:solidFill>
                <a:latin typeface="Times New Roman" pitchFamily="18" charset="0"/>
                <a:cs typeface="Times New Roman" pitchFamily="18" charset="0"/>
              </a:rPr>
              <a:t>the failure is reduced by improve the fatigue strength of the </a:t>
            </a:r>
            <a:r>
              <a:rPr lang="en-US" sz="2000" dirty="0" err="1" smtClean="0">
                <a:solidFill>
                  <a:schemeClr val="tx1"/>
                </a:solidFill>
                <a:latin typeface="Times New Roman" pitchFamily="18" charset="0"/>
                <a:cs typeface="Times New Roman" pitchFamily="18" charset="0"/>
              </a:rPr>
              <a:t>material.the</a:t>
            </a:r>
            <a:r>
              <a:rPr lang="en-US" sz="2000" dirty="0" smtClean="0">
                <a:solidFill>
                  <a:schemeClr val="tx1"/>
                </a:solidFill>
                <a:latin typeface="Times New Roman" pitchFamily="18" charset="0"/>
                <a:cs typeface="Times New Roman" pitchFamily="18" charset="0"/>
              </a:rPr>
              <a:t> axle shaft strength improved by composition of new material such zirconium and  </a:t>
            </a:r>
            <a:r>
              <a:rPr lang="en-US" sz="2000" dirty="0" err="1" smtClean="0">
                <a:solidFill>
                  <a:schemeClr val="tx1"/>
                </a:solidFill>
                <a:latin typeface="Times New Roman" pitchFamily="18" charset="0"/>
                <a:cs typeface="Times New Roman" pitchFamily="18" charset="0"/>
              </a:rPr>
              <a:t>aluminium</a:t>
            </a:r>
            <a:r>
              <a:rPr lang="en-US" sz="2000" dirty="0" smtClean="0">
                <a:solidFill>
                  <a:schemeClr val="tx1"/>
                </a:solidFill>
                <a:latin typeface="Times New Roman" pitchFamily="18" charset="0"/>
                <a:cs typeface="Times New Roman" pitchFamily="18" charset="0"/>
              </a:rPr>
              <a:t> which replace of chromium in the axle shaft material that analyzing by ANSYS software.</a:t>
            </a:r>
            <a:endParaRPr lang="en-IN" sz="2000" dirty="0">
              <a:solidFill>
                <a:schemeClr val="tx1"/>
              </a:solidFill>
              <a:latin typeface="Times New Roman" pitchFamily="18" charset="0"/>
              <a:cs typeface="Times New Roman" pitchFamily="18" charset="0"/>
            </a:endParaRPr>
          </a:p>
        </p:txBody>
      </p:sp>
      <p:sp>
        <p:nvSpPr>
          <p:cNvPr id="3" name="Rectangle 2"/>
          <p:cNvSpPr/>
          <p:nvPr/>
        </p:nvSpPr>
        <p:spPr>
          <a:xfrm>
            <a:off x="534988" y="-16441748"/>
            <a:ext cx="8609012" cy="5509200"/>
          </a:xfrm>
          <a:prstGeom prst="rect">
            <a:avLst/>
          </a:prstGeom>
        </p:spPr>
        <p:txBody>
          <a:bodyPr wrap="square">
            <a:spAutoFit/>
          </a:bodyPr>
          <a:lstStyle/>
          <a:p>
            <a:r>
              <a:rPr lang="en-US" sz="4400" dirty="0" err="1">
                <a:solidFill>
                  <a:prstClr val="black"/>
                </a:solidFill>
                <a:ea typeface="+mj-ea"/>
                <a:cs typeface="+mj-cs"/>
              </a:rPr>
              <a:t>transmition</a:t>
            </a:r>
            <a:r>
              <a:rPr lang="en-US" sz="4400" dirty="0">
                <a:solidFill>
                  <a:prstClr val="black"/>
                </a:solidFill>
                <a:ea typeface="+mj-ea"/>
                <a:cs typeface="+mj-cs"/>
              </a:rPr>
              <a:t> .the shaft in vehicle that transmit power from engine to wheel through transmission unit via a differential unit. Our project to </a:t>
            </a:r>
            <a:r>
              <a:rPr lang="en-US" sz="4400" dirty="0" err="1">
                <a:solidFill>
                  <a:prstClr val="black"/>
                </a:solidFill>
                <a:ea typeface="+mj-ea"/>
                <a:cs typeface="+mj-cs"/>
              </a:rPr>
              <a:t>analys</a:t>
            </a:r>
            <a:r>
              <a:rPr lang="en-US" sz="4400" dirty="0">
                <a:solidFill>
                  <a:prstClr val="black"/>
                </a:solidFill>
                <a:ea typeface="+mj-ea"/>
                <a:cs typeface="+mj-cs"/>
              </a:rPr>
              <a:t> the failure and improvement of rear axle shaft by using ANSYS </a:t>
            </a:r>
            <a:r>
              <a:rPr lang="en-US" sz="4400" dirty="0" err="1">
                <a:solidFill>
                  <a:prstClr val="black"/>
                </a:solidFill>
                <a:ea typeface="+mj-ea"/>
                <a:cs typeface="+mj-cs"/>
              </a:rPr>
              <a:t>software.the</a:t>
            </a:r>
            <a:r>
              <a:rPr lang="en-US" sz="4400" dirty="0">
                <a:solidFill>
                  <a:prstClr val="black"/>
                </a:solidFill>
                <a:ea typeface="+mj-ea"/>
                <a:cs typeface="+mj-cs"/>
              </a:rPr>
              <a:t> rear axle shaft is located in the </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892480" cy="6453336"/>
          </a:xfrm>
        </p:spPr>
        <p:txBody>
          <a:bodyPr>
            <a:normAutofit fontScale="90000"/>
          </a:bodyPr>
          <a:lstStyle/>
          <a:p>
            <a:r>
              <a:rPr lang="en-US" sz="2000" b="1" dirty="0" smtClean="0"/>
              <a:t>                          </a:t>
            </a:r>
            <a:r>
              <a:rPr lang="en-US" sz="2000" b="1" dirty="0" smtClean="0">
                <a:solidFill>
                  <a:schemeClr val="tx1"/>
                </a:solidFill>
                <a:latin typeface="Times New Roman" pitchFamily="18" charset="0"/>
                <a:cs typeface="Times New Roman" pitchFamily="18" charset="0"/>
              </a:rPr>
              <a:t>FAILURE </a:t>
            </a:r>
            <a:r>
              <a:rPr lang="en-US" sz="2000" b="1" dirty="0" smtClean="0">
                <a:solidFill>
                  <a:schemeClr val="tx1"/>
                </a:solidFill>
                <a:latin typeface="Times New Roman" pitchFamily="18" charset="0"/>
                <a:cs typeface="Times New Roman" pitchFamily="18" charset="0"/>
              </a:rPr>
              <a:t>ANALYSIS OF  REAR  AXLE  SHAFT</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Introduction</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Failure analysis of rear axle shaft that is reduce the  function or performance of the shaft during a operating condition the failure  of the shaft that cause of lot of way for  failure occur in the shaft. The shaft tends </a:t>
            </a:r>
            <a:r>
              <a:rPr lang="en-US" sz="2000" dirty="0" err="1" smtClean="0">
                <a:solidFill>
                  <a:schemeClr val="tx1"/>
                </a:solidFill>
                <a:latin typeface="Times New Roman" pitchFamily="18" charset="0"/>
                <a:cs typeface="Times New Roman" pitchFamily="18" charset="0"/>
              </a:rPr>
              <a:t>ti</a:t>
            </a:r>
            <a:r>
              <a:rPr lang="en-US" sz="2000" dirty="0" smtClean="0">
                <a:solidFill>
                  <a:schemeClr val="tx1"/>
                </a:solidFill>
                <a:latin typeface="Times New Roman" pitchFamily="18" charset="0"/>
                <a:cs typeface="Times New Roman" pitchFamily="18" charset="0"/>
              </a:rPr>
              <a:t> failure by during a rotation and improper lubrication a </a:t>
            </a:r>
            <a:r>
              <a:rPr lang="en-US" sz="2000" dirty="0" err="1" smtClean="0">
                <a:solidFill>
                  <a:schemeClr val="tx1"/>
                </a:solidFill>
                <a:latin typeface="Times New Roman" pitchFamily="18" charset="0"/>
                <a:cs typeface="Times New Roman" pitchFamily="18" charset="0"/>
              </a:rPr>
              <a:t>nd</a:t>
            </a:r>
            <a:r>
              <a:rPr lang="en-US" sz="2000" dirty="0" smtClean="0">
                <a:solidFill>
                  <a:schemeClr val="tx1"/>
                </a:solidFill>
                <a:latin typeface="Times New Roman" pitchFamily="18" charset="0"/>
                <a:cs typeface="Times New Roman" pitchFamily="18" charset="0"/>
              </a:rPr>
              <a:t> also a fatigue failure which cause of failure of shaft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reasons the cause of failure to </a:t>
            </a:r>
            <a:r>
              <a:rPr lang="en-US" sz="2000" dirty="0" err="1" smtClean="0">
                <a:solidFill>
                  <a:schemeClr val="tx1"/>
                </a:solidFill>
                <a:latin typeface="Times New Roman" pitchFamily="18" charset="0"/>
                <a:cs typeface="Times New Roman" pitchFamily="18" charset="0"/>
              </a:rPr>
              <a:t>followas</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Fatigue </a:t>
            </a:r>
            <a:r>
              <a:rPr lang="en-US" sz="2000" dirty="0" smtClean="0">
                <a:solidFill>
                  <a:schemeClr val="tx1"/>
                </a:solidFill>
                <a:latin typeface="Times New Roman" pitchFamily="18" charset="0"/>
                <a:cs typeface="Times New Roman" pitchFamily="18" charset="0"/>
              </a:rPr>
              <a:t>failure </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Improper </a:t>
            </a:r>
            <a:r>
              <a:rPr lang="en-US" sz="2000" dirty="0" smtClean="0">
                <a:solidFill>
                  <a:schemeClr val="tx1"/>
                </a:solidFill>
                <a:latin typeface="Times New Roman" pitchFamily="18" charset="0"/>
                <a:cs typeface="Times New Roman" pitchFamily="18" charset="0"/>
              </a:rPr>
              <a:t>heat treatment</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Improper </a:t>
            </a:r>
            <a:r>
              <a:rPr lang="en-US" sz="2000" dirty="0" smtClean="0">
                <a:solidFill>
                  <a:schemeClr val="tx1"/>
                </a:solidFill>
                <a:latin typeface="Times New Roman" pitchFamily="18" charset="0"/>
                <a:cs typeface="Times New Roman" pitchFamily="18" charset="0"/>
              </a:rPr>
              <a:t>loading </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Improper </a:t>
            </a:r>
            <a:r>
              <a:rPr lang="en-US" sz="2000" dirty="0" smtClean="0">
                <a:solidFill>
                  <a:schemeClr val="tx1"/>
                </a:solidFill>
                <a:latin typeface="Times New Roman" pitchFamily="18" charset="0"/>
                <a:cs typeface="Times New Roman" pitchFamily="18" charset="0"/>
              </a:rPr>
              <a:t>design etc</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The </a:t>
            </a:r>
            <a:r>
              <a:rPr lang="en-US" sz="2000" dirty="0" smtClean="0">
                <a:solidFill>
                  <a:schemeClr val="tx1"/>
                </a:solidFill>
                <a:latin typeface="Times New Roman" pitchFamily="18" charset="0"/>
                <a:cs typeface="Times New Roman" pitchFamily="18" charset="0"/>
              </a:rPr>
              <a:t>failure of shaft mainly discussed fatigue failure of shaft which is main cause for failure and also a various types of  failure to be occur during the shaft rotation   to main cause produce vibration in the shaft such follow </a:t>
            </a:r>
            <a:r>
              <a:rPr lang="en-US" sz="2000" dirty="0" smtClean="0">
                <a:solidFill>
                  <a:schemeClr val="tx1"/>
                </a:solidFill>
                <a:latin typeface="Times New Roman" pitchFamily="18" charset="0"/>
                <a:cs typeface="Times New Roman" pitchFamily="18" charset="0"/>
              </a:rPr>
              <a:t>as</a:t>
            </a:r>
            <a:br>
              <a:rPr lang="en-US"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Transverse </a:t>
            </a:r>
            <a:r>
              <a:rPr lang="en-US" sz="2000" dirty="0" smtClean="0">
                <a:solidFill>
                  <a:schemeClr val="tx1"/>
                </a:solidFill>
                <a:latin typeface="Times New Roman" pitchFamily="18" charset="0"/>
                <a:cs typeface="Times New Roman" pitchFamily="18" charset="0"/>
              </a:rPr>
              <a:t>Vibrations.</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Torsional</a:t>
            </a: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Vibrations.</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Critical </a:t>
            </a:r>
            <a:r>
              <a:rPr lang="en-US" sz="2000" dirty="0" smtClean="0">
                <a:solidFill>
                  <a:schemeClr val="tx1"/>
                </a:solidFill>
                <a:latin typeface="Times New Roman" pitchFamily="18" charset="0"/>
                <a:cs typeface="Times New Roman" pitchFamily="18" charset="0"/>
              </a:rPr>
              <a:t>Speed Vibrations.</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Component </a:t>
            </a:r>
            <a:r>
              <a:rPr lang="en-US" sz="2000" dirty="0" smtClean="0">
                <a:solidFill>
                  <a:schemeClr val="tx1"/>
                </a:solidFill>
                <a:latin typeface="Times New Roman" pitchFamily="18" charset="0"/>
                <a:cs typeface="Times New Roman" pitchFamily="18" charset="0"/>
              </a:rPr>
              <a:t>Failure.</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endParaRPr lang="en-IN" sz="2000" dirty="0">
              <a:solidFill>
                <a:schemeClr val="tx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964488" cy="6858000"/>
          </a:xfrm>
        </p:spPr>
        <p:txBody>
          <a:bodyPr>
            <a:noAutofit/>
          </a:bodyPr>
          <a:lstStyle/>
          <a:p>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ANALYSIS OF REAR AXLE SHAFT</a:t>
            </a:r>
            <a:br>
              <a:rPr lang="en-US" sz="2000" b="1"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US" sz="2100" b="1" dirty="0" smtClean="0">
                <a:solidFill>
                  <a:schemeClr val="tx1"/>
                </a:solidFill>
                <a:latin typeface="Times New Roman" pitchFamily="18" charset="0"/>
                <a:cs typeface="Times New Roman" pitchFamily="18" charset="0"/>
              </a:rPr>
              <a:t>          </a:t>
            </a:r>
            <a:r>
              <a:rPr lang="en-US" sz="2100" dirty="0" smtClean="0">
                <a:solidFill>
                  <a:schemeClr val="tx1"/>
                </a:solidFill>
                <a:latin typeface="Times New Roman" pitchFamily="18" charset="0"/>
                <a:cs typeface="Times New Roman" pitchFamily="18" charset="0"/>
              </a:rPr>
              <a:t> For design and investigation of engineering difficulties  or problem we can solve by using the software is called ANSYS software. The </a:t>
            </a:r>
            <a:r>
              <a:rPr lang="en-US" sz="2100" dirty="0" err="1" smtClean="0">
                <a:solidFill>
                  <a:schemeClr val="tx1"/>
                </a:solidFill>
                <a:latin typeface="Times New Roman" pitchFamily="18" charset="0"/>
                <a:cs typeface="Times New Roman" pitchFamily="18" charset="0"/>
              </a:rPr>
              <a:t>ansys</a:t>
            </a:r>
            <a:r>
              <a:rPr lang="en-US" sz="2100" dirty="0" smtClean="0">
                <a:solidFill>
                  <a:schemeClr val="tx1"/>
                </a:solidFill>
                <a:latin typeface="Times New Roman" pitchFamily="18" charset="0"/>
                <a:cs typeface="Times New Roman" pitchFamily="18" charset="0"/>
              </a:rPr>
              <a:t> is finite element analysis software for advanced by </a:t>
            </a:r>
            <a:r>
              <a:rPr lang="en-US" sz="2100" dirty="0" err="1" smtClean="0">
                <a:solidFill>
                  <a:schemeClr val="tx1"/>
                </a:solidFill>
                <a:latin typeface="Times New Roman" pitchFamily="18" charset="0"/>
                <a:cs typeface="Times New Roman" pitchFamily="18" charset="0"/>
              </a:rPr>
              <a:t>ansys</a:t>
            </a:r>
            <a:r>
              <a:rPr lang="en-US" sz="2100" dirty="0" smtClean="0">
                <a:solidFill>
                  <a:schemeClr val="tx1"/>
                </a:solidFill>
                <a:latin typeface="Times New Roman" pitchFamily="18" charset="0"/>
                <a:cs typeface="Times New Roman" pitchFamily="18" charset="0"/>
              </a:rPr>
              <a:t>. </a:t>
            </a:r>
            <a:r>
              <a:rPr lang="en-US" sz="2100" dirty="0" smtClean="0">
                <a:solidFill>
                  <a:schemeClr val="tx1"/>
                </a:solidFill>
                <a:latin typeface="Times New Roman" pitchFamily="18" charset="0"/>
                <a:cs typeface="Times New Roman" pitchFamily="18" charset="0"/>
              </a:rPr>
              <a:t/>
            </a:r>
            <a:br>
              <a:rPr lang="en-US" sz="2100" dirty="0" smtClean="0">
                <a:solidFill>
                  <a:schemeClr val="tx1"/>
                </a:solidFill>
                <a:latin typeface="Times New Roman" pitchFamily="18" charset="0"/>
                <a:cs typeface="Times New Roman" pitchFamily="18" charset="0"/>
              </a:rPr>
            </a:br>
            <a:r>
              <a:rPr lang="en-US" sz="2100" dirty="0" smtClean="0">
                <a:solidFill>
                  <a:schemeClr val="tx1"/>
                </a:solidFill>
                <a:latin typeface="Times New Roman" pitchFamily="18" charset="0"/>
                <a:cs typeface="Times New Roman" pitchFamily="18" charset="0"/>
              </a:rPr>
              <a:t/>
            </a:r>
            <a:br>
              <a:rPr lang="en-US" sz="2100" dirty="0" smtClean="0">
                <a:solidFill>
                  <a:schemeClr val="tx1"/>
                </a:solidFill>
                <a:latin typeface="Times New Roman" pitchFamily="18" charset="0"/>
                <a:cs typeface="Times New Roman" pitchFamily="18" charset="0"/>
              </a:rPr>
            </a:br>
            <a:r>
              <a:rPr lang="en-US" sz="2100" dirty="0" smtClean="0">
                <a:solidFill>
                  <a:schemeClr val="tx1"/>
                </a:solidFill>
                <a:latin typeface="Times New Roman" pitchFamily="18" charset="0"/>
                <a:cs typeface="Times New Roman" pitchFamily="18" charset="0"/>
              </a:rPr>
              <a:t>          It </a:t>
            </a:r>
            <a:r>
              <a:rPr lang="en-US" sz="2100" dirty="0" smtClean="0">
                <a:solidFill>
                  <a:schemeClr val="tx1"/>
                </a:solidFill>
                <a:latin typeface="Times New Roman" pitchFamily="18" charset="0"/>
                <a:cs typeface="Times New Roman" pitchFamily="18" charset="0"/>
              </a:rPr>
              <a:t>is user  friendly graphical user interface package. Many no of CAD programmers  have straight interfaces with the ANSYS program through software written by ANSYS   or by the CAD venders</a:t>
            </a:r>
            <a:r>
              <a:rPr lang="en-US" sz="2100" dirty="0" smtClean="0">
                <a:solidFill>
                  <a:schemeClr val="tx1"/>
                </a:solidFill>
                <a:latin typeface="Times New Roman" pitchFamily="18" charset="0"/>
                <a:cs typeface="Times New Roman" pitchFamily="18" charset="0"/>
              </a:rPr>
              <a:t>.</a:t>
            </a:r>
            <a:br>
              <a:rPr lang="en-US" sz="2100" dirty="0" smtClean="0">
                <a:solidFill>
                  <a:schemeClr val="tx1"/>
                </a:solidFill>
                <a:latin typeface="Times New Roman" pitchFamily="18" charset="0"/>
                <a:cs typeface="Times New Roman" pitchFamily="18" charset="0"/>
              </a:rPr>
            </a:br>
            <a:r>
              <a:rPr lang="en-US" sz="2100" dirty="0" smtClean="0">
                <a:solidFill>
                  <a:schemeClr val="tx1"/>
                </a:solidFill>
                <a:latin typeface="Times New Roman" pitchFamily="18" charset="0"/>
                <a:cs typeface="Times New Roman" pitchFamily="18" charset="0"/>
              </a:rPr>
              <a:t/>
            </a:r>
            <a:br>
              <a:rPr lang="en-US" sz="2100" dirty="0" smtClean="0">
                <a:solidFill>
                  <a:schemeClr val="tx1"/>
                </a:solidFill>
                <a:latin typeface="Times New Roman" pitchFamily="18" charset="0"/>
                <a:cs typeface="Times New Roman" pitchFamily="18" charset="0"/>
              </a:rPr>
            </a:br>
            <a:r>
              <a:rPr lang="en-US" sz="2100" dirty="0" smtClean="0">
                <a:solidFill>
                  <a:schemeClr val="tx1"/>
                </a:solidFill>
                <a:latin typeface="Times New Roman" pitchFamily="18" charset="0"/>
                <a:cs typeface="Times New Roman" pitchFamily="18" charset="0"/>
              </a:rPr>
              <a:t>         Interpreter </a:t>
            </a:r>
            <a:r>
              <a:rPr lang="en-US" sz="2100" dirty="0" smtClean="0">
                <a:solidFill>
                  <a:schemeClr val="tx1"/>
                </a:solidFill>
                <a:latin typeface="Times New Roman" pitchFamily="18" charset="0"/>
                <a:cs typeface="Times New Roman" pitchFamily="18" charset="0"/>
              </a:rPr>
              <a:t>for the programs like AutoCAD, and pro/engineer are accessible from ANSYS software</a:t>
            </a:r>
            <a:r>
              <a:rPr lang="en-US" sz="2100" dirty="0" smtClean="0">
                <a:solidFill>
                  <a:schemeClr val="tx1"/>
                </a:solidFill>
                <a:latin typeface="Times New Roman" pitchFamily="18" charset="0"/>
                <a:cs typeface="Times New Roman" pitchFamily="18" charset="0"/>
              </a:rPr>
              <a:t>.</a:t>
            </a:r>
            <a:br>
              <a:rPr lang="en-US" sz="2100" dirty="0" smtClean="0">
                <a:solidFill>
                  <a:schemeClr val="tx1"/>
                </a:solidFill>
                <a:latin typeface="Times New Roman" pitchFamily="18" charset="0"/>
                <a:cs typeface="Times New Roman" pitchFamily="18" charset="0"/>
              </a:rPr>
            </a:br>
            <a:r>
              <a:rPr lang="en-IN" sz="2100" dirty="0" smtClean="0">
                <a:solidFill>
                  <a:schemeClr val="tx1"/>
                </a:solidFill>
                <a:latin typeface="Times New Roman" pitchFamily="18" charset="0"/>
                <a:cs typeface="Times New Roman" pitchFamily="18" charset="0"/>
              </a:rPr>
              <a:t>        </a:t>
            </a:r>
            <a:r>
              <a:rPr lang="en-US" sz="2100" dirty="0" smtClean="0">
                <a:solidFill>
                  <a:schemeClr val="tx1"/>
                </a:solidFill>
                <a:latin typeface="Times New Roman" pitchFamily="18" charset="0"/>
                <a:cs typeface="Times New Roman" pitchFamily="18" charset="0"/>
              </a:rPr>
              <a:t>There </a:t>
            </a:r>
            <a:r>
              <a:rPr lang="en-US" sz="2100" dirty="0" smtClean="0">
                <a:solidFill>
                  <a:schemeClr val="tx1"/>
                </a:solidFill>
                <a:latin typeface="Times New Roman" pitchFamily="18" charset="0"/>
                <a:cs typeface="Times New Roman" pitchFamily="18" charset="0"/>
              </a:rPr>
              <a:t>are following tasks which enable the ANSYS finite element analysis software for engineers to execute the performance on the models</a:t>
            </a:r>
            <a:r>
              <a:rPr lang="en-IN" sz="2100" dirty="0" smtClean="0">
                <a:solidFill>
                  <a:schemeClr val="tx1"/>
                </a:solidFill>
                <a:latin typeface="Times New Roman" pitchFamily="18" charset="0"/>
                <a:cs typeface="Times New Roman" pitchFamily="18" charset="0"/>
              </a:rPr>
              <a:t/>
            </a:r>
            <a:br>
              <a:rPr lang="en-IN" sz="2100" dirty="0" smtClean="0">
                <a:solidFill>
                  <a:schemeClr val="tx1"/>
                </a:solidFill>
                <a:latin typeface="Times New Roman" pitchFamily="18" charset="0"/>
                <a:cs typeface="Times New Roman" pitchFamily="18" charset="0"/>
              </a:rPr>
            </a:br>
            <a:r>
              <a:rPr lang="en-IN" sz="2100" dirty="0" smtClean="0">
                <a:solidFill>
                  <a:schemeClr val="tx1"/>
                </a:solidFill>
                <a:latin typeface="Times New Roman" pitchFamily="18" charset="0"/>
                <a:cs typeface="Times New Roman" pitchFamily="18" charset="0"/>
              </a:rPr>
              <a:t>        </a:t>
            </a:r>
            <a:r>
              <a:rPr lang="en-US" sz="2100" dirty="0" smtClean="0">
                <a:solidFill>
                  <a:schemeClr val="tx1"/>
                </a:solidFill>
                <a:latin typeface="Times New Roman" pitchFamily="18" charset="0"/>
                <a:cs typeface="Times New Roman" pitchFamily="18" charset="0"/>
              </a:rPr>
              <a:t>Construct </a:t>
            </a:r>
            <a:r>
              <a:rPr lang="en-US" sz="2100" dirty="0" smtClean="0">
                <a:solidFill>
                  <a:schemeClr val="tx1"/>
                </a:solidFill>
                <a:latin typeface="Times New Roman" pitchFamily="18" charset="0"/>
                <a:cs typeface="Times New Roman" pitchFamily="18" charset="0"/>
              </a:rPr>
              <a:t>the computer models or send CAD models  of </a:t>
            </a:r>
            <a:r>
              <a:rPr lang="en-US" sz="2100" dirty="0" err="1" smtClean="0">
                <a:solidFill>
                  <a:schemeClr val="tx1"/>
                </a:solidFill>
                <a:latin typeface="Times New Roman" pitchFamily="18" charset="0"/>
                <a:cs typeface="Times New Roman" pitchFamily="18" charset="0"/>
              </a:rPr>
              <a:t>structures,products</a:t>
            </a:r>
            <a:r>
              <a:rPr lang="en-US" sz="2100" dirty="0" smtClean="0">
                <a:solidFill>
                  <a:schemeClr val="tx1"/>
                </a:solidFill>
                <a:latin typeface="Times New Roman" pitchFamily="18" charset="0"/>
                <a:cs typeface="Times New Roman" pitchFamily="18" charset="0"/>
              </a:rPr>
              <a:t> components or systems</a:t>
            </a:r>
            <a:r>
              <a:rPr lang="en-IN" sz="2100" dirty="0" smtClean="0">
                <a:solidFill>
                  <a:schemeClr val="tx1"/>
                </a:solidFill>
                <a:latin typeface="Times New Roman" pitchFamily="18" charset="0"/>
                <a:cs typeface="Times New Roman" pitchFamily="18" charset="0"/>
              </a:rPr>
              <a:t/>
            </a:r>
            <a:br>
              <a:rPr lang="en-IN" sz="2100" dirty="0" smtClean="0">
                <a:solidFill>
                  <a:schemeClr val="tx1"/>
                </a:solidFill>
                <a:latin typeface="Times New Roman" pitchFamily="18" charset="0"/>
                <a:cs typeface="Times New Roman" pitchFamily="18" charset="0"/>
              </a:rPr>
            </a:br>
            <a:r>
              <a:rPr lang="en-IN" sz="2100" dirty="0" smtClean="0">
                <a:solidFill>
                  <a:schemeClr val="tx1"/>
                </a:solidFill>
                <a:latin typeface="Times New Roman" pitchFamily="18" charset="0"/>
                <a:cs typeface="Times New Roman" pitchFamily="18" charset="0"/>
              </a:rPr>
              <a:t>         </a:t>
            </a:r>
            <a:r>
              <a:rPr lang="en-US" sz="2100" dirty="0" smtClean="0">
                <a:solidFill>
                  <a:schemeClr val="tx1"/>
                </a:solidFill>
                <a:latin typeface="Times New Roman" pitchFamily="18" charset="0"/>
                <a:cs typeface="Times New Roman" pitchFamily="18" charset="0"/>
              </a:rPr>
              <a:t>Petition </a:t>
            </a:r>
            <a:r>
              <a:rPr lang="en-US" sz="2100" dirty="0" smtClean="0">
                <a:solidFill>
                  <a:schemeClr val="tx1"/>
                </a:solidFill>
                <a:latin typeface="Times New Roman" pitchFamily="18" charset="0"/>
                <a:cs typeface="Times New Roman" pitchFamily="18" charset="0"/>
              </a:rPr>
              <a:t>the operating loads or other design production state </a:t>
            </a:r>
            <a:r>
              <a:rPr lang="en-IN" sz="2100" dirty="0" smtClean="0">
                <a:solidFill>
                  <a:schemeClr val="tx1"/>
                </a:solidFill>
                <a:latin typeface="Times New Roman" pitchFamily="18" charset="0"/>
                <a:cs typeface="Times New Roman" pitchFamily="18" charset="0"/>
              </a:rPr>
              <a:t/>
            </a:r>
            <a:br>
              <a:rPr lang="en-IN" sz="2100" dirty="0" smtClean="0">
                <a:solidFill>
                  <a:schemeClr val="tx1"/>
                </a:solidFill>
                <a:latin typeface="Times New Roman" pitchFamily="18" charset="0"/>
                <a:cs typeface="Times New Roman" pitchFamily="18" charset="0"/>
              </a:rPr>
            </a:br>
            <a:r>
              <a:rPr lang="en-US" sz="2100" dirty="0" smtClean="0">
                <a:solidFill>
                  <a:schemeClr val="tx1"/>
                </a:solidFill>
                <a:latin typeface="Times New Roman" pitchFamily="18" charset="0"/>
                <a:cs typeface="Times New Roman" pitchFamily="18" charset="0"/>
              </a:rPr>
              <a:t>Examine the physical properties such as stress levels, temperature, disseminate etc</a:t>
            </a:r>
            <a:r>
              <a:rPr lang="en-IN" sz="2100" dirty="0" smtClean="0">
                <a:solidFill>
                  <a:schemeClr val="tx1"/>
                </a:solidFill>
                <a:latin typeface="Times New Roman" pitchFamily="18" charset="0"/>
                <a:cs typeface="Times New Roman" pitchFamily="18" charset="0"/>
              </a:rPr>
              <a:t/>
            </a:r>
            <a:br>
              <a:rPr lang="en-IN" sz="2100" dirty="0" smtClean="0">
                <a:solidFill>
                  <a:schemeClr val="tx1"/>
                </a:solidFill>
                <a:latin typeface="Times New Roman" pitchFamily="18" charset="0"/>
                <a:cs typeface="Times New Roman" pitchFamily="18" charset="0"/>
              </a:rPr>
            </a:br>
            <a:r>
              <a:rPr lang="en-IN" sz="2100" dirty="0" smtClean="0">
                <a:solidFill>
                  <a:schemeClr val="tx1"/>
                </a:solidFill>
                <a:latin typeface="Times New Roman" pitchFamily="18" charset="0"/>
                <a:cs typeface="Times New Roman" pitchFamily="18" charset="0"/>
              </a:rPr>
              <a:t>        </a:t>
            </a:r>
            <a:r>
              <a:rPr lang="en-US" sz="2100" dirty="0" smtClean="0">
                <a:solidFill>
                  <a:schemeClr val="tx1"/>
                </a:solidFill>
                <a:latin typeface="Times New Roman" pitchFamily="18" charset="0"/>
                <a:cs typeface="Times New Roman" pitchFamily="18" charset="0"/>
              </a:rPr>
              <a:t>Optimize </a:t>
            </a:r>
            <a:r>
              <a:rPr lang="en-US" sz="2100" dirty="0" smtClean="0">
                <a:solidFill>
                  <a:schemeClr val="tx1"/>
                </a:solidFill>
                <a:latin typeface="Times New Roman" pitchFamily="18" charset="0"/>
                <a:cs typeface="Times New Roman" pitchFamily="18" charset="0"/>
              </a:rPr>
              <a:t>a design early in growth action to diminish manufacture piece</a:t>
            </a:r>
            <a:r>
              <a:rPr lang="en-IN" sz="2100" dirty="0" smtClean="0">
                <a:solidFill>
                  <a:schemeClr val="tx1"/>
                </a:solidFill>
                <a:latin typeface="Times New Roman" pitchFamily="18" charset="0"/>
                <a:cs typeface="Times New Roman" pitchFamily="18" charset="0"/>
              </a:rPr>
              <a:t/>
            </a:r>
            <a:br>
              <a:rPr lang="en-IN" sz="2100" dirty="0" smtClean="0">
                <a:solidFill>
                  <a:schemeClr val="tx1"/>
                </a:solidFill>
                <a:latin typeface="Times New Roman" pitchFamily="18" charset="0"/>
                <a:cs typeface="Times New Roman" pitchFamily="18" charset="0"/>
              </a:rPr>
            </a:br>
            <a:r>
              <a:rPr lang="en-IN" sz="2100" dirty="0" smtClean="0">
                <a:solidFill>
                  <a:schemeClr val="tx1"/>
                </a:solidFill>
                <a:latin typeface="Times New Roman" pitchFamily="18" charset="0"/>
                <a:cs typeface="Times New Roman" pitchFamily="18" charset="0"/>
              </a:rPr>
              <a:t>         </a:t>
            </a:r>
            <a:r>
              <a:rPr lang="en-US" sz="2100" dirty="0" smtClean="0">
                <a:solidFill>
                  <a:schemeClr val="tx1"/>
                </a:solidFill>
                <a:latin typeface="Times New Roman" pitchFamily="18" charset="0"/>
                <a:cs typeface="Times New Roman" pitchFamily="18" charset="0"/>
              </a:rPr>
              <a:t>Do </a:t>
            </a:r>
            <a:r>
              <a:rPr lang="en-US" sz="2100" dirty="0" smtClean="0">
                <a:solidFill>
                  <a:schemeClr val="tx1"/>
                </a:solidFill>
                <a:latin typeface="Times New Roman" pitchFamily="18" charset="0"/>
                <a:cs typeface="Times New Roman" pitchFamily="18" charset="0"/>
              </a:rPr>
              <a:t>prototype testing in ambient where it otherwise would be undesirable or impossible</a:t>
            </a:r>
            <a:endParaRPr lang="en-IN" sz="2100" dirty="0">
              <a:solidFill>
                <a:schemeClr val="tx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6237312"/>
          </a:xfrm>
        </p:spPr>
        <p:txBody>
          <a:bodyPr>
            <a:normAutofit fontScale="90000"/>
          </a:bodyPr>
          <a:lstStyle/>
          <a:p>
            <a:r>
              <a:rPr lang="en-US" sz="2000" dirty="0" smtClean="0"/>
              <a:t>                                      </a:t>
            </a:r>
            <a:r>
              <a:rPr lang="en-US" sz="2400" b="1" dirty="0" smtClean="0">
                <a:solidFill>
                  <a:schemeClr val="tx1"/>
                </a:solidFill>
                <a:latin typeface="Times New Roman" pitchFamily="18" charset="0"/>
                <a:cs typeface="Times New Roman" pitchFamily="18" charset="0"/>
              </a:rPr>
              <a:t>COMPOSITE MATERIAL</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The </a:t>
            </a:r>
            <a:r>
              <a:rPr lang="en-US" sz="2400" dirty="0" smtClean="0">
                <a:solidFill>
                  <a:schemeClr val="tx1"/>
                </a:solidFill>
                <a:latin typeface="Times New Roman" pitchFamily="18" charset="0"/>
                <a:cs typeface="Times New Roman" pitchFamily="18" charset="0"/>
              </a:rPr>
              <a:t>chemical composition that appear the “chromium-molybdenum alloy steel” the our project is to applied the “zirconium and </a:t>
            </a:r>
            <a:r>
              <a:rPr lang="en-US" sz="2400" dirty="0" err="1" smtClean="0">
                <a:solidFill>
                  <a:schemeClr val="tx1"/>
                </a:solidFill>
                <a:latin typeface="Times New Roman" pitchFamily="18" charset="0"/>
                <a:cs typeface="Times New Roman" pitchFamily="18" charset="0"/>
              </a:rPr>
              <a:t>aluminium</a:t>
            </a:r>
            <a:r>
              <a:rPr lang="en-US" sz="2400" dirty="0" smtClean="0">
                <a:solidFill>
                  <a:schemeClr val="tx1"/>
                </a:solidFill>
                <a:latin typeface="Times New Roman" pitchFamily="18" charset="0"/>
                <a:cs typeface="Times New Roman" pitchFamily="18" charset="0"/>
              </a:rPr>
              <a:t>” to added instead of chromium. </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The </a:t>
            </a:r>
            <a:r>
              <a:rPr lang="en-US" sz="2400" dirty="0" smtClean="0">
                <a:solidFill>
                  <a:schemeClr val="tx1"/>
                </a:solidFill>
                <a:latin typeface="Times New Roman" pitchFamily="18" charset="0"/>
                <a:cs typeface="Times New Roman" pitchFamily="18" charset="0"/>
              </a:rPr>
              <a:t>chromium present  in AISI 4140 Steel  as 0.80%  to 1.10%  in exact percentage of chromium present in </a:t>
            </a:r>
            <a:r>
              <a:rPr lang="en-US" sz="2400" dirty="0" err="1" smtClean="0">
                <a:solidFill>
                  <a:schemeClr val="tx1"/>
                </a:solidFill>
                <a:latin typeface="Times New Roman" pitchFamily="18" charset="0"/>
                <a:cs typeface="Times New Roman" pitchFamily="18" charset="0"/>
              </a:rPr>
              <a:t>aisi</a:t>
            </a:r>
            <a:r>
              <a:rPr lang="en-US" sz="2400" dirty="0" smtClean="0">
                <a:solidFill>
                  <a:schemeClr val="tx1"/>
                </a:solidFill>
                <a:latin typeface="Times New Roman" pitchFamily="18" charset="0"/>
                <a:cs typeface="Times New Roman" pitchFamily="18" charset="0"/>
              </a:rPr>
              <a:t> 4140 steel is 1 % to be presented</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That </a:t>
            </a:r>
            <a:r>
              <a:rPr lang="en-US" sz="2400" dirty="0" smtClean="0">
                <a:solidFill>
                  <a:schemeClr val="tx1"/>
                </a:solidFill>
                <a:latin typeface="Times New Roman" pitchFamily="18" charset="0"/>
                <a:cs typeface="Times New Roman" pitchFamily="18" charset="0"/>
              </a:rPr>
              <a:t>we taken the standard percentage of Cr-1% then we add the </a:t>
            </a:r>
            <a:r>
              <a:rPr lang="en-US" sz="2400" dirty="0" err="1" smtClean="0">
                <a:solidFill>
                  <a:schemeClr val="tx1"/>
                </a:solidFill>
                <a:latin typeface="Times New Roman" pitchFamily="18" charset="0"/>
                <a:cs typeface="Times New Roman" pitchFamily="18" charset="0"/>
              </a:rPr>
              <a:t>Zr</a:t>
            </a:r>
            <a:r>
              <a:rPr lang="en-US" sz="2400" dirty="0" smtClean="0">
                <a:solidFill>
                  <a:schemeClr val="tx1"/>
                </a:solidFill>
                <a:latin typeface="Times New Roman" pitchFamily="18" charset="0"/>
                <a:cs typeface="Times New Roman" pitchFamily="18" charset="0"/>
              </a:rPr>
              <a:t> and Al in the percentage of  0.70% and 0.30% which it equal to percentage of chromium, </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that </a:t>
            </a:r>
            <a:r>
              <a:rPr lang="en-US" sz="2400" dirty="0" smtClean="0">
                <a:solidFill>
                  <a:schemeClr val="tx1"/>
                </a:solidFill>
                <a:latin typeface="Times New Roman" pitchFamily="18" charset="0"/>
                <a:cs typeface="Times New Roman" pitchFamily="18" charset="0"/>
              </a:rPr>
              <a:t>new composite material is sample to be tested as per condition of sample material for its mechanical property to be prepared on the following composition of </a:t>
            </a:r>
            <a:r>
              <a:rPr lang="en-US" sz="2400" dirty="0" smtClean="0">
                <a:solidFill>
                  <a:schemeClr val="tx1"/>
                </a:solidFill>
                <a:latin typeface="Times New Roman" pitchFamily="18" charset="0"/>
                <a:cs typeface="Times New Roman" pitchFamily="18" charset="0"/>
              </a:rPr>
              <a:t>material</a:t>
            </a:r>
            <a:endParaRPr lang="en-IN" sz="2400" dirty="0">
              <a:solidFill>
                <a:schemeClr val="tx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305800" cy="432048"/>
          </a:xfrm>
        </p:spPr>
        <p:txBody>
          <a:bodyPr>
            <a:noAutofit/>
          </a:bodyPr>
          <a:lstStyle/>
          <a:p>
            <a:r>
              <a:rPr lang="en-IN" sz="2400" b="1" dirty="0" smtClean="0">
                <a:latin typeface="Times New Roman" pitchFamily="18" charset="0"/>
                <a:cs typeface="Times New Roman" pitchFamily="18" charset="0"/>
              </a:rPr>
              <a:t>        COMPOSITON OF COMPOSITE MATERIAL</a:t>
            </a:r>
            <a:endParaRPr lang="en-IN" sz="2400" b="1"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827584" y="980730"/>
          <a:ext cx="7560840" cy="4524306"/>
        </p:xfrm>
        <a:graphic>
          <a:graphicData uri="http://schemas.openxmlformats.org/drawingml/2006/table">
            <a:tbl>
              <a:tblPr firstRow="1" bandRow="1">
                <a:tableStyleId>{5C22544A-7EE6-4342-B048-85BDC9FD1C3A}</a:tableStyleId>
              </a:tblPr>
              <a:tblGrid>
                <a:gridCol w="3780420"/>
                <a:gridCol w="3780420"/>
              </a:tblGrid>
              <a:tr h="444356">
                <a:tc>
                  <a:txBody>
                    <a:bodyPr/>
                    <a:lstStyle/>
                    <a:p>
                      <a:pPr algn="just">
                        <a:lnSpc>
                          <a:spcPct val="150000"/>
                        </a:lnSpc>
                        <a:spcAft>
                          <a:spcPts val="270"/>
                        </a:spcAft>
                      </a:pPr>
                      <a:r>
                        <a:rPr lang="en-IN" sz="2000" dirty="0" smtClean="0">
                          <a:solidFill>
                            <a:schemeClr val="tx1"/>
                          </a:solidFill>
                          <a:latin typeface="Times New Roman"/>
                          <a:ea typeface="Times New Roman"/>
                          <a:cs typeface="Times New Roman"/>
                        </a:rPr>
                        <a:t>Element</a:t>
                      </a:r>
                      <a:endParaRPr lang="en-IN" sz="2000" dirty="0">
                        <a:solidFill>
                          <a:schemeClr val="tx1"/>
                        </a:solidFill>
                        <a:latin typeface="Times New Roman"/>
                        <a:ea typeface="Calibri"/>
                        <a:cs typeface="Times New Roman"/>
                      </a:endParaRPr>
                    </a:p>
                  </a:txBody>
                  <a:tcPr marL="68580" marR="68580" marT="0" marB="0"/>
                </a:tc>
                <a:tc>
                  <a:txBody>
                    <a:bodyPr/>
                    <a:lstStyle/>
                    <a:p>
                      <a:pPr algn="just">
                        <a:lnSpc>
                          <a:spcPct val="150000"/>
                        </a:lnSpc>
                        <a:spcAft>
                          <a:spcPts val="270"/>
                        </a:spcAft>
                      </a:pPr>
                      <a:r>
                        <a:rPr lang="en-IN" sz="2000" dirty="0">
                          <a:solidFill>
                            <a:schemeClr val="tx1"/>
                          </a:solidFill>
                          <a:latin typeface="Times New Roman"/>
                          <a:ea typeface="Times New Roman"/>
                          <a:cs typeface="Times New Roman"/>
                        </a:rPr>
                        <a:t>     Content (%)</a:t>
                      </a:r>
                      <a:endParaRPr lang="en-IN" sz="2000" dirty="0">
                        <a:solidFill>
                          <a:schemeClr val="tx1"/>
                        </a:solidFill>
                        <a:latin typeface="Times New Roman"/>
                        <a:ea typeface="Calibri"/>
                        <a:cs typeface="Times New Roman"/>
                      </a:endParaRPr>
                    </a:p>
                  </a:txBody>
                  <a:tcPr marL="68580" marR="68580" marT="0" marB="0"/>
                </a:tc>
              </a:tr>
              <a:tr h="444356">
                <a:tc>
                  <a:txBody>
                    <a:bodyPr/>
                    <a:lstStyle/>
                    <a:p>
                      <a:pPr algn="just">
                        <a:lnSpc>
                          <a:spcPct val="150000"/>
                        </a:lnSpc>
                        <a:spcAft>
                          <a:spcPts val="270"/>
                        </a:spcAft>
                      </a:pPr>
                      <a:r>
                        <a:rPr lang="en-IN" sz="2000" dirty="0">
                          <a:solidFill>
                            <a:schemeClr val="tx1"/>
                          </a:solidFill>
                          <a:latin typeface="Times New Roman"/>
                          <a:ea typeface="Times New Roman"/>
                          <a:cs typeface="Times New Roman"/>
                        </a:rPr>
                        <a:t>Iron, Fe </a:t>
                      </a:r>
                      <a:endParaRPr lang="en-IN" sz="2000" dirty="0">
                        <a:solidFill>
                          <a:schemeClr val="tx1"/>
                        </a:solidFill>
                        <a:latin typeface="Times New Roman"/>
                        <a:ea typeface="Calibri"/>
                        <a:cs typeface="Times New Roman"/>
                      </a:endParaRPr>
                    </a:p>
                  </a:txBody>
                  <a:tcPr marL="68580" marR="68580" marT="0" marB="0"/>
                </a:tc>
                <a:tc>
                  <a:txBody>
                    <a:bodyPr/>
                    <a:lstStyle/>
                    <a:p>
                      <a:pPr algn="just">
                        <a:lnSpc>
                          <a:spcPct val="150000"/>
                        </a:lnSpc>
                        <a:spcAft>
                          <a:spcPts val="270"/>
                        </a:spcAft>
                      </a:pPr>
                      <a:r>
                        <a:rPr lang="en-IN" sz="2000">
                          <a:solidFill>
                            <a:schemeClr val="tx1"/>
                          </a:solidFill>
                          <a:latin typeface="Times New Roman"/>
                          <a:ea typeface="Times New Roman"/>
                          <a:cs typeface="Times New Roman"/>
                        </a:rPr>
                        <a:t>     96.785-97.77</a:t>
                      </a:r>
                      <a:endParaRPr lang="en-IN" sz="2000">
                        <a:solidFill>
                          <a:schemeClr val="tx1"/>
                        </a:solidFill>
                        <a:latin typeface="Times New Roman"/>
                        <a:ea typeface="Calibri"/>
                        <a:cs typeface="Times New Roman"/>
                      </a:endParaRPr>
                    </a:p>
                  </a:txBody>
                  <a:tcPr marL="68580" marR="68580" marT="0" marB="0"/>
                </a:tc>
              </a:tr>
              <a:tr h="444356">
                <a:tc>
                  <a:txBody>
                    <a:bodyPr/>
                    <a:lstStyle/>
                    <a:p>
                      <a:pPr algn="just">
                        <a:lnSpc>
                          <a:spcPct val="150000"/>
                        </a:lnSpc>
                        <a:spcAft>
                          <a:spcPts val="270"/>
                        </a:spcAft>
                      </a:pPr>
                      <a:r>
                        <a:rPr lang="en-IN" sz="2000" dirty="0" err="1">
                          <a:solidFill>
                            <a:schemeClr val="tx1"/>
                          </a:solidFill>
                          <a:latin typeface="Times New Roman"/>
                          <a:ea typeface="Times New Roman"/>
                          <a:cs typeface="Times New Roman"/>
                        </a:rPr>
                        <a:t>Zirconium,Zr</a:t>
                      </a:r>
                      <a:endParaRPr lang="en-IN" sz="2000" dirty="0">
                        <a:solidFill>
                          <a:schemeClr val="tx1"/>
                        </a:solidFill>
                        <a:latin typeface="Times New Roman"/>
                        <a:ea typeface="Calibri"/>
                        <a:cs typeface="Times New Roman"/>
                      </a:endParaRPr>
                    </a:p>
                  </a:txBody>
                  <a:tcPr marL="68580" marR="68580" marT="0" marB="0"/>
                </a:tc>
                <a:tc>
                  <a:txBody>
                    <a:bodyPr/>
                    <a:lstStyle/>
                    <a:p>
                      <a:pPr algn="just">
                        <a:lnSpc>
                          <a:spcPct val="150000"/>
                        </a:lnSpc>
                        <a:spcAft>
                          <a:spcPts val="270"/>
                        </a:spcAft>
                      </a:pPr>
                      <a:r>
                        <a:rPr lang="en-IN" sz="2000">
                          <a:solidFill>
                            <a:schemeClr val="tx1"/>
                          </a:solidFill>
                          <a:latin typeface="Times New Roman"/>
                          <a:ea typeface="Times New Roman"/>
                          <a:cs typeface="Times New Roman"/>
                        </a:rPr>
                        <a:t>      0.60-070</a:t>
                      </a:r>
                      <a:endParaRPr lang="en-IN" sz="2000">
                        <a:solidFill>
                          <a:schemeClr val="tx1"/>
                        </a:solidFill>
                        <a:latin typeface="Times New Roman"/>
                        <a:ea typeface="Calibri"/>
                        <a:cs typeface="Times New Roman"/>
                      </a:endParaRPr>
                    </a:p>
                  </a:txBody>
                  <a:tcPr marL="68580" marR="68580" marT="0" marB="0"/>
                </a:tc>
              </a:tr>
              <a:tr h="444356">
                <a:tc>
                  <a:txBody>
                    <a:bodyPr/>
                    <a:lstStyle/>
                    <a:p>
                      <a:pPr algn="just">
                        <a:lnSpc>
                          <a:spcPct val="150000"/>
                        </a:lnSpc>
                        <a:spcAft>
                          <a:spcPts val="270"/>
                        </a:spcAft>
                      </a:pPr>
                      <a:r>
                        <a:rPr lang="en-IN" sz="2000" dirty="0" err="1">
                          <a:solidFill>
                            <a:schemeClr val="tx1"/>
                          </a:solidFill>
                          <a:latin typeface="Times New Roman"/>
                          <a:ea typeface="Times New Roman"/>
                          <a:cs typeface="Times New Roman"/>
                        </a:rPr>
                        <a:t>Aluminium,Al</a:t>
                      </a:r>
                      <a:endParaRPr lang="en-IN" sz="2000" dirty="0">
                        <a:solidFill>
                          <a:schemeClr val="tx1"/>
                        </a:solidFill>
                        <a:latin typeface="Times New Roman"/>
                        <a:ea typeface="Calibri"/>
                        <a:cs typeface="Times New Roman"/>
                      </a:endParaRPr>
                    </a:p>
                  </a:txBody>
                  <a:tcPr marL="68580" marR="68580" marT="0" marB="0"/>
                </a:tc>
                <a:tc>
                  <a:txBody>
                    <a:bodyPr/>
                    <a:lstStyle/>
                    <a:p>
                      <a:pPr algn="just">
                        <a:lnSpc>
                          <a:spcPct val="150000"/>
                        </a:lnSpc>
                        <a:spcAft>
                          <a:spcPts val="270"/>
                        </a:spcAft>
                      </a:pPr>
                      <a:r>
                        <a:rPr lang="en-IN" sz="2000">
                          <a:solidFill>
                            <a:schemeClr val="tx1"/>
                          </a:solidFill>
                          <a:latin typeface="Times New Roman"/>
                          <a:ea typeface="Times New Roman"/>
                          <a:cs typeface="Times New Roman"/>
                        </a:rPr>
                        <a:t>      0.20-0.30</a:t>
                      </a:r>
                      <a:endParaRPr lang="en-IN" sz="2000">
                        <a:solidFill>
                          <a:schemeClr val="tx1"/>
                        </a:solidFill>
                        <a:latin typeface="Times New Roman"/>
                        <a:ea typeface="Calibri"/>
                        <a:cs typeface="Times New Roman"/>
                      </a:endParaRPr>
                    </a:p>
                  </a:txBody>
                  <a:tcPr marL="68580" marR="68580" marT="0" marB="0"/>
                </a:tc>
              </a:tr>
              <a:tr h="444356">
                <a:tc>
                  <a:txBody>
                    <a:bodyPr/>
                    <a:lstStyle/>
                    <a:p>
                      <a:pPr algn="just">
                        <a:lnSpc>
                          <a:spcPct val="150000"/>
                        </a:lnSpc>
                        <a:spcAft>
                          <a:spcPts val="270"/>
                        </a:spcAft>
                      </a:pPr>
                      <a:r>
                        <a:rPr lang="en-IN" sz="2000" dirty="0">
                          <a:solidFill>
                            <a:schemeClr val="tx1"/>
                          </a:solidFill>
                          <a:latin typeface="Times New Roman"/>
                          <a:ea typeface="Times New Roman"/>
                          <a:cs typeface="Times New Roman"/>
                        </a:rPr>
                        <a:t>Manganese, </a:t>
                      </a:r>
                      <a:r>
                        <a:rPr lang="en-IN" sz="2000" dirty="0" err="1">
                          <a:solidFill>
                            <a:schemeClr val="tx1"/>
                          </a:solidFill>
                          <a:latin typeface="Times New Roman"/>
                          <a:ea typeface="Times New Roman"/>
                          <a:cs typeface="Times New Roman"/>
                        </a:rPr>
                        <a:t>Mn</a:t>
                      </a:r>
                      <a:endParaRPr lang="en-IN" sz="2000" dirty="0">
                        <a:solidFill>
                          <a:schemeClr val="tx1"/>
                        </a:solidFill>
                        <a:latin typeface="Times New Roman"/>
                        <a:ea typeface="Calibri"/>
                        <a:cs typeface="Times New Roman"/>
                      </a:endParaRPr>
                    </a:p>
                  </a:txBody>
                  <a:tcPr marL="68580" marR="68580" marT="0" marB="0"/>
                </a:tc>
                <a:tc>
                  <a:txBody>
                    <a:bodyPr/>
                    <a:lstStyle/>
                    <a:p>
                      <a:pPr algn="just">
                        <a:lnSpc>
                          <a:spcPct val="150000"/>
                        </a:lnSpc>
                        <a:spcAft>
                          <a:spcPts val="270"/>
                        </a:spcAft>
                      </a:pPr>
                      <a:r>
                        <a:rPr lang="en-IN" sz="2000">
                          <a:solidFill>
                            <a:schemeClr val="tx1"/>
                          </a:solidFill>
                          <a:latin typeface="Times New Roman"/>
                          <a:ea typeface="Times New Roman"/>
                          <a:cs typeface="Times New Roman"/>
                        </a:rPr>
                        <a:t>      0.75-1.0</a:t>
                      </a:r>
                      <a:endParaRPr lang="en-IN" sz="2000">
                        <a:solidFill>
                          <a:schemeClr val="tx1"/>
                        </a:solidFill>
                        <a:latin typeface="Times New Roman"/>
                        <a:ea typeface="Calibri"/>
                        <a:cs typeface="Times New Roman"/>
                      </a:endParaRPr>
                    </a:p>
                  </a:txBody>
                  <a:tcPr marL="68580" marR="68580" marT="0" marB="0"/>
                </a:tc>
              </a:tr>
              <a:tr h="444356">
                <a:tc>
                  <a:txBody>
                    <a:bodyPr/>
                    <a:lstStyle/>
                    <a:p>
                      <a:pPr algn="just">
                        <a:lnSpc>
                          <a:spcPct val="150000"/>
                        </a:lnSpc>
                        <a:spcAft>
                          <a:spcPts val="270"/>
                        </a:spcAft>
                      </a:pPr>
                      <a:r>
                        <a:rPr lang="en-IN" sz="2000" dirty="0">
                          <a:solidFill>
                            <a:schemeClr val="tx1"/>
                          </a:solidFill>
                          <a:latin typeface="Times New Roman"/>
                          <a:ea typeface="Times New Roman"/>
                          <a:cs typeface="Times New Roman"/>
                        </a:rPr>
                        <a:t>Carbon, C</a:t>
                      </a:r>
                      <a:endParaRPr lang="en-IN" sz="2000" dirty="0">
                        <a:solidFill>
                          <a:schemeClr val="tx1"/>
                        </a:solidFill>
                        <a:latin typeface="Times New Roman"/>
                        <a:ea typeface="Calibri"/>
                        <a:cs typeface="Times New Roman"/>
                      </a:endParaRPr>
                    </a:p>
                  </a:txBody>
                  <a:tcPr marL="68580" marR="68580" marT="0" marB="0"/>
                </a:tc>
                <a:tc>
                  <a:txBody>
                    <a:bodyPr/>
                    <a:lstStyle/>
                    <a:p>
                      <a:pPr algn="just">
                        <a:lnSpc>
                          <a:spcPct val="150000"/>
                        </a:lnSpc>
                        <a:spcAft>
                          <a:spcPts val="270"/>
                        </a:spcAft>
                      </a:pPr>
                      <a:r>
                        <a:rPr lang="en-IN" sz="2000">
                          <a:solidFill>
                            <a:schemeClr val="tx1"/>
                          </a:solidFill>
                          <a:latin typeface="Times New Roman"/>
                          <a:ea typeface="Times New Roman"/>
                          <a:cs typeface="Times New Roman"/>
                        </a:rPr>
                        <a:t>      0.380-0.430</a:t>
                      </a:r>
                      <a:endParaRPr lang="en-IN" sz="2000">
                        <a:solidFill>
                          <a:schemeClr val="tx1"/>
                        </a:solidFill>
                        <a:latin typeface="Times New Roman"/>
                        <a:ea typeface="Calibri"/>
                        <a:cs typeface="Times New Roman"/>
                      </a:endParaRPr>
                    </a:p>
                  </a:txBody>
                  <a:tcPr marL="68580" marR="68580" marT="0" marB="0"/>
                </a:tc>
              </a:tr>
              <a:tr h="444356">
                <a:tc>
                  <a:txBody>
                    <a:bodyPr/>
                    <a:lstStyle/>
                    <a:p>
                      <a:pPr algn="just">
                        <a:lnSpc>
                          <a:spcPct val="150000"/>
                        </a:lnSpc>
                        <a:spcAft>
                          <a:spcPts val="270"/>
                        </a:spcAft>
                      </a:pPr>
                      <a:r>
                        <a:rPr lang="en-IN" sz="2000" dirty="0">
                          <a:solidFill>
                            <a:schemeClr val="tx1"/>
                          </a:solidFill>
                          <a:latin typeface="Times New Roman"/>
                          <a:ea typeface="Times New Roman"/>
                          <a:cs typeface="Times New Roman"/>
                        </a:rPr>
                        <a:t>Silicon, Si</a:t>
                      </a:r>
                      <a:endParaRPr lang="en-IN" sz="2000" dirty="0">
                        <a:solidFill>
                          <a:schemeClr val="tx1"/>
                        </a:solidFill>
                        <a:latin typeface="Times New Roman"/>
                        <a:ea typeface="Calibri"/>
                        <a:cs typeface="Times New Roman"/>
                      </a:endParaRPr>
                    </a:p>
                  </a:txBody>
                  <a:tcPr marL="68580" marR="68580" marT="0" marB="0"/>
                </a:tc>
                <a:tc>
                  <a:txBody>
                    <a:bodyPr/>
                    <a:lstStyle/>
                    <a:p>
                      <a:pPr algn="just">
                        <a:lnSpc>
                          <a:spcPct val="150000"/>
                        </a:lnSpc>
                        <a:spcAft>
                          <a:spcPts val="270"/>
                        </a:spcAft>
                      </a:pPr>
                      <a:r>
                        <a:rPr lang="en-IN" sz="2000">
                          <a:solidFill>
                            <a:schemeClr val="tx1"/>
                          </a:solidFill>
                          <a:latin typeface="Times New Roman"/>
                          <a:ea typeface="Times New Roman"/>
                          <a:cs typeface="Times New Roman"/>
                        </a:rPr>
                        <a:t>       0.15-0.30</a:t>
                      </a:r>
                      <a:endParaRPr lang="en-IN" sz="2000">
                        <a:solidFill>
                          <a:schemeClr val="tx1"/>
                        </a:solidFill>
                        <a:latin typeface="Times New Roman"/>
                        <a:ea typeface="Calibri"/>
                        <a:cs typeface="Times New Roman"/>
                      </a:endParaRPr>
                    </a:p>
                  </a:txBody>
                  <a:tcPr marL="68580" marR="68580" marT="0" marB="0"/>
                </a:tc>
              </a:tr>
              <a:tr h="444356">
                <a:tc>
                  <a:txBody>
                    <a:bodyPr/>
                    <a:lstStyle/>
                    <a:p>
                      <a:pPr algn="just">
                        <a:lnSpc>
                          <a:spcPct val="150000"/>
                        </a:lnSpc>
                        <a:spcAft>
                          <a:spcPts val="270"/>
                        </a:spcAft>
                      </a:pPr>
                      <a:r>
                        <a:rPr lang="en-IN" sz="2000" dirty="0">
                          <a:solidFill>
                            <a:schemeClr val="tx1"/>
                          </a:solidFill>
                          <a:latin typeface="Times New Roman"/>
                          <a:ea typeface="Times New Roman"/>
                          <a:cs typeface="Times New Roman"/>
                        </a:rPr>
                        <a:t>Molybdenum, Mo</a:t>
                      </a:r>
                      <a:endParaRPr lang="en-IN" sz="2000" dirty="0">
                        <a:solidFill>
                          <a:schemeClr val="tx1"/>
                        </a:solidFill>
                        <a:latin typeface="Times New Roman"/>
                        <a:ea typeface="Calibri"/>
                        <a:cs typeface="Times New Roman"/>
                      </a:endParaRPr>
                    </a:p>
                  </a:txBody>
                  <a:tcPr marL="68580" marR="68580" marT="0" marB="0"/>
                </a:tc>
                <a:tc>
                  <a:txBody>
                    <a:bodyPr/>
                    <a:lstStyle/>
                    <a:p>
                      <a:pPr algn="just">
                        <a:lnSpc>
                          <a:spcPct val="150000"/>
                        </a:lnSpc>
                        <a:spcAft>
                          <a:spcPts val="270"/>
                        </a:spcAft>
                      </a:pPr>
                      <a:r>
                        <a:rPr lang="en-IN" sz="2000">
                          <a:solidFill>
                            <a:schemeClr val="tx1"/>
                          </a:solidFill>
                          <a:latin typeface="Times New Roman"/>
                          <a:ea typeface="Times New Roman"/>
                          <a:cs typeface="Times New Roman"/>
                        </a:rPr>
                        <a:t>       0.15-0.25</a:t>
                      </a:r>
                      <a:endParaRPr lang="en-IN" sz="2000">
                        <a:solidFill>
                          <a:schemeClr val="tx1"/>
                        </a:solidFill>
                        <a:latin typeface="Times New Roman"/>
                        <a:ea typeface="Calibri"/>
                        <a:cs typeface="Times New Roman"/>
                      </a:endParaRPr>
                    </a:p>
                  </a:txBody>
                  <a:tcPr marL="68580" marR="68580" marT="0" marB="0"/>
                </a:tc>
              </a:tr>
              <a:tr h="444356">
                <a:tc>
                  <a:txBody>
                    <a:bodyPr/>
                    <a:lstStyle/>
                    <a:p>
                      <a:pPr algn="just">
                        <a:lnSpc>
                          <a:spcPct val="150000"/>
                        </a:lnSpc>
                        <a:spcAft>
                          <a:spcPts val="270"/>
                        </a:spcAft>
                      </a:pPr>
                      <a:r>
                        <a:rPr lang="en-IN" sz="2000" dirty="0">
                          <a:solidFill>
                            <a:schemeClr val="tx1"/>
                          </a:solidFill>
                          <a:latin typeface="Times New Roman"/>
                          <a:ea typeface="Times New Roman"/>
                          <a:cs typeface="Times New Roman"/>
                        </a:rPr>
                        <a:t>Sulphur, S</a:t>
                      </a:r>
                      <a:endParaRPr lang="en-IN" sz="2000" dirty="0">
                        <a:solidFill>
                          <a:schemeClr val="tx1"/>
                        </a:solidFill>
                        <a:latin typeface="Times New Roman"/>
                        <a:ea typeface="Calibri"/>
                        <a:cs typeface="Times New Roman"/>
                      </a:endParaRPr>
                    </a:p>
                  </a:txBody>
                  <a:tcPr marL="68580" marR="68580" marT="0" marB="0"/>
                </a:tc>
                <a:tc>
                  <a:txBody>
                    <a:bodyPr/>
                    <a:lstStyle/>
                    <a:p>
                      <a:pPr algn="just">
                        <a:lnSpc>
                          <a:spcPct val="150000"/>
                        </a:lnSpc>
                        <a:spcAft>
                          <a:spcPts val="270"/>
                        </a:spcAft>
                      </a:pPr>
                      <a:r>
                        <a:rPr lang="en-IN" sz="2000" dirty="0">
                          <a:solidFill>
                            <a:schemeClr val="tx1"/>
                          </a:solidFill>
                          <a:latin typeface="Times New Roman"/>
                          <a:ea typeface="Times New Roman"/>
                          <a:cs typeface="Times New Roman"/>
                        </a:rPr>
                        <a:t>       0.040</a:t>
                      </a:r>
                      <a:endParaRPr lang="en-IN" sz="2000" dirty="0">
                        <a:solidFill>
                          <a:schemeClr val="tx1"/>
                        </a:solidFill>
                        <a:latin typeface="Times New Roman"/>
                        <a:ea typeface="Calibri"/>
                        <a:cs typeface="Times New Roman"/>
                      </a:endParaRPr>
                    </a:p>
                  </a:txBody>
                  <a:tcPr marL="68580" marR="68580" marT="0" marB="0"/>
                </a:tc>
              </a:tr>
              <a:tr h="409506">
                <a:tc>
                  <a:txBody>
                    <a:bodyPr/>
                    <a:lstStyle/>
                    <a:p>
                      <a:pPr>
                        <a:lnSpc>
                          <a:spcPct val="115000"/>
                        </a:lnSpc>
                        <a:spcAft>
                          <a:spcPts val="0"/>
                        </a:spcAft>
                      </a:pPr>
                      <a:r>
                        <a:rPr lang="en-US" sz="2000" dirty="0">
                          <a:solidFill>
                            <a:schemeClr val="tx1"/>
                          </a:solidFill>
                          <a:latin typeface="Times New Roman"/>
                          <a:ea typeface="Calibri"/>
                          <a:cs typeface="Times New Roman"/>
                        </a:rPr>
                        <a:t>Phosphorous</a:t>
                      </a:r>
                      <a:endParaRPr lang="en-IN" sz="2000" dirty="0">
                        <a:solidFill>
                          <a:schemeClr val="tx1"/>
                        </a:solidFill>
                        <a:latin typeface="Times New Roman"/>
                        <a:ea typeface="Calibri"/>
                        <a:cs typeface="Times New Roman"/>
                      </a:endParaRPr>
                    </a:p>
                  </a:txBody>
                  <a:tcPr marL="68580" marR="68580" marT="0" marB="0"/>
                </a:tc>
                <a:tc>
                  <a:txBody>
                    <a:bodyPr/>
                    <a:lstStyle/>
                    <a:p>
                      <a:pPr>
                        <a:lnSpc>
                          <a:spcPct val="115000"/>
                        </a:lnSpc>
                        <a:spcAft>
                          <a:spcPts val="0"/>
                        </a:spcAft>
                      </a:pPr>
                      <a:r>
                        <a:rPr lang="en-US" sz="2000" dirty="0">
                          <a:solidFill>
                            <a:schemeClr val="tx1"/>
                          </a:solidFill>
                          <a:latin typeface="Times New Roman"/>
                          <a:ea typeface="Calibri"/>
                          <a:cs typeface="Times New Roman"/>
                        </a:rPr>
                        <a:t>        0.035</a:t>
                      </a:r>
                      <a:endParaRPr lang="en-IN" sz="2000" dirty="0">
                        <a:solidFill>
                          <a:schemeClr val="tx1"/>
                        </a:solidFill>
                        <a:latin typeface="Times New Roman"/>
                        <a:ea typeface="Calibri"/>
                        <a:cs typeface="Times New Roman"/>
                      </a:endParaRPr>
                    </a:p>
                  </a:txBody>
                  <a:tcPr marL="68580" marR="68580" marT="0"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305800" cy="720080"/>
          </a:xfrm>
        </p:spPr>
        <p:txBody>
          <a:bodyPr>
            <a:normAutofit/>
          </a:bodyPr>
          <a:lstStyle/>
          <a:p>
            <a:r>
              <a:rPr lang="en-IN" sz="2800" b="1" dirty="0" smtClean="0">
                <a:solidFill>
                  <a:schemeClr val="tx1"/>
                </a:solidFill>
                <a:latin typeface="Times New Roman" pitchFamily="18" charset="0"/>
                <a:cs typeface="Times New Roman" pitchFamily="18" charset="0"/>
              </a:rPr>
              <a:t>      DESIGN OF COMPOSITE SHAFT</a:t>
            </a:r>
            <a:endParaRPr lang="en-IN" sz="2800" b="1" dirty="0">
              <a:solidFill>
                <a:schemeClr val="tx1"/>
              </a:solidFill>
              <a:latin typeface="Times New Roman" pitchFamily="18" charset="0"/>
              <a:cs typeface="Times New Roman" pitchFamily="18" charset="0"/>
            </a:endParaRPr>
          </a:p>
        </p:txBody>
      </p:sp>
      <p:pic>
        <p:nvPicPr>
          <p:cNvPr id="3" name="Picture 2" descr="Mechanical_Report_Files/Figure0001.png"/>
          <p:cNvPicPr/>
          <p:nvPr/>
        </p:nvPicPr>
        <p:blipFill>
          <a:blip r:embed="rId2" cstate="print"/>
          <a:srcRect/>
          <a:stretch>
            <a:fillRect/>
          </a:stretch>
        </p:blipFill>
        <p:spPr bwMode="auto">
          <a:xfrm>
            <a:off x="683568" y="1690687"/>
            <a:ext cx="7776863" cy="4402609"/>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305800" cy="720080"/>
          </a:xfrm>
        </p:spPr>
        <p:txBody>
          <a:bodyPr>
            <a:normAutofit/>
          </a:bodyPr>
          <a:lstStyle/>
          <a:p>
            <a:r>
              <a:rPr lang="en-IN" sz="2400" b="1" dirty="0" smtClean="0">
                <a:solidFill>
                  <a:schemeClr val="tx1"/>
                </a:solidFill>
                <a:latin typeface="Times New Roman" pitchFamily="18" charset="0"/>
                <a:cs typeface="Times New Roman" pitchFamily="18" charset="0"/>
              </a:rPr>
              <a:t>TOTAL DEFORMATION OF COMPOSITE MATERIAL</a:t>
            </a:r>
            <a:endParaRPr lang="en-IN" sz="2400" b="1" dirty="0">
              <a:solidFill>
                <a:schemeClr val="tx1"/>
              </a:solidFill>
              <a:latin typeface="Times New Roman" pitchFamily="18" charset="0"/>
              <a:cs typeface="Times New Roman" pitchFamily="18" charset="0"/>
            </a:endParaRPr>
          </a:p>
        </p:txBody>
      </p:sp>
      <p:pic>
        <p:nvPicPr>
          <p:cNvPr id="3" name="Picture 2" descr="Mechanical_Report_Files/StaticFigure35.png"/>
          <p:cNvPicPr/>
          <p:nvPr/>
        </p:nvPicPr>
        <p:blipFill>
          <a:blip r:embed="rId2" cstate="print"/>
          <a:srcRect/>
          <a:stretch>
            <a:fillRect/>
          </a:stretch>
        </p:blipFill>
        <p:spPr bwMode="auto">
          <a:xfrm>
            <a:off x="467544" y="1484784"/>
            <a:ext cx="7992888" cy="453650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305800" cy="720080"/>
          </a:xfrm>
        </p:spPr>
        <p:txBody>
          <a:bodyPr>
            <a:normAutofit fontScale="90000"/>
          </a:bodyPr>
          <a:lstStyle/>
          <a:p>
            <a:r>
              <a:rPr lang="en-IN" sz="2400" b="1" dirty="0" smtClean="0">
                <a:solidFill>
                  <a:schemeClr val="tx1"/>
                </a:solidFill>
                <a:latin typeface="Times New Roman" pitchFamily="18" charset="0"/>
                <a:cs typeface="Times New Roman" pitchFamily="18" charset="0"/>
              </a:rPr>
              <a:t>EQUIVELANT ELASTIC STRAIN OF COMPOSITE MATERIAL</a:t>
            </a:r>
            <a:endParaRPr lang="en-IN" sz="2400" b="1" dirty="0">
              <a:solidFill>
                <a:schemeClr val="tx1"/>
              </a:solidFill>
              <a:latin typeface="Times New Roman" pitchFamily="18" charset="0"/>
              <a:cs typeface="Times New Roman" pitchFamily="18" charset="0"/>
            </a:endParaRPr>
          </a:p>
        </p:txBody>
      </p:sp>
      <p:pic>
        <p:nvPicPr>
          <p:cNvPr id="3" name="Picture 2" descr="Mechanical_Report_Files/StaticFigure34.png"/>
          <p:cNvPicPr/>
          <p:nvPr/>
        </p:nvPicPr>
        <p:blipFill>
          <a:blip r:embed="rId2" cstate="print"/>
          <a:srcRect/>
          <a:stretch>
            <a:fillRect/>
          </a:stretch>
        </p:blipFill>
        <p:spPr bwMode="auto">
          <a:xfrm>
            <a:off x="611560" y="1628800"/>
            <a:ext cx="8064896" cy="440432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305800" cy="576064"/>
          </a:xfrm>
        </p:spPr>
        <p:txBody>
          <a:bodyPr>
            <a:normAutofit/>
          </a:bodyPr>
          <a:lstStyle/>
          <a:p>
            <a:r>
              <a:rPr lang="en-IN" sz="2800" b="1" dirty="0" smtClean="0">
                <a:solidFill>
                  <a:schemeClr val="tx1"/>
                </a:solidFill>
                <a:latin typeface="Times New Roman" pitchFamily="18" charset="0"/>
                <a:cs typeface="Times New Roman" pitchFamily="18" charset="0"/>
              </a:rPr>
              <a:t>     PROPERTIES OF COMPOSITE MATERIAL</a:t>
            </a:r>
            <a:endParaRPr lang="en-IN" sz="2800" b="1" dirty="0">
              <a:solidFill>
                <a:schemeClr val="tx1"/>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899592" y="1397000"/>
          <a:ext cx="7488832" cy="4480272"/>
        </p:xfrm>
        <a:graphic>
          <a:graphicData uri="http://schemas.openxmlformats.org/drawingml/2006/table">
            <a:tbl>
              <a:tblPr firstRow="1" bandRow="1">
                <a:tableStyleId>{5C22544A-7EE6-4342-B048-85BDC9FD1C3A}</a:tableStyleId>
              </a:tblPr>
              <a:tblGrid>
                <a:gridCol w="3729824"/>
                <a:gridCol w="3759008"/>
              </a:tblGrid>
              <a:tr h="497808">
                <a:tc>
                  <a:txBody>
                    <a:bodyPr/>
                    <a:lstStyle/>
                    <a:p>
                      <a:pPr>
                        <a:lnSpc>
                          <a:spcPct val="115000"/>
                        </a:lnSpc>
                        <a:spcAft>
                          <a:spcPts val="0"/>
                        </a:spcAft>
                      </a:pPr>
                      <a:r>
                        <a:rPr lang="en-US" sz="2000" dirty="0">
                          <a:latin typeface="Times New Roman"/>
                          <a:ea typeface="Calibri"/>
                          <a:cs typeface="Times New Roman"/>
                        </a:rPr>
                        <a:t>Property</a:t>
                      </a:r>
                      <a:endParaRPr lang="en-IN" sz="2000" dirty="0">
                        <a:latin typeface="Times New Roman"/>
                        <a:ea typeface="Calibri"/>
                        <a:cs typeface="Times New Roman"/>
                      </a:endParaRPr>
                    </a:p>
                  </a:txBody>
                  <a:tcPr marL="68580" marR="68580" marT="0" marB="0"/>
                </a:tc>
                <a:tc>
                  <a:txBody>
                    <a:bodyPr/>
                    <a:lstStyle/>
                    <a:p>
                      <a:pPr>
                        <a:lnSpc>
                          <a:spcPct val="115000"/>
                        </a:lnSpc>
                        <a:spcAft>
                          <a:spcPts val="0"/>
                        </a:spcAft>
                      </a:pPr>
                      <a:r>
                        <a:rPr lang="en-US" sz="2400" dirty="0">
                          <a:latin typeface="Times New Roman"/>
                          <a:ea typeface="Calibri"/>
                          <a:cs typeface="Times New Roman"/>
                        </a:rPr>
                        <a:t>Metric</a:t>
                      </a:r>
                      <a:endParaRPr lang="en-IN" sz="2400" dirty="0">
                        <a:latin typeface="Times New Roman"/>
                        <a:ea typeface="Calibri"/>
                        <a:cs typeface="Times New Roman"/>
                      </a:endParaRPr>
                    </a:p>
                  </a:txBody>
                  <a:tcPr marL="68580" marR="68580" marT="0" marB="0"/>
                </a:tc>
              </a:tr>
              <a:tr h="497808">
                <a:tc>
                  <a:txBody>
                    <a:bodyPr/>
                    <a:lstStyle/>
                    <a:p>
                      <a:pPr>
                        <a:lnSpc>
                          <a:spcPct val="115000"/>
                        </a:lnSpc>
                        <a:spcAft>
                          <a:spcPts val="0"/>
                        </a:spcAft>
                      </a:pPr>
                      <a:r>
                        <a:rPr lang="en-US" sz="2400" dirty="0">
                          <a:solidFill>
                            <a:schemeClr val="tx1"/>
                          </a:solidFill>
                          <a:latin typeface="Times New Roman"/>
                          <a:ea typeface="Calibri"/>
                          <a:cs typeface="Times New Roman"/>
                        </a:rPr>
                        <a:t>Density</a:t>
                      </a:r>
                      <a:endParaRPr lang="en-IN" sz="2400" dirty="0">
                        <a:solidFill>
                          <a:schemeClr val="tx1"/>
                        </a:solidFill>
                        <a:latin typeface="Times New Roman"/>
                        <a:ea typeface="Calibri"/>
                        <a:cs typeface="Times New Roman"/>
                      </a:endParaRPr>
                    </a:p>
                  </a:txBody>
                  <a:tcPr marL="68580" marR="68580" marT="0" marB="0"/>
                </a:tc>
                <a:tc>
                  <a:txBody>
                    <a:bodyPr/>
                    <a:lstStyle/>
                    <a:p>
                      <a:pPr>
                        <a:lnSpc>
                          <a:spcPct val="115000"/>
                        </a:lnSpc>
                        <a:spcAft>
                          <a:spcPts val="0"/>
                        </a:spcAft>
                      </a:pPr>
                      <a:r>
                        <a:rPr lang="en-US" sz="2400" dirty="0">
                          <a:solidFill>
                            <a:schemeClr val="tx1"/>
                          </a:solidFill>
                          <a:latin typeface="Times New Roman"/>
                          <a:ea typeface="Times New Roman"/>
                          <a:cs typeface="Times New Roman"/>
                        </a:rPr>
                        <a:t>7.6 kg /m</a:t>
                      </a:r>
                      <a:r>
                        <a:rPr lang="en-US" sz="2400" baseline="30000" dirty="0">
                          <a:solidFill>
                            <a:schemeClr val="tx1"/>
                          </a:solidFill>
                          <a:latin typeface="Times New Roman"/>
                          <a:ea typeface="Times New Roman"/>
                          <a:cs typeface="Times New Roman"/>
                        </a:rPr>
                        <a:t>3</a:t>
                      </a:r>
                      <a:endParaRPr lang="en-IN" sz="2400" dirty="0">
                        <a:solidFill>
                          <a:schemeClr val="tx1"/>
                        </a:solidFill>
                        <a:latin typeface="Times New Roman"/>
                        <a:ea typeface="Calibri"/>
                        <a:cs typeface="Times New Roman"/>
                      </a:endParaRPr>
                    </a:p>
                  </a:txBody>
                  <a:tcPr marL="68580" marR="68580" marT="0" marB="0"/>
                </a:tc>
              </a:tr>
              <a:tr h="497808">
                <a:tc>
                  <a:txBody>
                    <a:bodyPr/>
                    <a:lstStyle/>
                    <a:p>
                      <a:pPr>
                        <a:lnSpc>
                          <a:spcPct val="115000"/>
                        </a:lnSpc>
                        <a:spcAft>
                          <a:spcPts val="0"/>
                        </a:spcAft>
                      </a:pPr>
                      <a:r>
                        <a:rPr lang="en-US" sz="2400" dirty="0" err="1">
                          <a:solidFill>
                            <a:schemeClr val="tx1"/>
                          </a:solidFill>
                          <a:latin typeface="Times New Roman"/>
                          <a:ea typeface="Calibri"/>
                          <a:cs typeface="Times New Roman"/>
                        </a:rPr>
                        <a:t>Modulas</a:t>
                      </a:r>
                      <a:r>
                        <a:rPr lang="en-US" sz="2400" dirty="0">
                          <a:solidFill>
                            <a:schemeClr val="tx1"/>
                          </a:solidFill>
                          <a:latin typeface="Times New Roman"/>
                          <a:ea typeface="Calibri"/>
                          <a:cs typeface="Times New Roman"/>
                        </a:rPr>
                        <a:t> of elasticity</a:t>
                      </a:r>
                      <a:endParaRPr lang="en-IN" sz="2400" dirty="0">
                        <a:solidFill>
                          <a:schemeClr val="tx1"/>
                        </a:solidFill>
                        <a:latin typeface="Times New Roman"/>
                        <a:ea typeface="Calibri"/>
                        <a:cs typeface="Times New Roman"/>
                      </a:endParaRPr>
                    </a:p>
                  </a:txBody>
                  <a:tcPr marL="68580" marR="68580" marT="0" marB="0"/>
                </a:tc>
                <a:tc>
                  <a:txBody>
                    <a:bodyPr/>
                    <a:lstStyle/>
                    <a:p>
                      <a:pPr>
                        <a:lnSpc>
                          <a:spcPct val="115000"/>
                        </a:lnSpc>
                        <a:spcAft>
                          <a:spcPts val="0"/>
                        </a:spcAft>
                      </a:pPr>
                      <a:r>
                        <a:rPr lang="en-US" sz="2400">
                          <a:solidFill>
                            <a:schemeClr val="tx1"/>
                          </a:solidFill>
                          <a:latin typeface="Times New Roman"/>
                          <a:ea typeface="Times New Roman"/>
                          <a:cs typeface="Times New Roman"/>
                        </a:rPr>
                        <a:t> 209Gpa</a:t>
                      </a:r>
                      <a:endParaRPr lang="en-IN" sz="2400">
                        <a:solidFill>
                          <a:schemeClr val="tx1"/>
                        </a:solidFill>
                        <a:latin typeface="Times New Roman"/>
                        <a:ea typeface="Calibri"/>
                        <a:cs typeface="Times New Roman"/>
                      </a:endParaRPr>
                    </a:p>
                  </a:txBody>
                  <a:tcPr marL="68580" marR="68580" marT="0" marB="0"/>
                </a:tc>
              </a:tr>
              <a:tr h="497808">
                <a:tc>
                  <a:txBody>
                    <a:bodyPr/>
                    <a:lstStyle/>
                    <a:p>
                      <a:pPr>
                        <a:lnSpc>
                          <a:spcPct val="115000"/>
                        </a:lnSpc>
                        <a:spcAft>
                          <a:spcPts val="0"/>
                        </a:spcAft>
                      </a:pPr>
                      <a:r>
                        <a:rPr lang="en-US" sz="2400" dirty="0">
                          <a:solidFill>
                            <a:schemeClr val="tx1"/>
                          </a:solidFill>
                          <a:latin typeface="Times New Roman"/>
                          <a:ea typeface="Calibri"/>
                          <a:cs typeface="Times New Roman"/>
                        </a:rPr>
                        <a:t>Bulk modulus</a:t>
                      </a:r>
                      <a:endParaRPr lang="en-IN" sz="2400" dirty="0">
                        <a:solidFill>
                          <a:schemeClr val="tx1"/>
                        </a:solidFill>
                        <a:latin typeface="Times New Roman"/>
                        <a:ea typeface="Calibri"/>
                        <a:cs typeface="Times New Roman"/>
                      </a:endParaRPr>
                    </a:p>
                  </a:txBody>
                  <a:tcPr marL="68580" marR="68580" marT="0" marB="0"/>
                </a:tc>
                <a:tc>
                  <a:txBody>
                    <a:bodyPr/>
                    <a:lstStyle/>
                    <a:p>
                      <a:pPr>
                        <a:lnSpc>
                          <a:spcPct val="115000"/>
                        </a:lnSpc>
                        <a:spcAft>
                          <a:spcPts val="0"/>
                        </a:spcAft>
                      </a:pPr>
                      <a:r>
                        <a:rPr lang="en-US" sz="2400">
                          <a:solidFill>
                            <a:schemeClr val="tx1"/>
                          </a:solidFill>
                          <a:latin typeface="Times New Roman"/>
                          <a:ea typeface="Times New Roman"/>
                          <a:cs typeface="Times New Roman"/>
                        </a:rPr>
                        <a:t>174,4Gpa</a:t>
                      </a:r>
                      <a:endParaRPr lang="en-IN" sz="2400">
                        <a:solidFill>
                          <a:schemeClr val="tx1"/>
                        </a:solidFill>
                        <a:latin typeface="Times New Roman"/>
                        <a:ea typeface="Calibri"/>
                        <a:cs typeface="Times New Roman"/>
                      </a:endParaRPr>
                    </a:p>
                  </a:txBody>
                  <a:tcPr marL="68580" marR="68580" marT="0" marB="0"/>
                </a:tc>
              </a:tr>
              <a:tr h="497808">
                <a:tc>
                  <a:txBody>
                    <a:bodyPr/>
                    <a:lstStyle/>
                    <a:p>
                      <a:pPr>
                        <a:lnSpc>
                          <a:spcPct val="115000"/>
                        </a:lnSpc>
                        <a:spcAft>
                          <a:spcPts val="0"/>
                        </a:spcAft>
                      </a:pPr>
                      <a:r>
                        <a:rPr lang="en-US" sz="2400" dirty="0">
                          <a:solidFill>
                            <a:schemeClr val="tx1"/>
                          </a:solidFill>
                          <a:latin typeface="Times New Roman"/>
                          <a:ea typeface="Calibri"/>
                          <a:cs typeface="Times New Roman"/>
                        </a:rPr>
                        <a:t>Shear modulus</a:t>
                      </a:r>
                      <a:endParaRPr lang="en-IN" sz="2400" dirty="0">
                        <a:solidFill>
                          <a:schemeClr val="tx1"/>
                        </a:solidFill>
                        <a:latin typeface="Times New Roman"/>
                        <a:ea typeface="Calibri"/>
                        <a:cs typeface="Times New Roman"/>
                      </a:endParaRPr>
                    </a:p>
                  </a:txBody>
                  <a:tcPr marL="68580" marR="68580" marT="0" marB="0"/>
                </a:tc>
                <a:tc>
                  <a:txBody>
                    <a:bodyPr/>
                    <a:lstStyle/>
                    <a:p>
                      <a:pPr>
                        <a:lnSpc>
                          <a:spcPct val="115000"/>
                        </a:lnSpc>
                        <a:spcAft>
                          <a:spcPts val="0"/>
                        </a:spcAft>
                      </a:pPr>
                      <a:r>
                        <a:rPr lang="en-US" sz="2400">
                          <a:solidFill>
                            <a:schemeClr val="tx1"/>
                          </a:solidFill>
                          <a:latin typeface="Times New Roman"/>
                          <a:ea typeface="Times New Roman"/>
                          <a:cs typeface="Times New Roman"/>
                        </a:rPr>
                        <a:t> 80.3Gpa</a:t>
                      </a:r>
                      <a:endParaRPr lang="en-IN" sz="2400">
                        <a:solidFill>
                          <a:schemeClr val="tx1"/>
                        </a:solidFill>
                        <a:latin typeface="Times New Roman"/>
                        <a:ea typeface="Calibri"/>
                        <a:cs typeface="Times New Roman"/>
                      </a:endParaRPr>
                    </a:p>
                  </a:txBody>
                  <a:tcPr marL="68580" marR="68580" marT="0" marB="0"/>
                </a:tc>
              </a:tr>
              <a:tr h="497808">
                <a:tc>
                  <a:txBody>
                    <a:bodyPr/>
                    <a:lstStyle/>
                    <a:p>
                      <a:pPr>
                        <a:lnSpc>
                          <a:spcPct val="115000"/>
                        </a:lnSpc>
                        <a:spcAft>
                          <a:spcPts val="0"/>
                        </a:spcAft>
                      </a:pPr>
                      <a:r>
                        <a:rPr lang="en-US" sz="2400" dirty="0">
                          <a:solidFill>
                            <a:schemeClr val="tx1"/>
                          </a:solidFill>
                          <a:latin typeface="Times New Roman"/>
                          <a:ea typeface="Calibri"/>
                          <a:cs typeface="Times New Roman"/>
                        </a:rPr>
                        <a:t>Poisson’s ratio</a:t>
                      </a:r>
                      <a:endParaRPr lang="en-IN" sz="2400" dirty="0">
                        <a:solidFill>
                          <a:schemeClr val="tx1"/>
                        </a:solidFill>
                        <a:latin typeface="Times New Roman"/>
                        <a:ea typeface="Calibri"/>
                        <a:cs typeface="Times New Roman"/>
                      </a:endParaRPr>
                    </a:p>
                  </a:txBody>
                  <a:tcPr marL="68580" marR="68580" marT="0" marB="0"/>
                </a:tc>
                <a:tc>
                  <a:txBody>
                    <a:bodyPr/>
                    <a:lstStyle/>
                    <a:p>
                      <a:pPr>
                        <a:lnSpc>
                          <a:spcPct val="115000"/>
                        </a:lnSpc>
                        <a:spcAft>
                          <a:spcPts val="0"/>
                        </a:spcAft>
                      </a:pPr>
                      <a:r>
                        <a:rPr lang="en-US" sz="2400">
                          <a:solidFill>
                            <a:schemeClr val="tx1"/>
                          </a:solidFill>
                          <a:latin typeface="Times New Roman"/>
                          <a:ea typeface="Calibri"/>
                          <a:cs typeface="Times New Roman"/>
                        </a:rPr>
                        <a:t>0.3</a:t>
                      </a:r>
                      <a:endParaRPr lang="en-IN" sz="2400">
                        <a:solidFill>
                          <a:schemeClr val="tx1"/>
                        </a:solidFill>
                        <a:latin typeface="Times New Roman"/>
                        <a:ea typeface="Calibri"/>
                        <a:cs typeface="Times New Roman"/>
                      </a:endParaRPr>
                    </a:p>
                  </a:txBody>
                  <a:tcPr marL="68580" marR="68580" marT="0" marB="0"/>
                </a:tc>
              </a:tr>
              <a:tr h="995616">
                <a:tc>
                  <a:txBody>
                    <a:bodyPr/>
                    <a:lstStyle/>
                    <a:p>
                      <a:pPr>
                        <a:lnSpc>
                          <a:spcPct val="115000"/>
                        </a:lnSpc>
                        <a:spcAft>
                          <a:spcPts val="0"/>
                        </a:spcAft>
                      </a:pPr>
                      <a:r>
                        <a:rPr lang="en-US" sz="2400" dirty="0">
                          <a:solidFill>
                            <a:schemeClr val="tx1"/>
                          </a:solidFill>
                          <a:latin typeface="Times New Roman"/>
                          <a:ea typeface="Calibri"/>
                          <a:cs typeface="Times New Roman"/>
                        </a:rPr>
                        <a:t>Tensile ultimate strength</a:t>
                      </a:r>
                      <a:endParaRPr lang="en-IN" sz="2400" dirty="0">
                        <a:solidFill>
                          <a:schemeClr val="tx1"/>
                        </a:solidFill>
                        <a:latin typeface="Times New Roman"/>
                        <a:ea typeface="Calibri"/>
                        <a:cs typeface="Times New Roman"/>
                      </a:endParaRPr>
                    </a:p>
                  </a:txBody>
                  <a:tcPr marL="68580" marR="68580" marT="0" marB="0"/>
                </a:tc>
                <a:tc>
                  <a:txBody>
                    <a:bodyPr/>
                    <a:lstStyle/>
                    <a:p>
                      <a:pPr>
                        <a:lnSpc>
                          <a:spcPct val="115000"/>
                        </a:lnSpc>
                        <a:spcAft>
                          <a:spcPts val="0"/>
                        </a:spcAft>
                      </a:pPr>
                      <a:r>
                        <a:rPr lang="en-US" sz="2400" dirty="0">
                          <a:solidFill>
                            <a:schemeClr val="tx1"/>
                          </a:solidFill>
                          <a:latin typeface="Times New Roman"/>
                          <a:ea typeface="Times New Roman"/>
                          <a:cs typeface="Times New Roman"/>
                        </a:rPr>
                        <a:t> 670 </a:t>
                      </a:r>
                      <a:r>
                        <a:rPr lang="en-US" sz="2400" dirty="0" err="1">
                          <a:solidFill>
                            <a:schemeClr val="tx1"/>
                          </a:solidFill>
                          <a:latin typeface="Times New Roman"/>
                          <a:ea typeface="Times New Roman"/>
                          <a:cs typeface="Times New Roman"/>
                        </a:rPr>
                        <a:t>Mpa</a:t>
                      </a:r>
                      <a:endParaRPr lang="en-IN" sz="2400" dirty="0">
                        <a:solidFill>
                          <a:schemeClr val="tx1"/>
                        </a:solidFill>
                        <a:latin typeface="Times New Roman"/>
                        <a:ea typeface="Calibri"/>
                        <a:cs typeface="Times New Roman"/>
                      </a:endParaRPr>
                    </a:p>
                  </a:txBody>
                  <a:tcPr marL="68580" marR="68580" marT="0" marB="0"/>
                </a:tc>
              </a:tr>
              <a:tr h="497808">
                <a:tc>
                  <a:txBody>
                    <a:bodyPr/>
                    <a:lstStyle/>
                    <a:p>
                      <a:pPr>
                        <a:lnSpc>
                          <a:spcPct val="115000"/>
                        </a:lnSpc>
                        <a:spcAft>
                          <a:spcPts val="0"/>
                        </a:spcAft>
                      </a:pPr>
                      <a:r>
                        <a:rPr lang="en-US" sz="2400" dirty="0">
                          <a:solidFill>
                            <a:schemeClr val="tx1"/>
                          </a:solidFill>
                          <a:latin typeface="Times New Roman"/>
                          <a:ea typeface="Calibri"/>
                          <a:cs typeface="Times New Roman"/>
                        </a:rPr>
                        <a:t>Tensile yield strength</a:t>
                      </a:r>
                      <a:endParaRPr lang="en-IN" sz="2400" dirty="0">
                        <a:solidFill>
                          <a:schemeClr val="tx1"/>
                        </a:solidFill>
                        <a:latin typeface="Times New Roman"/>
                        <a:ea typeface="Calibri"/>
                        <a:cs typeface="Times New Roman"/>
                      </a:endParaRPr>
                    </a:p>
                  </a:txBody>
                  <a:tcPr marL="68580" marR="68580" marT="0" marB="0"/>
                </a:tc>
                <a:tc>
                  <a:txBody>
                    <a:bodyPr/>
                    <a:lstStyle/>
                    <a:p>
                      <a:pPr>
                        <a:lnSpc>
                          <a:spcPct val="115000"/>
                        </a:lnSpc>
                        <a:spcAft>
                          <a:spcPts val="0"/>
                        </a:spcAft>
                      </a:pPr>
                      <a:r>
                        <a:rPr lang="en-US" sz="2400" dirty="0">
                          <a:solidFill>
                            <a:schemeClr val="tx1"/>
                          </a:solidFill>
                          <a:latin typeface="Times New Roman"/>
                          <a:ea typeface="Times New Roman"/>
                          <a:cs typeface="Times New Roman"/>
                        </a:rPr>
                        <a:t> 450 </a:t>
                      </a:r>
                      <a:r>
                        <a:rPr lang="en-US" sz="2400" dirty="0" err="1">
                          <a:solidFill>
                            <a:schemeClr val="tx1"/>
                          </a:solidFill>
                          <a:latin typeface="Times New Roman"/>
                          <a:ea typeface="Times New Roman"/>
                          <a:cs typeface="Times New Roman"/>
                        </a:rPr>
                        <a:t>Mpa</a:t>
                      </a:r>
                      <a:endParaRPr lang="en-IN" sz="2400" dirty="0">
                        <a:solidFill>
                          <a:schemeClr val="tx1"/>
                        </a:solidFill>
                        <a:latin typeface="Times New Roman"/>
                        <a:ea typeface="Calibri"/>
                        <a:cs typeface="Times New Roman"/>
                      </a:endParaRPr>
                    </a:p>
                  </a:txBody>
                  <a:tcPr marL="68580" marR="68580" marT="0" marB="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305800" cy="908720"/>
          </a:xfrm>
        </p:spPr>
        <p:txBody>
          <a:bodyPr>
            <a:normAutofit/>
          </a:bodyPr>
          <a:lstStyle/>
          <a:p>
            <a:r>
              <a:rPr lang="en-IN" sz="2800" b="1" dirty="0" smtClean="0">
                <a:solidFill>
                  <a:schemeClr val="tx1"/>
                </a:solidFill>
                <a:latin typeface="Times New Roman" pitchFamily="18" charset="0"/>
                <a:cs typeface="Times New Roman" pitchFamily="18" charset="0"/>
              </a:rPr>
              <a:t>                            CONCLUSION</a:t>
            </a:r>
            <a:br>
              <a:rPr lang="en-IN" sz="2800" b="1" dirty="0" smtClean="0">
                <a:solidFill>
                  <a:schemeClr val="tx1"/>
                </a:solidFill>
                <a:latin typeface="Times New Roman" pitchFamily="18" charset="0"/>
                <a:cs typeface="Times New Roman" pitchFamily="18" charset="0"/>
              </a:rPr>
            </a:br>
            <a:r>
              <a:rPr lang="en-IN" sz="2800" b="1" dirty="0" smtClean="0">
                <a:solidFill>
                  <a:schemeClr val="tx1"/>
                </a:solidFill>
                <a:latin typeface="Times New Roman" pitchFamily="18" charset="0"/>
                <a:cs typeface="Times New Roman" pitchFamily="18" charset="0"/>
              </a:rPr>
              <a:t>                    RESULT  AND DISCUSSION</a:t>
            </a:r>
            <a:endParaRPr lang="en-IN" sz="2800" b="1" dirty="0">
              <a:solidFill>
                <a:schemeClr val="tx1"/>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539552" y="1003856"/>
          <a:ext cx="8280919" cy="5598397"/>
        </p:xfrm>
        <a:graphic>
          <a:graphicData uri="http://schemas.openxmlformats.org/drawingml/2006/table">
            <a:tbl>
              <a:tblPr firstRow="1" bandRow="1">
                <a:tableStyleId>{5C22544A-7EE6-4342-B048-85BDC9FD1C3A}</a:tableStyleId>
              </a:tblPr>
              <a:tblGrid>
                <a:gridCol w="2014277"/>
                <a:gridCol w="1566660"/>
                <a:gridCol w="1641263"/>
                <a:gridCol w="1641263"/>
                <a:gridCol w="1417456"/>
              </a:tblGrid>
              <a:tr h="909499">
                <a:tc rowSpan="2">
                  <a:txBody>
                    <a:bodyPr/>
                    <a:lstStyle/>
                    <a:p>
                      <a:pPr algn="just">
                        <a:lnSpc>
                          <a:spcPct val="115000"/>
                        </a:lnSpc>
                        <a:spcAft>
                          <a:spcPts val="0"/>
                        </a:spcAft>
                      </a:pPr>
                      <a:endParaRPr lang="en-US" sz="1400" dirty="0">
                        <a:latin typeface="Times New Roman"/>
                        <a:ea typeface="Calibri"/>
                        <a:cs typeface="Times New Roman"/>
                      </a:endParaRPr>
                    </a:p>
                    <a:p>
                      <a:pPr algn="just">
                        <a:lnSpc>
                          <a:spcPct val="115000"/>
                        </a:lnSpc>
                        <a:spcAft>
                          <a:spcPts val="0"/>
                        </a:spcAft>
                      </a:pPr>
                      <a:r>
                        <a:rPr lang="en-US" sz="1800" b="1" dirty="0" smtClean="0">
                          <a:latin typeface="Times New Roman"/>
                          <a:ea typeface="Calibri"/>
                          <a:cs typeface="Times New Roman"/>
                        </a:rPr>
                        <a:t>STATIC ANALYSIS</a:t>
                      </a:r>
                      <a:endParaRPr lang="en-IN" sz="1800" dirty="0">
                        <a:latin typeface="Times New Roman"/>
                        <a:ea typeface="Calibri"/>
                        <a:cs typeface="Times New Roman"/>
                      </a:endParaRPr>
                    </a:p>
                  </a:txBody>
                  <a:tcPr marL="68580" marR="68580" marT="0" marB="0"/>
                </a:tc>
                <a:tc>
                  <a:txBody>
                    <a:bodyPr/>
                    <a:lstStyle/>
                    <a:p>
                      <a:r>
                        <a:rPr lang="en-IN" dirty="0" smtClean="0"/>
                        <a:t>AISI 4140 ALLOY STEEL</a:t>
                      </a:r>
                      <a:endParaRPr lang="en-IN" dirty="0"/>
                    </a:p>
                  </a:txBody>
                  <a:tcPr/>
                </a:tc>
                <a:tc>
                  <a:txBody>
                    <a:bodyPr/>
                    <a:lstStyle/>
                    <a:p>
                      <a:endParaRPr lang="en-IN"/>
                    </a:p>
                  </a:txBody>
                  <a:tcPr/>
                </a:tc>
                <a:tc>
                  <a:txBody>
                    <a:bodyPr/>
                    <a:lstStyle/>
                    <a:p>
                      <a:r>
                        <a:rPr lang="en-IN" dirty="0" smtClean="0"/>
                        <a:t>COMPOSITE</a:t>
                      </a:r>
                      <a:r>
                        <a:rPr lang="en-IN" baseline="0" dirty="0" smtClean="0"/>
                        <a:t> MATERIAL</a:t>
                      </a:r>
                      <a:endParaRPr lang="en-IN" dirty="0"/>
                    </a:p>
                  </a:txBody>
                  <a:tcPr/>
                </a:tc>
                <a:tc>
                  <a:txBody>
                    <a:bodyPr/>
                    <a:lstStyle/>
                    <a:p>
                      <a:endParaRPr lang="en-IN"/>
                    </a:p>
                  </a:txBody>
                  <a:tcPr/>
                </a:tc>
              </a:tr>
              <a:tr h="909499">
                <a:tc vMerge="1">
                  <a:txBody>
                    <a:bodyPr/>
                    <a:lstStyle/>
                    <a:p>
                      <a:endParaRPr lang="en-IN"/>
                    </a:p>
                  </a:txBody>
                  <a:tcPr/>
                </a:tc>
                <a:tc>
                  <a:txBody>
                    <a:bodyPr/>
                    <a:lstStyle/>
                    <a:p>
                      <a:pPr algn="just">
                        <a:lnSpc>
                          <a:spcPct val="115000"/>
                        </a:lnSpc>
                        <a:spcAft>
                          <a:spcPts val="0"/>
                        </a:spcAft>
                      </a:pPr>
                      <a:r>
                        <a:rPr lang="en-US" sz="1800" dirty="0">
                          <a:solidFill>
                            <a:schemeClr val="tx1"/>
                          </a:solidFill>
                          <a:latin typeface="Times New Roman"/>
                          <a:ea typeface="Calibri"/>
                          <a:cs typeface="Times New Roman"/>
                        </a:rPr>
                        <a:t>minimum</a:t>
                      </a:r>
                      <a:endParaRPr lang="en-IN" sz="1800" dirty="0">
                        <a:solidFill>
                          <a:schemeClr val="tx1"/>
                        </a:solidFill>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solidFill>
                            <a:schemeClr val="tx1"/>
                          </a:solidFill>
                          <a:latin typeface="Times New Roman"/>
                          <a:ea typeface="Calibri"/>
                          <a:cs typeface="Times New Roman"/>
                        </a:rPr>
                        <a:t>maximum</a:t>
                      </a:r>
                      <a:endParaRPr lang="en-IN" sz="1800">
                        <a:solidFill>
                          <a:schemeClr val="tx1"/>
                        </a:solidFill>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solidFill>
                            <a:schemeClr val="tx1"/>
                          </a:solidFill>
                          <a:latin typeface="Times New Roman"/>
                          <a:ea typeface="Calibri"/>
                          <a:cs typeface="Times New Roman"/>
                        </a:rPr>
                        <a:t>minimum</a:t>
                      </a:r>
                      <a:endParaRPr lang="en-IN" sz="1800">
                        <a:solidFill>
                          <a:schemeClr val="tx1"/>
                        </a:solidFill>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dirty="0">
                          <a:solidFill>
                            <a:schemeClr val="tx1"/>
                          </a:solidFill>
                          <a:latin typeface="Times New Roman"/>
                          <a:ea typeface="Calibri"/>
                          <a:cs typeface="Times New Roman"/>
                        </a:rPr>
                        <a:t>Maximum</a:t>
                      </a:r>
                      <a:endParaRPr lang="en-IN" sz="1800" dirty="0">
                        <a:solidFill>
                          <a:schemeClr val="tx1"/>
                        </a:solidFill>
                        <a:latin typeface="Times New Roman"/>
                        <a:ea typeface="Calibri"/>
                        <a:cs typeface="Times New Roman"/>
                      </a:endParaRPr>
                    </a:p>
                  </a:txBody>
                  <a:tcPr marL="68580" marR="68580" marT="0" marB="0"/>
                </a:tc>
              </a:tr>
              <a:tr h="1376039">
                <a:tc>
                  <a:txBody>
                    <a:bodyPr/>
                    <a:lstStyle/>
                    <a:p>
                      <a:pPr algn="just">
                        <a:lnSpc>
                          <a:spcPct val="115000"/>
                        </a:lnSpc>
                        <a:spcAft>
                          <a:spcPts val="0"/>
                        </a:spcAft>
                      </a:pPr>
                      <a:r>
                        <a:rPr lang="en-US" sz="1800" dirty="0">
                          <a:solidFill>
                            <a:schemeClr val="tx1"/>
                          </a:solidFill>
                          <a:latin typeface="Times New Roman"/>
                          <a:ea typeface="Calibri"/>
                          <a:cs typeface="Times New Roman"/>
                        </a:rPr>
                        <a:t>Total deformation[m]</a:t>
                      </a:r>
                      <a:endParaRPr lang="en-IN" sz="1800" dirty="0">
                        <a:solidFill>
                          <a:schemeClr val="tx1"/>
                        </a:solidFill>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dirty="0">
                          <a:solidFill>
                            <a:schemeClr val="tx1"/>
                          </a:solidFill>
                          <a:latin typeface="Times New Roman"/>
                          <a:ea typeface="Times New Roman"/>
                          <a:cs typeface="Times New Roman"/>
                        </a:rPr>
                        <a:t>0.</a:t>
                      </a:r>
                      <a:endParaRPr lang="en-IN" sz="1800" dirty="0">
                        <a:solidFill>
                          <a:schemeClr val="tx1"/>
                        </a:solidFill>
                        <a:latin typeface="Times New Roman"/>
                        <a:ea typeface="Calibri"/>
                        <a:cs typeface="Times New Roman"/>
                      </a:endParaRPr>
                    </a:p>
                  </a:txBody>
                  <a:tcPr marL="68580" marR="68580" marT="0" marB="0" anchor="ctr"/>
                </a:tc>
                <a:tc>
                  <a:txBody>
                    <a:bodyPr/>
                    <a:lstStyle/>
                    <a:p>
                      <a:pPr algn="ctr">
                        <a:lnSpc>
                          <a:spcPct val="115000"/>
                        </a:lnSpc>
                        <a:spcAft>
                          <a:spcPts val="0"/>
                        </a:spcAft>
                      </a:pPr>
                      <a:r>
                        <a:rPr lang="en-US" sz="1800" dirty="0">
                          <a:solidFill>
                            <a:schemeClr val="tx1"/>
                          </a:solidFill>
                          <a:latin typeface="Times New Roman"/>
                          <a:ea typeface="Times New Roman"/>
                          <a:cs typeface="Times New Roman"/>
                        </a:rPr>
                        <a:t>1.1157e-002</a:t>
                      </a:r>
                      <a:endParaRPr lang="en-IN" sz="1800" dirty="0">
                        <a:solidFill>
                          <a:schemeClr val="tx1"/>
                        </a:solidFill>
                        <a:latin typeface="Times New Roman"/>
                        <a:ea typeface="Calibri"/>
                        <a:cs typeface="Times New Roman"/>
                      </a:endParaRPr>
                    </a:p>
                  </a:txBody>
                  <a:tcPr marL="68580" marR="68580" marT="0" marB="0" anchor="ctr"/>
                </a:tc>
                <a:tc>
                  <a:txBody>
                    <a:bodyPr/>
                    <a:lstStyle/>
                    <a:p>
                      <a:pPr algn="ctr">
                        <a:lnSpc>
                          <a:spcPct val="115000"/>
                        </a:lnSpc>
                        <a:spcAft>
                          <a:spcPts val="0"/>
                        </a:spcAft>
                      </a:pPr>
                      <a:r>
                        <a:rPr lang="en-US" sz="1800" dirty="0">
                          <a:solidFill>
                            <a:schemeClr val="tx1"/>
                          </a:solidFill>
                          <a:latin typeface="Times New Roman"/>
                          <a:ea typeface="Times New Roman"/>
                          <a:cs typeface="Times New Roman"/>
                        </a:rPr>
                        <a:t>0.</a:t>
                      </a:r>
                      <a:endParaRPr lang="en-IN" sz="1800" dirty="0">
                        <a:solidFill>
                          <a:schemeClr val="tx1"/>
                        </a:solidFill>
                        <a:latin typeface="Times New Roman"/>
                        <a:ea typeface="Calibri"/>
                        <a:cs typeface="Times New Roman"/>
                      </a:endParaRPr>
                    </a:p>
                  </a:txBody>
                  <a:tcPr marL="68580" marR="68580" marT="0" marB="0" anchor="ctr"/>
                </a:tc>
                <a:tc>
                  <a:txBody>
                    <a:bodyPr/>
                    <a:lstStyle/>
                    <a:p>
                      <a:pPr algn="ctr">
                        <a:lnSpc>
                          <a:spcPct val="115000"/>
                        </a:lnSpc>
                        <a:spcAft>
                          <a:spcPts val="0"/>
                        </a:spcAft>
                      </a:pPr>
                      <a:r>
                        <a:rPr lang="en-US" sz="1800">
                          <a:solidFill>
                            <a:schemeClr val="tx1"/>
                          </a:solidFill>
                          <a:latin typeface="Times New Roman"/>
                          <a:ea typeface="Times New Roman"/>
                          <a:cs typeface="Times New Roman"/>
                        </a:rPr>
                        <a:t>1.0943e-002</a:t>
                      </a:r>
                      <a:endParaRPr lang="en-IN" sz="1800">
                        <a:solidFill>
                          <a:schemeClr val="tx1"/>
                        </a:solidFill>
                        <a:latin typeface="Times New Roman"/>
                        <a:ea typeface="Calibri"/>
                        <a:cs typeface="Times New Roman"/>
                      </a:endParaRPr>
                    </a:p>
                  </a:txBody>
                  <a:tcPr marL="68580" marR="68580" marT="0" marB="0" anchor="ctr"/>
                </a:tc>
              </a:tr>
              <a:tr h="1348689">
                <a:tc>
                  <a:txBody>
                    <a:bodyPr/>
                    <a:lstStyle/>
                    <a:p>
                      <a:pPr algn="just">
                        <a:lnSpc>
                          <a:spcPct val="115000"/>
                        </a:lnSpc>
                        <a:spcAft>
                          <a:spcPts val="0"/>
                        </a:spcAft>
                      </a:pPr>
                      <a:r>
                        <a:rPr lang="en-US" sz="1800" dirty="0">
                          <a:solidFill>
                            <a:schemeClr val="tx1"/>
                          </a:solidFill>
                          <a:latin typeface="Times New Roman"/>
                          <a:ea typeface="Calibri"/>
                          <a:cs typeface="Times New Roman"/>
                        </a:rPr>
                        <a:t>Equivalent elastic strain[m/m]</a:t>
                      </a:r>
                      <a:endParaRPr lang="en-IN" sz="1800" dirty="0">
                        <a:solidFill>
                          <a:schemeClr val="tx1"/>
                        </a:solidFill>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solidFill>
                            <a:schemeClr val="tx1"/>
                          </a:solidFill>
                          <a:latin typeface="Times New Roman"/>
                          <a:ea typeface="Times New Roman"/>
                          <a:cs typeface="Times New Roman"/>
                        </a:rPr>
                        <a:t>1.035e-012</a:t>
                      </a:r>
                      <a:endParaRPr lang="en-IN" sz="1800">
                        <a:solidFill>
                          <a:schemeClr val="tx1"/>
                        </a:solidFill>
                        <a:latin typeface="Times New Roman"/>
                        <a:ea typeface="Calibri"/>
                        <a:cs typeface="Times New Roman"/>
                      </a:endParaRPr>
                    </a:p>
                  </a:txBody>
                  <a:tcPr marL="68580" marR="68580" marT="0" marB="0" anchor="ctr"/>
                </a:tc>
                <a:tc>
                  <a:txBody>
                    <a:bodyPr/>
                    <a:lstStyle/>
                    <a:p>
                      <a:pPr algn="ctr">
                        <a:lnSpc>
                          <a:spcPct val="115000"/>
                        </a:lnSpc>
                        <a:spcAft>
                          <a:spcPts val="0"/>
                        </a:spcAft>
                      </a:pPr>
                      <a:r>
                        <a:rPr lang="en-US" sz="1800">
                          <a:solidFill>
                            <a:schemeClr val="tx1"/>
                          </a:solidFill>
                          <a:latin typeface="Times New Roman"/>
                          <a:ea typeface="Times New Roman"/>
                          <a:cs typeface="Times New Roman"/>
                        </a:rPr>
                        <a:t>2.7131e-002</a:t>
                      </a:r>
                      <a:endParaRPr lang="en-IN" sz="1800">
                        <a:solidFill>
                          <a:schemeClr val="tx1"/>
                        </a:solidFill>
                        <a:latin typeface="Times New Roman"/>
                        <a:ea typeface="Calibri"/>
                        <a:cs typeface="Times New Roman"/>
                      </a:endParaRPr>
                    </a:p>
                  </a:txBody>
                  <a:tcPr marL="68580" marR="68580" marT="0" marB="0" anchor="ctr"/>
                </a:tc>
                <a:tc>
                  <a:txBody>
                    <a:bodyPr/>
                    <a:lstStyle/>
                    <a:p>
                      <a:pPr algn="ctr">
                        <a:lnSpc>
                          <a:spcPct val="115000"/>
                        </a:lnSpc>
                        <a:spcAft>
                          <a:spcPts val="0"/>
                        </a:spcAft>
                      </a:pPr>
                      <a:r>
                        <a:rPr lang="en-US" sz="1800" dirty="0">
                          <a:solidFill>
                            <a:schemeClr val="tx1"/>
                          </a:solidFill>
                          <a:latin typeface="Times New Roman"/>
                          <a:ea typeface="Times New Roman"/>
                          <a:cs typeface="Times New Roman"/>
                        </a:rPr>
                        <a:t>1.0181e-012</a:t>
                      </a:r>
                      <a:endParaRPr lang="en-IN" sz="1800" dirty="0">
                        <a:solidFill>
                          <a:schemeClr val="tx1"/>
                        </a:solidFill>
                        <a:latin typeface="Times New Roman"/>
                        <a:ea typeface="Calibri"/>
                        <a:cs typeface="Times New Roman"/>
                      </a:endParaRPr>
                    </a:p>
                  </a:txBody>
                  <a:tcPr marL="68580" marR="68580" marT="0" marB="0" anchor="ctr"/>
                </a:tc>
                <a:tc>
                  <a:txBody>
                    <a:bodyPr/>
                    <a:lstStyle/>
                    <a:p>
                      <a:pPr algn="ctr">
                        <a:lnSpc>
                          <a:spcPct val="115000"/>
                        </a:lnSpc>
                        <a:spcAft>
                          <a:spcPts val="0"/>
                        </a:spcAft>
                      </a:pPr>
                      <a:r>
                        <a:rPr lang="en-US" sz="1800" dirty="0">
                          <a:solidFill>
                            <a:schemeClr val="tx1"/>
                          </a:solidFill>
                          <a:latin typeface="Times New Roman"/>
                          <a:ea typeface="Times New Roman"/>
                          <a:cs typeface="Times New Roman"/>
                        </a:rPr>
                        <a:t>2.6612e-002</a:t>
                      </a:r>
                      <a:endParaRPr lang="en-IN" sz="1800" dirty="0">
                        <a:solidFill>
                          <a:schemeClr val="tx1"/>
                        </a:solidFill>
                        <a:latin typeface="Times New Roman"/>
                        <a:ea typeface="Calibri"/>
                        <a:cs typeface="Times New Roman"/>
                      </a:endParaRPr>
                    </a:p>
                  </a:txBody>
                  <a:tcPr marL="68580" marR="68580" marT="0" marB="0" anchor="ctr"/>
                </a:tc>
              </a:tr>
              <a:tr h="1049770">
                <a:tc>
                  <a:txBody>
                    <a:bodyPr/>
                    <a:lstStyle/>
                    <a:p>
                      <a:pPr algn="just">
                        <a:lnSpc>
                          <a:spcPct val="115000"/>
                        </a:lnSpc>
                        <a:spcAft>
                          <a:spcPts val="0"/>
                        </a:spcAft>
                      </a:pPr>
                      <a:r>
                        <a:rPr lang="en-US" sz="1800" dirty="0">
                          <a:solidFill>
                            <a:schemeClr val="tx1"/>
                          </a:solidFill>
                          <a:latin typeface="Times New Roman"/>
                          <a:ea typeface="Calibri"/>
                          <a:cs typeface="Times New Roman"/>
                        </a:rPr>
                        <a:t>Equivalent stress[pa]</a:t>
                      </a:r>
                      <a:endParaRPr lang="en-IN" sz="1800" dirty="0">
                        <a:solidFill>
                          <a:schemeClr val="tx1"/>
                        </a:solidFill>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solidFill>
                            <a:schemeClr val="tx1"/>
                          </a:solidFill>
                          <a:latin typeface="Times New Roman"/>
                          <a:ea typeface="Times New Roman"/>
                          <a:cs typeface="Times New Roman"/>
                        </a:rPr>
                        <a:t>0.14394</a:t>
                      </a:r>
                      <a:endParaRPr lang="en-IN" sz="1800">
                        <a:solidFill>
                          <a:schemeClr val="tx1"/>
                        </a:solidFill>
                        <a:latin typeface="Times New Roman"/>
                        <a:ea typeface="Calibri"/>
                        <a:cs typeface="Times New Roman"/>
                      </a:endParaRPr>
                    </a:p>
                  </a:txBody>
                  <a:tcPr marL="68580" marR="68580" marT="0" marB="0" anchor="ctr"/>
                </a:tc>
                <a:tc>
                  <a:txBody>
                    <a:bodyPr/>
                    <a:lstStyle/>
                    <a:p>
                      <a:pPr algn="ctr">
                        <a:lnSpc>
                          <a:spcPct val="115000"/>
                        </a:lnSpc>
                        <a:spcAft>
                          <a:spcPts val="0"/>
                        </a:spcAft>
                      </a:pPr>
                      <a:r>
                        <a:rPr lang="en-US" sz="1800">
                          <a:solidFill>
                            <a:schemeClr val="tx1"/>
                          </a:solidFill>
                          <a:latin typeface="Times New Roman"/>
                          <a:ea typeface="Times New Roman"/>
                          <a:cs typeface="Times New Roman"/>
                        </a:rPr>
                        <a:t>5.3702e+009</a:t>
                      </a:r>
                      <a:endParaRPr lang="en-IN" sz="1800">
                        <a:solidFill>
                          <a:schemeClr val="tx1"/>
                        </a:solidFill>
                        <a:latin typeface="Times New Roman"/>
                        <a:ea typeface="Calibri"/>
                        <a:cs typeface="Times New Roman"/>
                      </a:endParaRPr>
                    </a:p>
                  </a:txBody>
                  <a:tcPr marL="68580" marR="68580" marT="0" marB="0" anchor="ctr"/>
                </a:tc>
                <a:tc>
                  <a:txBody>
                    <a:bodyPr/>
                    <a:lstStyle/>
                    <a:p>
                      <a:pPr algn="ctr">
                        <a:lnSpc>
                          <a:spcPct val="115000"/>
                        </a:lnSpc>
                        <a:spcAft>
                          <a:spcPts val="0"/>
                        </a:spcAft>
                      </a:pPr>
                      <a:r>
                        <a:rPr lang="en-US" sz="1800">
                          <a:solidFill>
                            <a:schemeClr val="tx1"/>
                          </a:solidFill>
                          <a:latin typeface="Times New Roman"/>
                          <a:ea typeface="Times New Roman"/>
                          <a:cs typeface="Times New Roman"/>
                        </a:rPr>
                        <a:t>0.14485</a:t>
                      </a:r>
                      <a:endParaRPr lang="en-IN" sz="1800">
                        <a:solidFill>
                          <a:schemeClr val="tx1"/>
                        </a:solidFill>
                        <a:latin typeface="Times New Roman"/>
                        <a:ea typeface="Calibri"/>
                        <a:cs typeface="Times New Roman"/>
                      </a:endParaRPr>
                    </a:p>
                  </a:txBody>
                  <a:tcPr marL="68580" marR="68580" marT="0" marB="0" anchor="ctr"/>
                </a:tc>
                <a:tc>
                  <a:txBody>
                    <a:bodyPr/>
                    <a:lstStyle/>
                    <a:p>
                      <a:pPr algn="ctr">
                        <a:lnSpc>
                          <a:spcPct val="115000"/>
                        </a:lnSpc>
                        <a:spcAft>
                          <a:spcPts val="0"/>
                        </a:spcAft>
                      </a:pPr>
                      <a:r>
                        <a:rPr lang="en-US" sz="1800" dirty="0">
                          <a:solidFill>
                            <a:schemeClr val="tx1"/>
                          </a:solidFill>
                          <a:latin typeface="Times New Roman"/>
                          <a:ea typeface="Times New Roman"/>
                          <a:cs typeface="Times New Roman"/>
                        </a:rPr>
                        <a:t>5.9702e+009</a:t>
                      </a:r>
                      <a:endParaRPr lang="en-IN" sz="1800" dirty="0">
                        <a:solidFill>
                          <a:schemeClr val="tx1"/>
                        </a:solidFill>
                        <a:latin typeface="Times New Roman"/>
                        <a:ea typeface="Calibri"/>
                        <a:cs typeface="Times New Roman"/>
                      </a:endParaRPr>
                    </a:p>
                  </a:txBody>
                  <a:tcPr marL="68580" marR="68580" marT="0" marB="0" anchor="ct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05800" cy="1143000"/>
          </a:xfrm>
        </p:spPr>
        <p:txBody>
          <a:bodyPr>
            <a:normAutofit/>
          </a:bodyPr>
          <a:lstStyle/>
          <a:p>
            <a:r>
              <a:rPr lang="en-IN" sz="2800" b="1" dirty="0" smtClean="0">
                <a:latin typeface="Times New Roman" pitchFamily="18" charset="0"/>
                <a:cs typeface="Times New Roman" pitchFamily="18" charset="0"/>
              </a:rPr>
              <a:t>              MODAL ANALYSIS OF MATERIAL</a:t>
            </a:r>
            <a:endParaRPr lang="en-IN" sz="2800" b="1"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24000" y="1397000"/>
          <a:ext cx="6096000" cy="4855274"/>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gridSpan="6">
                  <a:txBody>
                    <a:bodyPr/>
                    <a:lstStyle/>
                    <a:p>
                      <a:r>
                        <a:rPr lang="en-IN" dirty="0" smtClean="0"/>
                        <a:t>                                      MODAL ANALYSIS</a:t>
                      </a:r>
                      <a:endParaRPr lang="en-IN" dirty="0"/>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70840">
                <a:tc gridSpan="3">
                  <a:txBody>
                    <a:bodyPr/>
                    <a:lstStyle/>
                    <a:p>
                      <a:pPr algn="just">
                        <a:lnSpc>
                          <a:spcPct val="115000"/>
                        </a:lnSpc>
                        <a:spcAft>
                          <a:spcPts val="0"/>
                        </a:spcAft>
                      </a:pPr>
                      <a:r>
                        <a:rPr lang="en-US" sz="1400" b="1" dirty="0">
                          <a:latin typeface="Times New Roman"/>
                          <a:ea typeface="Calibri"/>
                          <a:cs typeface="Times New Roman"/>
                        </a:rPr>
                        <a:t>      </a:t>
                      </a:r>
                      <a:r>
                        <a:rPr lang="en-US" sz="1800" b="1" dirty="0" smtClean="0">
                          <a:solidFill>
                            <a:schemeClr val="tx1"/>
                          </a:solidFill>
                          <a:latin typeface="Times New Roman"/>
                          <a:ea typeface="Calibri"/>
                          <a:cs typeface="Times New Roman"/>
                        </a:rPr>
                        <a:t>AISI</a:t>
                      </a:r>
                      <a:r>
                        <a:rPr lang="en-US" sz="1800" b="1" baseline="0" dirty="0" smtClean="0">
                          <a:solidFill>
                            <a:schemeClr val="tx1"/>
                          </a:solidFill>
                          <a:latin typeface="Times New Roman"/>
                          <a:ea typeface="Calibri"/>
                          <a:cs typeface="Times New Roman"/>
                        </a:rPr>
                        <a:t> 4140 ALLOY STEEL</a:t>
                      </a:r>
                      <a:endParaRPr lang="en-IN" sz="1800" b="1" dirty="0">
                        <a:solidFill>
                          <a:schemeClr val="tx1"/>
                        </a:solidFill>
                        <a:latin typeface="Times New Roman"/>
                        <a:ea typeface="Calibri"/>
                        <a:cs typeface="Times New Roman"/>
                      </a:endParaRPr>
                    </a:p>
                    <a:p>
                      <a:pPr algn="just">
                        <a:lnSpc>
                          <a:spcPct val="115000"/>
                        </a:lnSpc>
                        <a:spcAft>
                          <a:spcPts val="0"/>
                        </a:spcAft>
                      </a:pPr>
                      <a:r>
                        <a:rPr lang="en-US" sz="1400" dirty="0">
                          <a:latin typeface="Times New Roman"/>
                          <a:ea typeface="Calibri"/>
                          <a:cs typeface="Times New Roman"/>
                        </a:rPr>
                        <a:t>     </a:t>
                      </a:r>
                      <a:endParaRPr lang="en-IN" sz="1100" dirty="0">
                        <a:latin typeface="Times New Roman"/>
                        <a:ea typeface="Calibri"/>
                        <a:cs typeface="Times New Roman"/>
                      </a:endParaRPr>
                    </a:p>
                  </a:txBody>
                  <a:tcPr marL="68580" marR="68580" marT="0" marB="0"/>
                </a:tc>
                <a:tc hMerge="1">
                  <a:txBody>
                    <a:bodyPr/>
                    <a:lstStyle/>
                    <a:p>
                      <a:pPr algn="just">
                        <a:lnSpc>
                          <a:spcPct val="115000"/>
                        </a:lnSpc>
                        <a:spcAft>
                          <a:spcPts val="0"/>
                        </a:spcAft>
                      </a:pPr>
                      <a:endParaRPr lang="en-IN" sz="1100" dirty="0">
                        <a:latin typeface="Times New Roman"/>
                        <a:ea typeface="Calibri"/>
                        <a:cs typeface="Times New Roman"/>
                      </a:endParaRPr>
                    </a:p>
                  </a:txBody>
                  <a:tcPr marL="68580" marR="68580" marT="0" marB="0"/>
                </a:tc>
                <a:tc hMerge="1">
                  <a:txBody>
                    <a:bodyPr/>
                    <a:lstStyle/>
                    <a:p>
                      <a:pPr algn="just">
                        <a:lnSpc>
                          <a:spcPct val="115000"/>
                        </a:lnSpc>
                        <a:spcAft>
                          <a:spcPts val="0"/>
                        </a:spcAft>
                      </a:pPr>
                      <a:endParaRPr lang="en-IN" sz="1100" dirty="0">
                        <a:latin typeface="Times New Roman"/>
                        <a:ea typeface="Calibri"/>
                        <a:cs typeface="Times New Roman"/>
                      </a:endParaRPr>
                    </a:p>
                  </a:txBody>
                  <a:tcPr marL="68580" marR="68580" marT="0" marB="0"/>
                </a:tc>
                <a:tc gridSpan="3">
                  <a:txBody>
                    <a:bodyPr/>
                    <a:lstStyle/>
                    <a:p>
                      <a:r>
                        <a:rPr lang="en-IN" b="1" dirty="0" smtClean="0">
                          <a:solidFill>
                            <a:schemeClr val="tx1"/>
                          </a:solidFill>
                        </a:rPr>
                        <a:t>COMPOSITE</a:t>
                      </a:r>
                      <a:r>
                        <a:rPr lang="en-IN" b="1" baseline="0" dirty="0" smtClean="0">
                          <a:solidFill>
                            <a:schemeClr val="tx1"/>
                          </a:solidFill>
                        </a:rPr>
                        <a:t> MATERIAL</a:t>
                      </a:r>
                      <a:endParaRPr lang="en-IN" b="1" dirty="0">
                        <a:solidFill>
                          <a:schemeClr val="tx1"/>
                        </a:solidFill>
                      </a:endParaRPr>
                    </a:p>
                  </a:txBody>
                  <a:tcPr/>
                </a:tc>
                <a:tc hMerge="1">
                  <a:txBody>
                    <a:bodyPr/>
                    <a:lstStyle/>
                    <a:p>
                      <a:endParaRPr lang="en-IN"/>
                    </a:p>
                  </a:txBody>
                  <a:tcPr/>
                </a:tc>
                <a:tc hMerge="1">
                  <a:txBody>
                    <a:bodyPr/>
                    <a:lstStyle/>
                    <a:p>
                      <a:endParaRPr lang="en-IN"/>
                    </a:p>
                  </a:txBody>
                  <a:tcPr/>
                </a:tc>
              </a:tr>
              <a:tr h="370840">
                <a:tc>
                  <a:txBody>
                    <a:bodyPr/>
                    <a:lstStyle/>
                    <a:p>
                      <a:pPr algn="just">
                        <a:lnSpc>
                          <a:spcPct val="115000"/>
                        </a:lnSpc>
                        <a:spcAft>
                          <a:spcPts val="0"/>
                        </a:spcAft>
                      </a:pPr>
                      <a:r>
                        <a:rPr lang="en-US" sz="1800" dirty="0">
                          <a:latin typeface="Times New Roman"/>
                          <a:ea typeface="Calibri"/>
                          <a:cs typeface="Times New Roman"/>
                        </a:rPr>
                        <a:t>Node</a:t>
                      </a:r>
                      <a:endParaRPr lang="en-IN" sz="1800" dirty="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Total deform</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Frequency</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dirty="0">
                          <a:latin typeface="Times New Roman"/>
                          <a:ea typeface="Calibri"/>
                          <a:cs typeface="Times New Roman"/>
                        </a:rPr>
                        <a:t>Node</a:t>
                      </a:r>
                      <a:endParaRPr lang="en-IN" sz="1800" dirty="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Total deform</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Frequency</a:t>
                      </a:r>
                      <a:endParaRPr lang="en-IN" sz="1800">
                        <a:latin typeface="Times New Roman"/>
                        <a:ea typeface="Calibri"/>
                        <a:cs typeface="Times New Roman"/>
                      </a:endParaRPr>
                    </a:p>
                  </a:txBody>
                  <a:tcPr marL="68580" marR="68580" marT="0" marB="0"/>
                </a:tc>
              </a:tr>
              <a:tr h="370840">
                <a:tc>
                  <a:txBody>
                    <a:bodyPr/>
                    <a:lstStyle/>
                    <a:p>
                      <a:pPr algn="just">
                        <a:lnSpc>
                          <a:spcPct val="115000"/>
                        </a:lnSpc>
                        <a:spcAft>
                          <a:spcPts val="0"/>
                        </a:spcAft>
                      </a:pPr>
                      <a:r>
                        <a:rPr lang="en-US" sz="1800" dirty="0">
                          <a:latin typeface="Times New Roman"/>
                          <a:ea typeface="Calibri"/>
                          <a:cs typeface="Times New Roman"/>
                        </a:rPr>
                        <a:t>1</a:t>
                      </a:r>
                      <a:endParaRPr lang="en-IN" sz="1800" dirty="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dirty="0">
                          <a:latin typeface="Times New Roman"/>
                          <a:ea typeface="Calibri"/>
                          <a:cs typeface="Times New Roman"/>
                        </a:rPr>
                        <a:t>34.526</a:t>
                      </a:r>
                      <a:endParaRPr lang="en-IN" sz="1800" dirty="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957.09</a:t>
                      </a:r>
                      <a:endParaRPr lang="en-IN" sz="1800">
                        <a:latin typeface="Times New Roman"/>
                        <a:ea typeface="Calibri"/>
                        <a:cs typeface="Times New Roman"/>
                      </a:endParaRPr>
                    </a:p>
                  </a:txBody>
                  <a:tcPr marL="68580" marR="68580" marT="0" marB="0" anchor="ctr"/>
                </a:tc>
                <a:tc>
                  <a:txBody>
                    <a:bodyPr/>
                    <a:lstStyle/>
                    <a:p>
                      <a:pPr algn="just">
                        <a:lnSpc>
                          <a:spcPct val="115000"/>
                        </a:lnSpc>
                        <a:spcAft>
                          <a:spcPts val="0"/>
                        </a:spcAft>
                      </a:pPr>
                      <a:r>
                        <a:rPr lang="en-US" sz="1800">
                          <a:latin typeface="Times New Roman"/>
                          <a:ea typeface="Calibri"/>
                          <a:cs typeface="Times New Roman"/>
                        </a:rPr>
                        <a:t>1</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35.49</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993.34</a:t>
                      </a:r>
                      <a:endParaRPr lang="en-IN" sz="1800">
                        <a:latin typeface="Times New Roman"/>
                        <a:ea typeface="Calibri"/>
                        <a:cs typeface="Times New Roman"/>
                      </a:endParaRPr>
                    </a:p>
                  </a:txBody>
                  <a:tcPr marL="68580" marR="68580" marT="0" marB="0" anchor="ctr"/>
                </a:tc>
              </a:tr>
              <a:tr h="370840">
                <a:tc>
                  <a:txBody>
                    <a:bodyPr/>
                    <a:lstStyle/>
                    <a:p>
                      <a:pPr algn="just">
                        <a:lnSpc>
                          <a:spcPct val="115000"/>
                        </a:lnSpc>
                        <a:spcAft>
                          <a:spcPts val="0"/>
                        </a:spcAft>
                      </a:pPr>
                      <a:r>
                        <a:rPr lang="en-US" sz="1800">
                          <a:latin typeface="Times New Roman"/>
                          <a:ea typeface="Calibri"/>
                          <a:cs typeface="Times New Roman"/>
                        </a:rPr>
                        <a:t>2</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dirty="0">
                          <a:latin typeface="Times New Roman"/>
                          <a:ea typeface="Calibri"/>
                          <a:cs typeface="Times New Roman"/>
                        </a:rPr>
                        <a:t>34.568</a:t>
                      </a:r>
                      <a:endParaRPr lang="en-IN" sz="1800" dirty="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dirty="0">
                          <a:latin typeface="Times New Roman"/>
                          <a:ea typeface="Times New Roman"/>
                          <a:cs typeface="Times New Roman"/>
                        </a:rPr>
                        <a:t>992.68</a:t>
                      </a:r>
                      <a:endParaRPr lang="en-IN" sz="1800" dirty="0">
                        <a:latin typeface="Times New Roman"/>
                        <a:ea typeface="Calibri"/>
                        <a:cs typeface="Times New Roman"/>
                      </a:endParaRPr>
                    </a:p>
                  </a:txBody>
                  <a:tcPr marL="68580" marR="68580" marT="0" marB="0" anchor="ctr"/>
                </a:tc>
                <a:tc>
                  <a:txBody>
                    <a:bodyPr/>
                    <a:lstStyle/>
                    <a:p>
                      <a:pPr algn="just">
                        <a:lnSpc>
                          <a:spcPct val="115000"/>
                        </a:lnSpc>
                        <a:spcAft>
                          <a:spcPts val="0"/>
                        </a:spcAft>
                      </a:pPr>
                      <a:r>
                        <a:rPr lang="en-US" sz="1800">
                          <a:latin typeface="Times New Roman"/>
                          <a:ea typeface="Calibri"/>
                          <a:cs typeface="Times New Roman"/>
                        </a:rPr>
                        <a:t>2</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35.39</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1030.3</a:t>
                      </a:r>
                      <a:endParaRPr lang="en-IN" sz="1800">
                        <a:latin typeface="Times New Roman"/>
                        <a:ea typeface="Calibri"/>
                        <a:cs typeface="Times New Roman"/>
                      </a:endParaRPr>
                    </a:p>
                  </a:txBody>
                  <a:tcPr marL="68580" marR="68580" marT="0" marB="0" anchor="ctr"/>
                </a:tc>
              </a:tr>
              <a:tr h="370840">
                <a:tc>
                  <a:txBody>
                    <a:bodyPr/>
                    <a:lstStyle/>
                    <a:p>
                      <a:pPr algn="just">
                        <a:lnSpc>
                          <a:spcPct val="115000"/>
                        </a:lnSpc>
                        <a:spcAft>
                          <a:spcPts val="0"/>
                        </a:spcAft>
                      </a:pPr>
                      <a:r>
                        <a:rPr lang="en-US" sz="1800">
                          <a:latin typeface="Times New Roman"/>
                          <a:ea typeface="Calibri"/>
                          <a:cs typeface="Times New Roman"/>
                        </a:rPr>
                        <a:t>3</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44.284</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8556.2</a:t>
                      </a:r>
                      <a:endParaRPr lang="en-IN" sz="1800">
                        <a:latin typeface="Times New Roman"/>
                        <a:ea typeface="Calibri"/>
                        <a:cs typeface="Times New Roman"/>
                      </a:endParaRPr>
                    </a:p>
                  </a:txBody>
                  <a:tcPr marL="68580" marR="68580" marT="0" marB="0" anchor="ctr"/>
                </a:tc>
                <a:tc>
                  <a:txBody>
                    <a:bodyPr/>
                    <a:lstStyle/>
                    <a:p>
                      <a:pPr algn="just">
                        <a:lnSpc>
                          <a:spcPct val="115000"/>
                        </a:lnSpc>
                        <a:spcAft>
                          <a:spcPts val="0"/>
                        </a:spcAft>
                      </a:pPr>
                      <a:r>
                        <a:rPr lang="en-US" sz="1800" dirty="0">
                          <a:latin typeface="Times New Roman"/>
                          <a:ea typeface="Calibri"/>
                          <a:cs typeface="Times New Roman"/>
                        </a:rPr>
                        <a:t>3</a:t>
                      </a:r>
                      <a:endParaRPr lang="en-IN" sz="1800" dirty="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dirty="0">
                          <a:latin typeface="Times New Roman"/>
                          <a:ea typeface="Calibri"/>
                          <a:cs typeface="Times New Roman"/>
                        </a:rPr>
                        <a:t>45.52</a:t>
                      </a:r>
                      <a:endParaRPr lang="en-IN" sz="1800" dirty="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8880.3</a:t>
                      </a:r>
                      <a:endParaRPr lang="en-IN" sz="1800">
                        <a:latin typeface="Times New Roman"/>
                        <a:ea typeface="Calibri"/>
                        <a:cs typeface="Times New Roman"/>
                      </a:endParaRPr>
                    </a:p>
                  </a:txBody>
                  <a:tcPr marL="68580" marR="68580" marT="0" marB="0" anchor="ctr"/>
                </a:tc>
              </a:tr>
              <a:tr h="370840">
                <a:tc>
                  <a:txBody>
                    <a:bodyPr/>
                    <a:lstStyle/>
                    <a:p>
                      <a:pPr algn="just">
                        <a:lnSpc>
                          <a:spcPct val="115000"/>
                        </a:lnSpc>
                        <a:spcAft>
                          <a:spcPts val="0"/>
                        </a:spcAft>
                      </a:pPr>
                      <a:r>
                        <a:rPr lang="en-US" sz="1800">
                          <a:latin typeface="Times New Roman"/>
                          <a:ea typeface="Calibri"/>
                          <a:cs typeface="Times New Roman"/>
                        </a:rPr>
                        <a:t>4</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54.318</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12230</a:t>
                      </a:r>
                      <a:endParaRPr lang="en-IN" sz="1800">
                        <a:latin typeface="Times New Roman"/>
                        <a:ea typeface="Calibri"/>
                        <a:cs typeface="Times New Roman"/>
                      </a:endParaRPr>
                    </a:p>
                  </a:txBody>
                  <a:tcPr marL="68580" marR="68580" marT="0" marB="0" anchor="ctr"/>
                </a:tc>
                <a:tc>
                  <a:txBody>
                    <a:bodyPr/>
                    <a:lstStyle/>
                    <a:p>
                      <a:pPr algn="just">
                        <a:lnSpc>
                          <a:spcPct val="115000"/>
                        </a:lnSpc>
                        <a:spcAft>
                          <a:spcPts val="0"/>
                        </a:spcAft>
                      </a:pPr>
                      <a:r>
                        <a:rPr lang="en-US" sz="1800">
                          <a:latin typeface="Times New Roman"/>
                          <a:ea typeface="Calibri"/>
                          <a:cs typeface="Times New Roman"/>
                        </a:rPr>
                        <a:t>4</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dirty="0">
                          <a:latin typeface="Times New Roman"/>
                          <a:ea typeface="Calibri"/>
                          <a:cs typeface="Times New Roman"/>
                        </a:rPr>
                        <a:t>55.839</a:t>
                      </a:r>
                      <a:endParaRPr lang="en-IN" sz="1800" dirty="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12693</a:t>
                      </a:r>
                      <a:endParaRPr lang="en-IN" sz="1800">
                        <a:latin typeface="Times New Roman"/>
                        <a:ea typeface="Calibri"/>
                        <a:cs typeface="Times New Roman"/>
                      </a:endParaRPr>
                    </a:p>
                  </a:txBody>
                  <a:tcPr marL="68580" marR="68580" marT="0" marB="0" anchor="ctr"/>
                </a:tc>
              </a:tr>
              <a:tr h="370840">
                <a:tc>
                  <a:txBody>
                    <a:bodyPr/>
                    <a:lstStyle/>
                    <a:p>
                      <a:pPr algn="just">
                        <a:lnSpc>
                          <a:spcPct val="115000"/>
                        </a:lnSpc>
                        <a:spcAft>
                          <a:spcPts val="0"/>
                        </a:spcAft>
                      </a:pPr>
                      <a:r>
                        <a:rPr lang="en-US" sz="1800">
                          <a:latin typeface="Times New Roman"/>
                          <a:ea typeface="Calibri"/>
                          <a:cs typeface="Times New Roman"/>
                        </a:rPr>
                        <a:t>5</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54.244</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12330</a:t>
                      </a:r>
                      <a:endParaRPr lang="en-IN" sz="1800">
                        <a:latin typeface="Times New Roman"/>
                        <a:ea typeface="Calibri"/>
                        <a:cs typeface="Times New Roman"/>
                      </a:endParaRPr>
                    </a:p>
                  </a:txBody>
                  <a:tcPr marL="68580" marR="68580" marT="0" marB="0" anchor="ctr"/>
                </a:tc>
                <a:tc>
                  <a:txBody>
                    <a:bodyPr/>
                    <a:lstStyle/>
                    <a:p>
                      <a:pPr algn="just">
                        <a:lnSpc>
                          <a:spcPct val="115000"/>
                        </a:lnSpc>
                        <a:spcAft>
                          <a:spcPts val="0"/>
                        </a:spcAft>
                      </a:pPr>
                      <a:r>
                        <a:rPr lang="en-US" sz="1800">
                          <a:latin typeface="Times New Roman"/>
                          <a:ea typeface="Calibri"/>
                          <a:cs typeface="Times New Roman"/>
                        </a:rPr>
                        <a:t>5</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dirty="0">
                          <a:latin typeface="Times New Roman"/>
                          <a:ea typeface="Calibri"/>
                          <a:cs typeface="Times New Roman"/>
                        </a:rPr>
                        <a:t>55.757</a:t>
                      </a:r>
                      <a:endParaRPr lang="en-IN" sz="1800" dirty="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dirty="0">
                          <a:latin typeface="Times New Roman"/>
                          <a:ea typeface="Times New Roman"/>
                          <a:cs typeface="Times New Roman"/>
                        </a:rPr>
                        <a:t>12797</a:t>
                      </a:r>
                      <a:endParaRPr lang="en-IN" sz="1800" dirty="0">
                        <a:latin typeface="Times New Roman"/>
                        <a:ea typeface="Calibri"/>
                        <a:cs typeface="Times New Roman"/>
                      </a:endParaRPr>
                    </a:p>
                  </a:txBody>
                  <a:tcPr marL="68580" marR="68580" marT="0" marB="0" anchor="ctr"/>
                </a:tc>
              </a:tr>
              <a:tr h="370840">
                <a:tc>
                  <a:txBody>
                    <a:bodyPr/>
                    <a:lstStyle/>
                    <a:p>
                      <a:pPr algn="just">
                        <a:lnSpc>
                          <a:spcPct val="115000"/>
                        </a:lnSpc>
                        <a:spcAft>
                          <a:spcPts val="0"/>
                        </a:spcAft>
                      </a:pPr>
                      <a:r>
                        <a:rPr lang="en-US" sz="1800">
                          <a:latin typeface="Times New Roman"/>
                          <a:ea typeface="Calibri"/>
                          <a:cs typeface="Times New Roman"/>
                        </a:rPr>
                        <a:t>6</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54.766</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32258</a:t>
                      </a:r>
                      <a:endParaRPr lang="en-IN" sz="1800">
                        <a:latin typeface="Times New Roman"/>
                        <a:ea typeface="Calibri"/>
                        <a:cs typeface="Times New Roman"/>
                      </a:endParaRPr>
                    </a:p>
                  </a:txBody>
                  <a:tcPr marL="68580" marR="68580" marT="0" marB="0" anchor="ctr"/>
                </a:tc>
                <a:tc>
                  <a:txBody>
                    <a:bodyPr/>
                    <a:lstStyle/>
                    <a:p>
                      <a:pPr algn="just">
                        <a:lnSpc>
                          <a:spcPct val="115000"/>
                        </a:lnSpc>
                        <a:spcAft>
                          <a:spcPts val="0"/>
                        </a:spcAft>
                      </a:pPr>
                      <a:r>
                        <a:rPr lang="en-US" sz="1800">
                          <a:latin typeface="Times New Roman"/>
                          <a:ea typeface="Calibri"/>
                          <a:cs typeface="Times New Roman"/>
                        </a:rPr>
                        <a:t>6</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61.434</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dirty="0">
                          <a:latin typeface="Times New Roman"/>
                          <a:ea typeface="Times New Roman"/>
                          <a:cs typeface="Times New Roman"/>
                        </a:rPr>
                        <a:t>33480</a:t>
                      </a:r>
                      <a:endParaRPr lang="en-IN" sz="1800" dirty="0">
                        <a:latin typeface="Times New Roman"/>
                        <a:ea typeface="Calibri"/>
                        <a:cs typeface="Times New Roman"/>
                      </a:endParaRPr>
                    </a:p>
                  </a:txBody>
                  <a:tcPr marL="68580" marR="68580" marT="0" marB="0" anchor="ctr"/>
                </a:tc>
              </a:tr>
              <a:tr h="370840">
                <a:tc>
                  <a:txBody>
                    <a:bodyPr/>
                    <a:lstStyle/>
                    <a:p>
                      <a:pPr algn="just">
                        <a:lnSpc>
                          <a:spcPct val="115000"/>
                        </a:lnSpc>
                        <a:spcAft>
                          <a:spcPts val="0"/>
                        </a:spcAft>
                      </a:pPr>
                      <a:r>
                        <a:rPr lang="en-US" sz="1800">
                          <a:latin typeface="Times New Roman"/>
                          <a:ea typeface="Calibri"/>
                          <a:cs typeface="Times New Roman"/>
                        </a:rPr>
                        <a:t>7</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59.124</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32538</a:t>
                      </a:r>
                      <a:endParaRPr lang="en-IN" sz="1800">
                        <a:latin typeface="Times New Roman"/>
                        <a:ea typeface="Calibri"/>
                        <a:cs typeface="Times New Roman"/>
                      </a:endParaRPr>
                    </a:p>
                  </a:txBody>
                  <a:tcPr marL="68580" marR="68580" marT="0" marB="0" anchor="ctr"/>
                </a:tc>
                <a:tc>
                  <a:txBody>
                    <a:bodyPr/>
                    <a:lstStyle/>
                    <a:p>
                      <a:pPr algn="just">
                        <a:lnSpc>
                          <a:spcPct val="115000"/>
                        </a:lnSpc>
                        <a:spcAft>
                          <a:spcPts val="0"/>
                        </a:spcAft>
                      </a:pPr>
                      <a:r>
                        <a:rPr lang="en-US" sz="1800">
                          <a:latin typeface="Times New Roman"/>
                          <a:ea typeface="Calibri"/>
                          <a:cs typeface="Times New Roman"/>
                        </a:rPr>
                        <a:t>7</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62.784</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dirty="0">
                          <a:latin typeface="Times New Roman"/>
                          <a:ea typeface="Times New Roman"/>
                          <a:cs typeface="Times New Roman"/>
                        </a:rPr>
                        <a:t>33771</a:t>
                      </a:r>
                      <a:endParaRPr lang="en-IN" sz="1800" dirty="0">
                        <a:latin typeface="Times New Roman"/>
                        <a:ea typeface="Calibri"/>
                        <a:cs typeface="Times New Roman"/>
                      </a:endParaRPr>
                    </a:p>
                  </a:txBody>
                  <a:tcPr marL="68580" marR="68580" marT="0" marB="0" anchor="ctr"/>
                </a:tc>
              </a:tr>
              <a:tr h="370840">
                <a:tc>
                  <a:txBody>
                    <a:bodyPr/>
                    <a:lstStyle/>
                    <a:p>
                      <a:pPr algn="just">
                        <a:lnSpc>
                          <a:spcPct val="115000"/>
                        </a:lnSpc>
                        <a:spcAft>
                          <a:spcPts val="0"/>
                        </a:spcAft>
                      </a:pPr>
                      <a:r>
                        <a:rPr lang="en-US" sz="1800">
                          <a:latin typeface="Times New Roman"/>
                          <a:ea typeface="Calibri"/>
                          <a:cs typeface="Times New Roman"/>
                        </a:rPr>
                        <a:t>8</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26.789</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a:latin typeface="Times New Roman"/>
                          <a:ea typeface="Times New Roman"/>
                          <a:cs typeface="Times New Roman"/>
                        </a:rPr>
                        <a:t>45943</a:t>
                      </a:r>
                      <a:endParaRPr lang="en-IN" sz="1800">
                        <a:latin typeface="Times New Roman"/>
                        <a:ea typeface="Calibri"/>
                        <a:cs typeface="Times New Roman"/>
                      </a:endParaRPr>
                    </a:p>
                  </a:txBody>
                  <a:tcPr marL="68580" marR="68580" marT="0" marB="0" anchor="ctr"/>
                </a:tc>
                <a:tc>
                  <a:txBody>
                    <a:bodyPr/>
                    <a:lstStyle/>
                    <a:p>
                      <a:pPr algn="just">
                        <a:lnSpc>
                          <a:spcPct val="115000"/>
                        </a:lnSpc>
                        <a:spcAft>
                          <a:spcPts val="0"/>
                        </a:spcAft>
                      </a:pPr>
                      <a:r>
                        <a:rPr lang="en-US" sz="1800">
                          <a:latin typeface="Times New Roman"/>
                          <a:ea typeface="Calibri"/>
                          <a:cs typeface="Times New Roman"/>
                        </a:rPr>
                        <a:t>8</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35.259</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dirty="0">
                          <a:latin typeface="Times New Roman"/>
                          <a:ea typeface="Times New Roman"/>
                          <a:cs typeface="Times New Roman"/>
                        </a:rPr>
                        <a:t>47683</a:t>
                      </a:r>
                      <a:endParaRPr lang="en-IN" sz="1800" dirty="0">
                        <a:latin typeface="Times New Roman"/>
                        <a:ea typeface="Calibri"/>
                        <a:cs typeface="Times New Roman"/>
                      </a:endParaRPr>
                    </a:p>
                  </a:txBody>
                  <a:tcPr marL="68580" marR="68580" marT="0" marB="0" anchor="ctr"/>
                </a:tc>
              </a:tr>
              <a:tr h="370840">
                <a:tc>
                  <a:txBody>
                    <a:bodyPr/>
                    <a:lstStyle/>
                    <a:p>
                      <a:pPr algn="just">
                        <a:lnSpc>
                          <a:spcPct val="115000"/>
                        </a:lnSpc>
                        <a:spcAft>
                          <a:spcPts val="0"/>
                        </a:spcAft>
                      </a:pPr>
                      <a:r>
                        <a:rPr lang="en-US" sz="1800">
                          <a:latin typeface="Times New Roman"/>
                          <a:ea typeface="Calibri"/>
                          <a:cs typeface="Times New Roman"/>
                        </a:rPr>
                        <a:t>9</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54.919</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dirty="0">
                          <a:latin typeface="Times New Roman"/>
                          <a:ea typeface="Times New Roman"/>
                          <a:cs typeface="Times New Roman"/>
                        </a:rPr>
                        <a:t>53190</a:t>
                      </a:r>
                      <a:endParaRPr lang="en-IN" sz="1800" dirty="0">
                        <a:latin typeface="Times New Roman"/>
                        <a:ea typeface="Calibri"/>
                        <a:cs typeface="Times New Roman"/>
                      </a:endParaRPr>
                    </a:p>
                  </a:txBody>
                  <a:tcPr marL="68580" marR="68580" marT="0" marB="0" anchor="ctr"/>
                </a:tc>
                <a:tc>
                  <a:txBody>
                    <a:bodyPr/>
                    <a:lstStyle/>
                    <a:p>
                      <a:pPr algn="just">
                        <a:lnSpc>
                          <a:spcPct val="115000"/>
                        </a:lnSpc>
                        <a:spcAft>
                          <a:spcPts val="0"/>
                        </a:spcAft>
                      </a:pPr>
                      <a:r>
                        <a:rPr lang="en-US" sz="1800">
                          <a:latin typeface="Times New Roman"/>
                          <a:ea typeface="Calibri"/>
                          <a:cs typeface="Times New Roman"/>
                        </a:rPr>
                        <a:t>9</a:t>
                      </a:r>
                      <a:endParaRPr lang="en-IN" sz="1800">
                        <a:latin typeface="Times New Roman"/>
                        <a:ea typeface="Calibri"/>
                        <a:cs typeface="Times New Roman"/>
                      </a:endParaRPr>
                    </a:p>
                  </a:txBody>
                  <a:tcPr marL="68580" marR="68580" marT="0" marB="0"/>
                </a:tc>
                <a:tc>
                  <a:txBody>
                    <a:bodyPr/>
                    <a:lstStyle/>
                    <a:p>
                      <a:pPr algn="just">
                        <a:lnSpc>
                          <a:spcPct val="115000"/>
                        </a:lnSpc>
                        <a:spcAft>
                          <a:spcPts val="0"/>
                        </a:spcAft>
                      </a:pPr>
                      <a:r>
                        <a:rPr lang="en-US" sz="1800">
                          <a:latin typeface="Times New Roman"/>
                          <a:ea typeface="Calibri"/>
                          <a:cs typeface="Times New Roman"/>
                        </a:rPr>
                        <a:t>68.12</a:t>
                      </a:r>
                      <a:endParaRPr lang="en-IN" sz="1800">
                        <a:latin typeface="Times New Roman"/>
                        <a:ea typeface="Calibri"/>
                        <a:cs typeface="Times New Roman"/>
                      </a:endParaRPr>
                    </a:p>
                  </a:txBody>
                  <a:tcPr marL="68580" marR="68580" marT="0" marB="0"/>
                </a:tc>
                <a:tc>
                  <a:txBody>
                    <a:bodyPr/>
                    <a:lstStyle/>
                    <a:p>
                      <a:pPr algn="ctr">
                        <a:lnSpc>
                          <a:spcPct val="115000"/>
                        </a:lnSpc>
                        <a:spcAft>
                          <a:spcPts val="0"/>
                        </a:spcAft>
                      </a:pPr>
                      <a:r>
                        <a:rPr lang="en-US" sz="1800" dirty="0">
                          <a:latin typeface="Times New Roman"/>
                          <a:ea typeface="Times New Roman"/>
                          <a:cs typeface="Times New Roman"/>
                        </a:rPr>
                        <a:t>55204</a:t>
                      </a:r>
                      <a:endParaRPr lang="en-IN" sz="1800" dirty="0">
                        <a:latin typeface="Times New Roman"/>
                        <a:ea typeface="Calibri"/>
                        <a:cs typeface="Times New Roman"/>
                      </a:endParaRPr>
                    </a:p>
                  </a:txBody>
                  <a:tcPr marL="68580" marR="68580" marT="0" marB="0" anchor="ct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IN" sz="1800" b="1" dirty="0" smtClean="0">
                <a:solidFill>
                  <a:schemeClr val="tx1"/>
                </a:solidFill>
                <a:latin typeface="Times New Roman" pitchFamily="18" charset="0"/>
                <a:cs typeface="Times New Roman" pitchFamily="18" charset="0"/>
              </a:rPr>
              <a:t>                                                        INTRODUCTION</a:t>
            </a:r>
            <a:br>
              <a:rPr lang="en-IN" sz="18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               Thus </a:t>
            </a:r>
            <a:r>
              <a:rPr lang="en-US" sz="1800" dirty="0" smtClean="0">
                <a:solidFill>
                  <a:schemeClr val="tx1"/>
                </a:solidFill>
                <a:latin typeface="Times New Roman" pitchFamily="18" charset="0"/>
                <a:cs typeface="Times New Roman" pitchFamily="18" charset="0"/>
              </a:rPr>
              <a:t>the project is failure analysis and improve the  rear axle shaft by using a </a:t>
            </a:r>
            <a:r>
              <a:rPr lang="en-US" sz="1800" dirty="0" smtClean="0">
                <a:solidFill>
                  <a:schemeClr val="tx1"/>
                </a:solidFill>
                <a:latin typeface="Times New Roman" pitchFamily="18" charset="0"/>
                <a:cs typeface="Times New Roman" pitchFamily="18" charset="0"/>
              </a:rPr>
              <a:t>       composite </a:t>
            </a:r>
            <a:r>
              <a:rPr lang="en-US" sz="1800" dirty="0" err="1" smtClean="0">
                <a:solidFill>
                  <a:schemeClr val="tx1"/>
                </a:solidFill>
                <a:latin typeface="Times New Roman" pitchFamily="18" charset="0"/>
                <a:cs typeface="Times New Roman" pitchFamily="18" charset="0"/>
              </a:rPr>
              <a:t>material.The</a:t>
            </a:r>
            <a:r>
              <a:rPr lang="en-US" sz="1800" dirty="0" smtClean="0">
                <a:solidFill>
                  <a:schemeClr val="tx1"/>
                </a:solidFill>
                <a:latin typeface="Times New Roman" pitchFamily="18" charset="0"/>
                <a:cs typeface="Times New Roman" pitchFamily="18" charset="0"/>
              </a:rPr>
              <a:t>  shaft have a more load  when its running condition and also more vibration to be developed  during a  running condition</a:t>
            </a:r>
            <a:r>
              <a:rPr lang="en-US" sz="1800" dirty="0" smtClean="0">
                <a:solidFill>
                  <a:schemeClr val="tx1"/>
                </a:solidFill>
                <a:latin typeface="Times New Roman" pitchFamily="18" charset="0"/>
                <a:cs typeface="Times New Roman" pitchFamily="18" charset="0"/>
              </a:rPr>
              <a:t>.</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The </a:t>
            </a:r>
            <a:r>
              <a:rPr lang="en-US" sz="1800" dirty="0" smtClean="0">
                <a:solidFill>
                  <a:schemeClr val="tx1"/>
                </a:solidFill>
                <a:latin typeface="Times New Roman" pitchFamily="18" charset="0"/>
                <a:cs typeface="Times New Roman" pitchFamily="18" charset="0"/>
              </a:rPr>
              <a:t>failure of shaft due to lot of ways such as a improper heat </a:t>
            </a:r>
            <a:r>
              <a:rPr lang="en-US" sz="1800" dirty="0" err="1" smtClean="0">
                <a:solidFill>
                  <a:schemeClr val="tx1"/>
                </a:solidFill>
                <a:latin typeface="Times New Roman" pitchFamily="18" charset="0"/>
                <a:cs typeface="Times New Roman" pitchFamily="18" charset="0"/>
              </a:rPr>
              <a:t>treatment,different</a:t>
            </a:r>
            <a:r>
              <a:rPr lang="en-US" sz="1800" dirty="0" smtClean="0">
                <a:solidFill>
                  <a:schemeClr val="tx1"/>
                </a:solidFill>
                <a:latin typeface="Times New Roman" pitchFamily="18" charset="0"/>
                <a:cs typeface="Times New Roman" pitchFamily="18" charset="0"/>
              </a:rPr>
              <a:t> load </a:t>
            </a:r>
            <a:r>
              <a:rPr lang="en-US" sz="1800" dirty="0" err="1" smtClean="0">
                <a:solidFill>
                  <a:schemeClr val="tx1"/>
                </a:solidFill>
                <a:latin typeface="Times New Roman" pitchFamily="18" charset="0"/>
                <a:cs typeface="Times New Roman" pitchFamily="18" charset="0"/>
              </a:rPr>
              <a:t>condition,reduce</a:t>
            </a:r>
            <a:r>
              <a:rPr lang="en-US" sz="1800" dirty="0" smtClean="0">
                <a:solidFill>
                  <a:schemeClr val="tx1"/>
                </a:solidFill>
                <a:latin typeface="Times New Roman" pitchFamily="18" charset="0"/>
                <a:cs typeface="Times New Roman" pitchFamily="18" charset="0"/>
              </a:rPr>
              <a:t> of fatigue strength</a:t>
            </a:r>
            <a:r>
              <a:rPr lang="en-US" sz="1800" dirty="0" smtClean="0">
                <a:solidFill>
                  <a:schemeClr val="tx1"/>
                </a:solidFill>
                <a:latin typeface="Times New Roman" pitchFamily="18" charset="0"/>
                <a:cs typeface="Times New Roman" pitchFamily="18" charset="0"/>
              </a:rPr>
              <a:t>,</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improper </a:t>
            </a:r>
            <a:r>
              <a:rPr lang="en-US" sz="1800" dirty="0" smtClean="0">
                <a:solidFill>
                  <a:schemeClr val="tx1"/>
                </a:solidFill>
                <a:latin typeface="Times New Roman" pitchFamily="18" charset="0"/>
                <a:cs typeface="Times New Roman" pitchFamily="18" charset="0"/>
              </a:rPr>
              <a:t>hardening process which is lead to reduce of fatigue </a:t>
            </a:r>
            <a:r>
              <a:rPr lang="en-US" sz="1800" dirty="0" err="1" smtClean="0">
                <a:solidFill>
                  <a:schemeClr val="tx1"/>
                </a:solidFill>
                <a:latin typeface="Times New Roman" pitchFamily="18" charset="0"/>
                <a:cs typeface="Times New Roman" pitchFamily="18" charset="0"/>
              </a:rPr>
              <a:t>strength.we</a:t>
            </a:r>
            <a:r>
              <a:rPr lang="en-US" sz="1800" dirty="0" smtClean="0">
                <a:solidFill>
                  <a:schemeClr val="tx1"/>
                </a:solidFill>
                <a:latin typeface="Times New Roman" pitchFamily="18" charset="0"/>
                <a:cs typeface="Times New Roman" pitchFamily="18" charset="0"/>
              </a:rPr>
              <a:t> are analyzing the different shaft material such we take the AISI 4140 alloy steel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which </a:t>
            </a:r>
            <a:r>
              <a:rPr lang="en-US" sz="1800" dirty="0" smtClean="0">
                <a:solidFill>
                  <a:schemeClr val="tx1"/>
                </a:solidFill>
                <a:latin typeface="Times New Roman" pitchFamily="18" charset="0"/>
                <a:cs typeface="Times New Roman" pitchFamily="18" charset="0"/>
              </a:rPr>
              <a:t>is composition of “chromium-molybdenum alloy steel” the rear axle shaft which is main power transmission in vehicle</a:t>
            </a:r>
            <a:r>
              <a:rPr lang="en-US" sz="1800" dirty="0" smtClean="0">
                <a:solidFill>
                  <a:schemeClr val="tx1"/>
                </a:solidFill>
                <a:latin typeface="Times New Roman" pitchFamily="18" charset="0"/>
                <a:cs typeface="Times New Roman" pitchFamily="18" charset="0"/>
              </a:rPr>
              <a:t>.</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                when </a:t>
            </a:r>
            <a:r>
              <a:rPr lang="en-US" sz="1800" dirty="0" smtClean="0">
                <a:solidFill>
                  <a:schemeClr val="tx1"/>
                </a:solidFill>
                <a:latin typeface="Times New Roman" pitchFamily="18" charset="0"/>
                <a:cs typeface="Times New Roman" pitchFamily="18" charset="0"/>
              </a:rPr>
              <a:t>the failure occur in axle shaft which leads to major problem in power </a:t>
            </a:r>
            <a:r>
              <a:rPr lang="en-US" sz="1800" dirty="0" err="1" smtClean="0">
                <a:solidFill>
                  <a:schemeClr val="tx1"/>
                </a:solidFill>
                <a:latin typeface="Times New Roman" pitchFamily="18" charset="0"/>
                <a:cs typeface="Times New Roman" pitchFamily="18" charset="0"/>
              </a:rPr>
              <a:t>transmission.the</a:t>
            </a:r>
            <a:r>
              <a:rPr lang="en-US" sz="1800" dirty="0" smtClean="0">
                <a:solidFill>
                  <a:schemeClr val="tx1"/>
                </a:solidFill>
                <a:latin typeface="Times New Roman" pitchFamily="18" charset="0"/>
                <a:cs typeface="Times New Roman" pitchFamily="18" charset="0"/>
              </a:rPr>
              <a:t> shaft material is a standard material so we are intro new material in the axle shaft material such as in AISI 4140 alloy steel</a:t>
            </a:r>
            <a:r>
              <a:rPr lang="en-US" sz="1800" dirty="0" smtClean="0">
                <a:solidFill>
                  <a:schemeClr val="tx1"/>
                </a:solidFill>
                <a:latin typeface="Times New Roman" pitchFamily="18" charset="0"/>
                <a:cs typeface="Times New Roman" pitchFamily="18" charset="0"/>
              </a:rPr>
              <a:t>.</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               the </a:t>
            </a:r>
            <a:r>
              <a:rPr lang="en-US" sz="1800" dirty="0" smtClean="0">
                <a:solidFill>
                  <a:schemeClr val="tx1"/>
                </a:solidFill>
                <a:latin typeface="Times New Roman" pitchFamily="18" charset="0"/>
                <a:cs typeface="Times New Roman" pitchFamily="18" charset="0"/>
              </a:rPr>
              <a:t>composition of axle shaft material the chromium is replaced by “zirconium and </a:t>
            </a:r>
            <a:r>
              <a:rPr lang="en-US" sz="1800" dirty="0" err="1" smtClean="0">
                <a:solidFill>
                  <a:schemeClr val="tx1"/>
                </a:solidFill>
                <a:latin typeface="Times New Roman" pitchFamily="18" charset="0"/>
                <a:cs typeface="Times New Roman" pitchFamily="18" charset="0"/>
              </a:rPr>
              <a:t>aluminium</a:t>
            </a:r>
            <a:r>
              <a:rPr lang="en-US" sz="1800" dirty="0" smtClean="0">
                <a:solidFill>
                  <a:schemeClr val="tx1"/>
                </a:solidFill>
                <a:latin typeface="Times New Roman" pitchFamily="18" charset="0"/>
                <a:cs typeface="Times New Roman" pitchFamily="18" charset="0"/>
              </a:rPr>
              <a:t>”  the project is carry out by ANSYS software for analyzing the mechanical property of new composite of rear axle shaft and also </a:t>
            </a:r>
            <a:r>
              <a:rPr lang="en-US" sz="1800" dirty="0" err="1" smtClean="0">
                <a:solidFill>
                  <a:schemeClr val="tx1"/>
                </a:solidFill>
                <a:latin typeface="Times New Roman" pitchFamily="18" charset="0"/>
                <a:cs typeface="Times New Roman" pitchFamily="18" charset="0"/>
              </a:rPr>
              <a:t>analyse</a:t>
            </a:r>
            <a:r>
              <a:rPr lang="en-US"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rear </a:t>
            </a:r>
            <a:r>
              <a:rPr lang="en-US" sz="1800" dirty="0" smtClean="0">
                <a:solidFill>
                  <a:schemeClr val="tx1"/>
                </a:solidFill>
                <a:latin typeface="Times New Roman" pitchFamily="18" charset="0"/>
                <a:cs typeface="Times New Roman" pitchFamily="18" charset="0"/>
              </a:rPr>
              <a:t>axle shaft </a:t>
            </a:r>
            <a:r>
              <a:rPr lang="en-US" sz="1800" dirty="0" smtClean="0">
                <a:solidFill>
                  <a:schemeClr val="tx1"/>
                </a:solidFill>
                <a:latin typeface="Times New Roman" pitchFamily="18" charset="0"/>
                <a:cs typeface="Times New Roman" pitchFamily="18" charset="0"/>
              </a:rPr>
              <a:t>in </a:t>
            </a:r>
            <a:r>
              <a:rPr lang="en-US" sz="1800" dirty="0" smtClean="0">
                <a:solidFill>
                  <a:schemeClr val="tx1"/>
                </a:solidFill>
                <a:latin typeface="Times New Roman" pitchFamily="18" charset="0"/>
                <a:cs typeface="Times New Roman" pitchFamily="18" charset="0"/>
              </a:rPr>
              <a:t>the shaft </a:t>
            </a:r>
            <a:r>
              <a:rPr lang="en-US" sz="1800" dirty="0" smtClean="0">
                <a:solidFill>
                  <a:schemeClr val="tx1"/>
                </a:solidFill>
                <a:latin typeface="Times New Roman" pitchFamily="18" charset="0"/>
                <a:cs typeface="Times New Roman" pitchFamily="18" charset="0"/>
              </a:rPr>
              <a:t>using </a:t>
            </a:r>
            <a:r>
              <a:rPr lang="en-US" sz="1800" dirty="0" err="1" smtClean="0">
                <a:solidFill>
                  <a:schemeClr val="tx1"/>
                </a:solidFill>
                <a:latin typeface="Times New Roman" pitchFamily="18" charset="0"/>
                <a:cs typeface="Times New Roman" pitchFamily="18" charset="0"/>
              </a:rPr>
              <a:t>analysed</a:t>
            </a:r>
            <a:r>
              <a:rPr lang="en-US"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ANSYS software</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500776"/>
          </a:xfrm>
        </p:spPr>
        <p:txBody>
          <a:bodyPr>
            <a:normAutofit fontScale="90000"/>
          </a:bodyPr>
          <a:lstStyle/>
          <a:p>
            <a:pPr lvl="0"/>
            <a:r>
              <a:rPr lang="en-IN" dirty="0" smtClean="0"/>
              <a:t>CONLUSION</a:t>
            </a:r>
            <a:br>
              <a:rPr lang="en-IN" dirty="0" smtClean="0"/>
            </a:br>
            <a:r>
              <a:rPr lang="en-US" dirty="0" smtClean="0"/>
              <a:t>The analysis of AISI 4140 alloy steel and composite material for analysis of static and modal analysis was done by using ANSYS software R18.2 version</a:t>
            </a:r>
            <a:r>
              <a:rPr lang="en-IN" dirty="0" smtClean="0"/>
              <a:t/>
            </a:r>
            <a:br>
              <a:rPr lang="en-IN" dirty="0" smtClean="0"/>
            </a:br>
            <a:r>
              <a:rPr lang="en-US" dirty="0" smtClean="0"/>
              <a:t>The analysis of composite material for static and modal analysis was done using ANSYS software R18.2 version</a:t>
            </a:r>
            <a:r>
              <a:rPr lang="en-IN" dirty="0" smtClean="0"/>
              <a:t/>
            </a:r>
            <a:br>
              <a:rPr lang="en-IN" dirty="0" smtClean="0"/>
            </a:br>
            <a:r>
              <a:rPr lang="en-US" dirty="0" smtClean="0"/>
              <a:t>The total deformation, equivalent elastic strain and equivalent stress are </a:t>
            </a:r>
            <a:r>
              <a:rPr lang="en-US" dirty="0" err="1" smtClean="0"/>
              <a:t>analysed</a:t>
            </a:r>
            <a:r>
              <a:rPr lang="en-US" dirty="0" smtClean="0"/>
              <a:t> for both AISI 4140 alloy steel and composite material are to be </a:t>
            </a:r>
            <a:r>
              <a:rPr lang="en-US" dirty="0" err="1" smtClean="0"/>
              <a:t>analysed</a:t>
            </a:r>
            <a:r>
              <a:rPr lang="en-US" dirty="0" smtClean="0"/>
              <a:t>.</a:t>
            </a:r>
            <a:r>
              <a:rPr lang="en-IN" dirty="0" smtClean="0"/>
              <a:t/>
            </a:r>
            <a:br>
              <a:rPr lang="en-IN" dirty="0" smtClean="0"/>
            </a:br>
            <a:r>
              <a:rPr lang="en-US" dirty="0" smtClean="0"/>
              <a:t>That also show the total deformation, equivalent elastic strain and equivalent stress of composite material is better than AISI 4140 alloy steel</a:t>
            </a:r>
            <a:r>
              <a:rPr lang="en-IN" dirty="0" smtClean="0"/>
              <a:t/>
            </a:r>
            <a:br>
              <a:rPr lang="en-IN" dirty="0" smtClean="0"/>
            </a:br>
            <a:r>
              <a:rPr lang="en-US" dirty="0" smtClean="0"/>
              <a:t>The properties of composite material also better than AISI 4140 alloy steel</a:t>
            </a:r>
            <a:r>
              <a:rPr lang="en-IN" dirty="0" smtClean="0"/>
              <a:t/>
            </a:r>
            <a:br>
              <a:rPr lang="en-IN" dirty="0" smtClean="0"/>
            </a:br>
            <a:r>
              <a:rPr lang="en-US" dirty="0" smtClean="0"/>
              <a:t>So we are improve the material property that is done by ANSYS software for composite materials that we are suggest the more applications of automobiles for using composite material</a:t>
            </a:r>
            <a:r>
              <a:rPr lang="en-IN" dirty="0" smtClean="0"/>
              <a:t/>
            </a:r>
            <a:br>
              <a:rPr lang="en-IN" dirty="0" smtClean="0"/>
            </a:br>
            <a:r>
              <a:rPr lang="en-US" dirty="0" smtClean="0"/>
              <a:t> </a:t>
            </a:r>
            <a:r>
              <a:rPr lang="en-IN" dirty="0" smtClean="0"/>
              <a:t/>
            </a:r>
            <a:br>
              <a:rPr lang="en-IN" dirty="0" smtClean="0"/>
            </a:br>
            <a:r>
              <a:rPr lang="en-US" dirty="0" smtClean="0"/>
              <a:t> </a:t>
            </a:r>
            <a:r>
              <a:rPr lang="en-IN" dirty="0" smtClean="0"/>
              <a:t/>
            </a:r>
            <a:br>
              <a:rPr lang="en-IN" dirty="0" smtClean="0"/>
            </a:br>
            <a:r>
              <a:rPr lang="en-US" dirty="0" smtClean="0"/>
              <a:t> </a:t>
            </a:r>
            <a:r>
              <a:rPr lang="en-IN" dirty="0" smtClean="0"/>
              <a:t/>
            </a:r>
            <a:br>
              <a:rPr lang="en-IN" dirty="0" smtClean="0"/>
            </a:br>
            <a:r>
              <a:rPr lang="en-US" dirty="0" smtClean="0"/>
              <a:t> </a:t>
            </a:r>
            <a:r>
              <a:rPr lang="en-IN" dirty="0" smtClean="0"/>
              <a:t/>
            </a:r>
            <a:br>
              <a:rPr lang="en-IN" dirty="0" smtClean="0"/>
            </a:br>
            <a:r>
              <a:rPr lang="en-US" dirty="0" smtClean="0"/>
              <a:t> </a:t>
            </a:r>
            <a:r>
              <a:rPr lang="en-IN" dirty="0" smtClean="0"/>
              <a:t/>
            </a:r>
            <a:br>
              <a:rPr lang="en-IN" dirty="0" smtClean="0"/>
            </a:br>
            <a:r>
              <a:rPr lang="en-US" dirty="0" smtClean="0"/>
              <a:t> </a:t>
            </a:r>
            <a:r>
              <a:rPr lang="en-IN" dirty="0" smtClean="0"/>
              <a:t/>
            </a:r>
            <a:br>
              <a:rPr lang="en-IN" dirty="0" smtClean="0"/>
            </a:br>
            <a:r>
              <a:rPr lang="en-US" dirty="0" smtClean="0"/>
              <a:t> </a:t>
            </a:r>
            <a:r>
              <a:rPr lang="en-IN" dirty="0" smtClean="0"/>
              <a:t/>
            </a:r>
            <a:br>
              <a:rPr lang="en-IN" dirty="0" smtClean="0"/>
            </a:br>
            <a:endParaRPr lang="en-IN" dirty="0"/>
          </a:p>
        </p:txBody>
      </p:sp>
      <p:sp>
        <p:nvSpPr>
          <p:cNvPr id="34817" name="Rectangle 1"/>
          <p:cNvSpPr>
            <a:spLocks noChangeArrowheads="1"/>
          </p:cNvSpPr>
          <p:nvPr/>
        </p:nvSpPr>
        <p:spPr bwMode="auto">
          <a:xfrm>
            <a:off x="0" y="47970"/>
            <a:ext cx="91440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effectLst/>
                <a:latin typeface="Times New Roman" pitchFamily="18" charset="0"/>
                <a:ea typeface="Calibri" pitchFamily="34" charset="0"/>
                <a:cs typeface="Times New Roman" pitchFamily="18" charset="0"/>
              </a:rPr>
              <a:t>                               CONLUSION</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      The analysis of AISI 4140 alloy steel and composite material for analysis of static and modal analysis was done by using ANSYS software R18.2 version</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    The analysis of composite material for static and modal analysis was done using ANSYS software R18.2 version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    The total deformation, equivalent elastic strain and equivalent stress are </a:t>
            </a:r>
            <a:r>
              <a:rPr kumimoji="0" lang="en-US" sz="2000" b="0" i="0" u="none" strike="noStrike" cap="none" normalizeH="0" baseline="0" dirty="0" err="1" smtClean="0">
                <a:ln>
                  <a:noFill/>
                </a:ln>
                <a:effectLst/>
                <a:latin typeface="Times New Roman" pitchFamily="18" charset="0"/>
                <a:ea typeface="Calibri" pitchFamily="34" charset="0"/>
                <a:cs typeface="Times New Roman" pitchFamily="18" charset="0"/>
              </a:rPr>
              <a:t>analysed</a:t>
            </a: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 for both AISI 4140 alloy steel and composite material are to be </a:t>
            </a:r>
            <a:r>
              <a:rPr kumimoji="0" lang="en-US" sz="2000" b="0" i="0" u="none" strike="noStrike" cap="none" normalizeH="0" baseline="0" dirty="0" err="1" smtClean="0">
                <a:ln>
                  <a:noFill/>
                </a:ln>
                <a:effectLst/>
                <a:latin typeface="Times New Roman" pitchFamily="18" charset="0"/>
                <a:ea typeface="Calibri" pitchFamily="34" charset="0"/>
                <a:cs typeface="Times New Roman" pitchFamily="18" charset="0"/>
              </a:rPr>
              <a:t>analysed</a:t>
            </a: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   That also show the total deformation, equivalent elastic strain and equivalent stress of composite material is better than AISI 4140 alloy steel</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   The properties of composite material also better than AISI 4140 alloy steel</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   So we are improve the material property that is done by ANSYS software for composite materials that we are suggest the more applications of automobiles for using composite material</a:t>
            </a: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2000"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LITERATURE </a:t>
            </a:r>
            <a:r>
              <a:rPr lang="en-US" sz="2000" b="1" dirty="0" smtClean="0">
                <a:solidFill>
                  <a:schemeClr val="tx1"/>
                </a:solidFill>
                <a:latin typeface="Times New Roman" pitchFamily="18" charset="0"/>
                <a:cs typeface="Times New Roman" pitchFamily="18" charset="0"/>
              </a:rPr>
              <a:t>REVIEW  </a:t>
            </a:r>
            <a:br>
              <a:rPr lang="en-US" sz="2000" b="1"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                 1.J.Sudhakaran</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G.Sakthivel</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S.Sheril</a:t>
            </a:r>
            <a:r>
              <a:rPr lang="en-US" sz="2000" dirty="0" smtClean="0">
                <a:solidFill>
                  <a:schemeClr val="tx1"/>
                </a:solidFill>
                <a:latin typeface="Times New Roman" pitchFamily="18" charset="0"/>
                <a:cs typeface="Times New Roman" pitchFamily="18" charset="0"/>
              </a:rPr>
              <a:t> in the department of mechanical engineering for analysis of “</a:t>
            </a:r>
            <a:r>
              <a:rPr lang="en-US" sz="2000" b="1" dirty="0" smtClean="0">
                <a:solidFill>
                  <a:schemeClr val="tx1"/>
                </a:solidFill>
                <a:latin typeface="Times New Roman" pitchFamily="18" charset="0"/>
                <a:cs typeface="Times New Roman" pitchFamily="18" charset="0"/>
              </a:rPr>
              <a:t>performance  and analysis of  tractor  rear axle shaft using composite material</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this is analysis of tractor rear axle shaft that can be solve the problems regarding when it breakdown and failure in field of operation. This project improve the rear axle shaft by using composite material</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The </a:t>
            </a:r>
            <a:r>
              <a:rPr lang="en-US" sz="2000" dirty="0" smtClean="0">
                <a:solidFill>
                  <a:schemeClr val="tx1"/>
                </a:solidFill>
                <a:latin typeface="Times New Roman" pitchFamily="18" charset="0"/>
                <a:cs typeface="Times New Roman" pitchFamily="18" charset="0"/>
              </a:rPr>
              <a:t>rear axle shaft subjected to </a:t>
            </a:r>
            <a:r>
              <a:rPr lang="en-US" sz="2000" dirty="0" err="1" smtClean="0">
                <a:solidFill>
                  <a:schemeClr val="tx1"/>
                </a:solidFill>
                <a:latin typeface="Times New Roman" pitchFamily="18" charset="0"/>
                <a:cs typeface="Times New Roman" pitchFamily="18" charset="0"/>
              </a:rPr>
              <a:t>torsional</a:t>
            </a:r>
            <a:r>
              <a:rPr lang="en-US" sz="2000" dirty="0" smtClean="0">
                <a:solidFill>
                  <a:schemeClr val="tx1"/>
                </a:solidFill>
                <a:latin typeface="Times New Roman" pitchFamily="18" charset="0"/>
                <a:cs typeface="Times New Roman" pitchFamily="18" charset="0"/>
              </a:rPr>
              <a:t> and bending stress due to varying  load condition. This review about the  performance and failure of tractor rear axle shaft  that the member of power transmission in automobile.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This </a:t>
            </a:r>
            <a:r>
              <a:rPr lang="en-US" sz="2000" dirty="0" smtClean="0">
                <a:solidFill>
                  <a:schemeClr val="tx1"/>
                </a:solidFill>
                <a:latin typeface="Times New Roman" pitchFamily="18" charset="0"/>
                <a:cs typeface="Times New Roman" pitchFamily="18" charset="0"/>
              </a:rPr>
              <a:t>involve the modify the shaft design and material strength that </a:t>
            </a:r>
            <a:r>
              <a:rPr lang="en-US" sz="2000" dirty="0" err="1" smtClean="0">
                <a:solidFill>
                  <a:schemeClr val="tx1"/>
                </a:solidFill>
                <a:latin typeface="Times New Roman" pitchFamily="18" charset="0"/>
                <a:cs typeface="Times New Roman" pitchFamily="18" charset="0"/>
              </a:rPr>
              <a:t>analysed</a:t>
            </a:r>
            <a:r>
              <a:rPr lang="en-US" sz="2000" dirty="0" smtClean="0">
                <a:solidFill>
                  <a:schemeClr val="tx1"/>
                </a:solidFill>
                <a:latin typeface="Times New Roman" pitchFamily="18" charset="0"/>
                <a:cs typeface="Times New Roman" pitchFamily="18" charset="0"/>
              </a:rPr>
              <a:t> by ANSYS </a:t>
            </a:r>
            <a:r>
              <a:rPr lang="en-US" sz="2000" dirty="0" err="1" smtClean="0">
                <a:solidFill>
                  <a:schemeClr val="tx1"/>
                </a:solidFill>
                <a:latin typeface="Times New Roman" pitchFamily="18" charset="0"/>
                <a:cs typeface="Times New Roman" pitchFamily="18" charset="0"/>
              </a:rPr>
              <a:t>software.this</a:t>
            </a:r>
            <a:r>
              <a:rPr lang="en-US" sz="2000" dirty="0" smtClean="0">
                <a:solidFill>
                  <a:schemeClr val="tx1"/>
                </a:solidFill>
                <a:latin typeface="Times New Roman" pitchFamily="18" charset="0"/>
                <a:cs typeface="Times New Roman" pitchFamily="18" charset="0"/>
              </a:rPr>
              <a:t> project  carry out the material of “ductile cast </a:t>
            </a:r>
            <a:r>
              <a:rPr lang="en-US" sz="2000" dirty="0" err="1" smtClean="0">
                <a:solidFill>
                  <a:schemeClr val="tx1"/>
                </a:solidFill>
                <a:latin typeface="Times New Roman" pitchFamily="18" charset="0"/>
                <a:cs typeface="Times New Roman" pitchFamily="18" charset="0"/>
              </a:rPr>
              <a:t>iron,E</a:t>
            </a:r>
            <a:r>
              <a:rPr lang="en-US" sz="2000" dirty="0" smtClean="0">
                <a:solidFill>
                  <a:schemeClr val="tx1"/>
                </a:solidFill>
                <a:latin typeface="Times New Roman" pitchFamily="18" charset="0"/>
                <a:cs typeface="Times New Roman" pitchFamily="18" charset="0"/>
              </a:rPr>
              <a:t>-glass and carbon </a:t>
            </a:r>
            <a:r>
              <a:rPr lang="en-US" sz="2000" dirty="0" err="1" smtClean="0">
                <a:solidFill>
                  <a:schemeClr val="tx1"/>
                </a:solidFill>
                <a:latin typeface="Times New Roman" pitchFamily="18" charset="0"/>
                <a:cs typeface="Times New Roman" pitchFamily="18" charset="0"/>
              </a:rPr>
              <a:t>fibre</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which </a:t>
            </a:r>
            <a:r>
              <a:rPr lang="en-US" sz="2000" dirty="0" smtClean="0">
                <a:solidFill>
                  <a:schemeClr val="tx1"/>
                </a:solidFill>
                <a:latin typeface="Times New Roman" pitchFamily="18" charset="0"/>
                <a:cs typeface="Times New Roman" pitchFamily="18" charset="0"/>
              </a:rPr>
              <a:t>increasing material property to achieve the </a:t>
            </a:r>
            <a:r>
              <a:rPr lang="en-US" sz="2000" dirty="0" err="1" smtClean="0">
                <a:solidFill>
                  <a:schemeClr val="tx1"/>
                </a:solidFill>
                <a:latin typeface="Times New Roman" pitchFamily="18" charset="0"/>
                <a:cs typeface="Times New Roman" pitchFamily="18" charset="0"/>
              </a:rPr>
              <a:t>mechanical,suspension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arms,long</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service,effective</a:t>
            </a:r>
            <a:r>
              <a:rPr lang="en-US" sz="2000" dirty="0" smtClean="0">
                <a:solidFill>
                  <a:schemeClr val="tx1"/>
                </a:solidFill>
                <a:latin typeface="Times New Roman" pitchFamily="18" charset="0"/>
                <a:cs typeface="Times New Roman" pitchFamily="18" charset="0"/>
              </a:rPr>
              <a:t> performance  are to be achieved. The aim of this project the present work is to </a:t>
            </a:r>
            <a:r>
              <a:rPr lang="en-US" sz="2000" dirty="0" err="1" smtClean="0">
                <a:solidFill>
                  <a:schemeClr val="tx1"/>
                </a:solidFill>
                <a:latin typeface="Times New Roman" pitchFamily="18" charset="0"/>
                <a:cs typeface="Times New Roman" pitchFamily="18" charset="0"/>
              </a:rPr>
              <a:t>design,analyse</a:t>
            </a:r>
            <a:r>
              <a:rPr lang="en-US" sz="2000" dirty="0" smtClean="0">
                <a:solidFill>
                  <a:schemeClr val="tx1"/>
                </a:solidFill>
                <a:latin typeface="Times New Roman" pitchFamily="18" charset="0"/>
                <a:cs typeface="Times New Roman" pitchFamily="18" charset="0"/>
              </a:rPr>
              <a:t> on existing model and purpose of change in shape and material</a:t>
            </a:r>
            <a:endParaRPr lang="en-IN" sz="20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2000" b="1" dirty="0" smtClean="0">
                <a:solidFill>
                  <a:schemeClr val="tx1"/>
                </a:solidFill>
                <a:latin typeface="Times New Roman" pitchFamily="18" charset="0"/>
                <a:cs typeface="Times New Roman" pitchFamily="18" charset="0"/>
              </a:rPr>
              <a:t>                2</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Subrata</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kr</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mandal,palash</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kr</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maji</a:t>
            </a:r>
            <a:r>
              <a:rPr lang="en-US" sz="2000" b="1" dirty="0" smtClean="0">
                <a:solidFill>
                  <a:schemeClr val="tx1"/>
                </a:solidFill>
                <a:latin typeface="Times New Roman" pitchFamily="18" charset="0"/>
                <a:cs typeface="Times New Roman" pitchFamily="18" charset="0"/>
              </a:rPr>
              <a:t> and </a:t>
            </a:r>
            <a:r>
              <a:rPr lang="en-US" sz="2000" b="1" dirty="0" err="1" smtClean="0">
                <a:solidFill>
                  <a:schemeClr val="tx1"/>
                </a:solidFill>
                <a:latin typeface="Times New Roman" pitchFamily="18" charset="0"/>
                <a:cs typeface="Times New Roman" pitchFamily="18" charset="0"/>
              </a:rPr>
              <a:t>karmakar</a:t>
            </a:r>
            <a:r>
              <a:rPr lang="en-US" sz="2000" dirty="0" smtClean="0">
                <a:solidFill>
                  <a:schemeClr val="tx1"/>
                </a:solidFill>
                <a:latin typeface="Times New Roman" pitchFamily="18" charset="0"/>
                <a:cs typeface="Times New Roman" pitchFamily="18" charset="0"/>
              </a:rPr>
              <a:t>, in the CSIR-central mechanical engineering research institute for the “</a:t>
            </a:r>
            <a:r>
              <a:rPr lang="en-US" sz="2000" b="1" dirty="0" smtClean="0">
                <a:solidFill>
                  <a:schemeClr val="tx1"/>
                </a:solidFill>
                <a:latin typeface="Times New Roman" pitchFamily="18" charset="0"/>
                <a:cs typeface="Times New Roman" pitchFamily="18" charset="0"/>
              </a:rPr>
              <a:t>Analysis of an</a:t>
            </a:r>
            <a:r>
              <a:rPr lang="en-US" sz="2000"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intermediate rear axle shaft failure</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In this project will modify the design of the shaft such as modify the some mechanical property of the shaft are to be done on it.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This </a:t>
            </a:r>
            <a:r>
              <a:rPr lang="en-US" sz="2000" dirty="0" smtClean="0">
                <a:solidFill>
                  <a:schemeClr val="tx1"/>
                </a:solidFill>
                <a:latin typeface="Times New Roman" pitchFamily="18" charset="0"/>
                <a:cs typeface="Times New Roman" pitchFamily="18" charset="0"/>
              </a:rPr>
              <a:t>involve the process to improve the design of the shaft that shaft diameter  and length  are to be modified such a way</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The </a:t>
            </a:r>
            <a:r>
              <a:rPr lang="en-US" sz="2000" dirty="0" smtClean="0">
                <a:solidFill>
                  <a:schemeClr val="tx1"/>
                </a:solidFill>
                <a:latin typeface="Times New Roman" pitchFamily="18" charset="0"/>
                <a:cs typeface="Times New Roman" pitchFamily="18" charset="0"/>
              </a:rPr>
              <a:t>shaft design generally done based on the application use of the shaft. Hera in this project the design was made of the keeping the fact that it is will be used in a rear axle shaft transmission system</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This </a:t>
            </a:r>
            <a:r>
              <a:rPr lang="en-US" sz="2000" dirty="0" smtClean="0">
                <a:solidFill>
                  <a:schemeClr val="tx1"/>
                </a:solidFill>
                <a:latin typeface="Times New Roman" pitchFamily="18" charset="0"/>
                <a:cs typeface="Times New Roman" pitchFamily="18" charset="0"/>
              </a:rPr>
              <a:t>will also  increase the diameter of stepped portion  at  a ratio  increasing the  fillet  radius  the shaft failure  at the change  of  diameter and hence increasing  from lowering the stress  concentration</a:t>
            </a:r>
            <a:r>
              <a:rPr lang="en-US" sz="2000" dirty="0" smtClean="0">
                <a:solidFill>
                  <a:schemeClr val="tx1"/>
                </a:solidFill>
                <a:latin typeface="Times New Roman" pitchFamily="18" charset="0"/>
                <a:cs typeface="Times New Roman" pitchFamily="18" charset="0"/>
              </a:rPr>
              <a:t>.</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The </a:t>
            </a:r>
            <a:r>
              <a:rPr lang="en-US" sz="2000" dirty="0" smtClean="0">
                <a:solidFill>
                  <a:schemeClr val="tx1"/>
                </a:solidFill>
                <a:latin typeface="Times New Roman" pitchFamily="18" charset="0"/>
                <a:cs typeface="Times New Roman" pitchFamily="18" charset="0"/>
              </a:rPr>
              <a:t>detail design work of the wheel assembly is  found wanting the operating  under  ideal condition the predicted life of relatively short and leaves the no margin for vehicle misuse, a distinct possibility  with such an application. </a:t>
            </a:r>
            <a:r>
              <a:rPr lang="en-IN" sz="2000" dirty="0" smtClean="0"/>
              <a:t/>
            </a:r>
            <a:br>
              <a:rPr lang="en-IN" sz="2000" dirty="0" smtClean="0"/>
            </a:br>
            <a:endParaRPr lang="en-IN" sz="20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2000" b="1"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                                      LOADS </a:t>
            </a:r>
            <a:r>
              <a:rPr lang="en-US" sz="2000" b="1" dirty="0" smtClean="0">
                <a:solidFill>
                  <a:schemeClr val="tx1"/>
                </a:solidFill>
                <a:latin typeface="Times New Roman" pitchFamily="18" charset="0"/>
                <a:cs typeface="Times New Roman" pitchFamily="18" charset="0"/>
              </a:rPr>
              <a:t>AND FORCES ON </a:t>
            </a:r>
            <a:r>
              <a:rPr lang="en-US" sz="2000" b="1" dirty="0" smtClean="0">
                <a:solidFill>
                  <a:schemeClr val="tx1"/>
                </a:solidFill>
                <a:latin typeface="Times New Roman" pitchFamily="18" charset="0"/>
                <a:cs typeface="Times New Roman" pitchFamily="18" charset="0"/>
              </a:rPr>
              <a:t>SHAFT</a:t>
            </a:r>
            <a:br>
              <a:rPr lang="en-US" sz="2000" b="1"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        The </a:t>
            </a:r>
            <a:r>
              <a:rPr lang="en-US" sz="2000" dirty="0" smtClean="0">
                <a:solidFill>
                  <a:schemeClr val="tx1"/>
                </a:solidFill>
                <a:latin typeface="Times New Roman" pitchFamily="18" charset="0"/>
                <a:cs typeface="Times New Roman" pitchFamily="18" charset="0"/>
              </a:rPr>
              <a:t>rear axle shaft subjected to point load on acting at both ends of the rear axle shaft. </a:t>
            </a:r>
            <a:r>
              <a:rPr lang="en-US" sz="2000" dirty="0" smtClean="0">
                <a:solidFill>
                  <a:schemeClr val="tx1"/>
                </a:solidFill>
                <a:latin typeface="Times New Roman" pitchFamily="18" charset="0"/>
                <a:cs typeface="Times New Roman" pitchFamily="18" charset="0"/>
              </a:rPr>
              <a:t>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This </a:t>
            </a:r>
            <a:r>
              <a:rPr lang="en-US" sz="2000" dirty="0" smtClean="0">
                <a:solidFill>
                  <a:schemeClr val="tx1"/>
                </a:solidFill>
                <a:latin typeface="Times New Roman" pitchFamily="18" charset="0"/>
                <a:cs typeface="Times New Roman" pitchFamily="18" charset="0"/>
              </a:rPr>
              <a:t>load depends upon the various factors  such as a weight of the of the vehicle, external loads on vehicle and weight of the shaft tends to varying load condition.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The </a:t>
            </a:r>
            <a:r>
              <a:rPr lang="en-US" sz="2000" dirty="0" smtClean="0">
                <a:solidFill>
                  <a:schemeClr val="tx1"/>
                </a:solidFill>
                <a:latin typeface="Times New Roman" pitchFamily="18" charset="0"/>
                <a:cs typeface="Times New Roman" pitchFamily="18" charset="0"/>
              </a:rPr>
              <a:t>shaft has more vibration when more load and power transmitting condition. That the shaft more widely affected by fatigue load on the shaft.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Then </a:t>
            </a:r>
            <a:r>
              <a:rPr lang="en-US" sz="2000" dirty="0" smtClean="0">
                <a:solidFill>
                  <a:schemeClr val="tx1"/>
                </a:solidFill>
                <a:latin typeface="Times New Roman" pitchFamily="18" charset="0"/>
                <a:cs typeface="Times New Roman" pitchFamily="18" charset="0"/>
              </a:rPr>
              <a:t>the shaft is to considered at simply supported beam for assembly and design of shaft which more load acting at both ends of the shaft.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There </a:t>
            </a:r>
            <a:r>
              <a:rPr lang="en-US" sz="2000" dirty="0" smtClean="0">
                <a:solidFill>
                  <a:schemeClr val="tx1"/>
                </a:solidFill>
                <a:latin typeface="Times New Roman" pitchFamily="18" charset="0"/>
                <a:cs typeface="Times New Roman" pitchFamily="18" charset="0"/>
              </a:rPr>
              <a:t>are several loads acting on the shaft as follows:</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Weight </a:t>
            </a:r>
            <a:r>
              <a:rPr lang="en-IN" sz="2000" dirty="0" smtClean="0">
                <a:solidFill>
                  <a:schemeClr val="tx1"/>
                </a:solidFill>
                <a:latin typeface="Times New Roman" pitchFamily="18" charset="0"/>
                <a:cs typeface="Times New Roman" pitchFamily="18" charset="0"/>
              </a:rPr>
              <a:t>of the vehicle body.</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Driving </a:t>
            </a:r>
            <a:r>
              <a:rPr lang="en-IN" sz="2000" dirty="0" smtClean="0">
                <a:solidFill>
                  <a:schemeClr val="tx1"/>
                </a:solidFill>
                <a:latin typeface="Times New Roman" pitchFamily="18" charset="0"/>
                <a:cs typeface="Times New Roman" pitchFamily="18" charset="0"/>
              </a:rPr>
              <a:t>thrust.</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Braking </a:t>
            </a:r>
            <a:r>
              <a:rPr lang="en-IN" sz="2000" dirty="0" smtClean="0">
                <a:solidFill>
                  <a:schemeClr val="tx1"/>
                </a:solidFill>
                <a:latin typeface="Times New Roman" pitchFamily="18" charset="0"/>
                <a:cs typeface="Times New Roman" pitchFamily="18" charset="0"/>
              </a:rPr>
              <a:t>torque.</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Torque </a:t>
            </a:r>
            <a:r>
              <a:rPr lang="en-IN" sz="2000" dirty="0" smtClean="0">
                <a:solidFill>
                  <a:schemeClr val="tx1"/>
                </a:solidFill>
                <a:latin typeface="Times New Roman" pitchFamily="18" charset="0"/>
                <a:cs typeface="Times New Roman" pitchFamily="18" charset="0"/>
              </a:rPr>
              <a:t>reaction.</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Side </a:t>
            </a:r>
            <a:r>
              <a:rPr lang="en-IN" sz="2000" dirty="0" smtClean="0">
                <a:solidFill>
                  <a:schemeClr val="tx1"/>
                </a:solidFill>
                <a:latin typeface="Times New Roman" pitchFamily="18" charset="0"/>
                <a:cs typeface="Times New Roman" pitchFamily="18" charset="0"/>
              </a:rPr>
              <a:t>thrust</a:t>
            </a:r>
            <a:endParaRPr lang="en-IN" sz="20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IN" sz="2000" b="1" dirty="0" smtClean="0"/>
              <a:t> </a:t>
            </a:r>
            <a:r>
              <a:rPr lang="en-IN" sz="2000" b="1" dirty="0" smtClean="0"/>
              <a:t>                                         </a:t>
            </a:r>
            <a:r>
              <a:rPr lang="en-IN" sz="2000" b="1" dirty="0" smtClean="0">
                <a:solidFill>
                  <a:schemeClr val="tx1"/>
                </a:solidFill>
                <a:latin typeface="Times New Roman" pitchFamily="18" charset="0"/>
                <a:cs typeface="Times New Roman" pitchFamily="18" charset="0"/>
              </a:rPr>
              <a:t>MATERIAL </a:t>
            </a:r>
            <a:r>
              <a:rPr lang="en-IN" sz="2000" b="1" dirty="0" smtClean="0">
                <a:solidFill>
                  <a:schemeClr val="tx1"/>
                </a:solidFill>
                <a:latin typeface="Times New Roman" pitchFamily="18" charset="0"/>
                <a:cs typeface="Times New Roman" pitchFamily="18" charset="0"/>
              </a:rPr>
              <a:t>SELECTION</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b="1" dirty="0" smtClean="0">
                <a:solidFill>
                  <a:schemeClr val="tx1"/>
                </a:solidFill>
                <a:latin typeface="Times New Roman" pitchFamily="18" charset="0"/>
                <a:cs typeface="Times New Roman" pitchFamily="18" charset="0"/>
              </a:rPr>
              <a:t>                 </a:t>
            </a:r>
            <a:r>
              <a:rPr lang="en-IN" sz="2000" b="1" dirty="0" smtClean="0">
                <a:solidFill>
                  <a:schemeClr val="tx1"/>
                </a:solidFill>
                <a:latin typeface="Times New Roman" pitchFamily="18" charset="0"/>
                <a:cs typeface="Times New Roman" pitchFamily="18" charset="0"/>
              </a:rPr>
              <a:t>Introduction </a:t>
            </a:r>
            <a:r>
              <a:rPr lang="en-IN" sz="2000" b="1" dirty="0" smtClean="0">
                <a:solidFill>
                  <a:schemeClr val="tx1"/>
                </a:solidFill>
                <a:latin typeface="Times New Roman" pitchFamily="18" charset="0"/>
                <a:cs typeface="Times New Roman" pitchFamily="18" charset="0"/>
              </a:rPr>
              <a:t/>
            </a:r>
            <a:br>
              <a:rPr lang="en-IN" sz="2000" b="1"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IN" sz="2000" dirty="0" smtClean="0">
                <a:solidFill>
                  <a:schemeClr val="tx1"/>
                </a:solidFill>
                <a:latin typeface="Times New Roman" pitchFamily="18" charset="0"/>
                <a:cs typeface="Times New Roman" pitchFamily="18" charset="0"/>
              </a:rPr>
              <a:t>            This </a:t>
            </a:r>
            <a:r>
              <a:rPr lang="en-IN" sz="2000" dirty="0" smtClean="0">
                <a:solidFill>
                  <a:schemeClr val="tx1"/>
                </a:solidFill>
                <a:latin typeface="Times New Roman" pitchFamily="18" charset="0"/>
                <a:cs typeface="Times New Roman" pitchFamily="18" charset="0"/>
              </a:rPr>
              <a:t>material for our project is  the application of  composite material based that improvement of  rear axle shaft such that the  selection of material is based on the material properties for our application</a:t>
            </a:r>
            <a:r>
              <a:rPr lang="en-IN" sz="2000" dirty="0" smtClean="0">
                <a:solidFill>
                  <a:schemeClr val="tx1"/>
                </a:solidFill>
                <a:latin typeface="Times New Roman" pitchFamily="18" charset="0"/>
                <a:cs typeface="Times New Roman" pitchFamily="18" charset="0"/>
              </a:rPr>
              <a:t>.</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So </a:t>
            </a:r>
            <a:r>
              <a:rPr lang="en-IN" sz="2000" dirty="0" smtClean="0">
                <a:solidFill>
                  <a:schemeClr val="tx1"/>
                </a:solidFill>
                <a:latin typeface="Times New Roman" pitchFamily="18" charset="0"/>
                <a:cs typeface="Times New Roman" pitchFamily="18" charset="0"/>
              </a:rPr>
              <a:t>that our  selection of rear axle material is AISI 4140  alloy steel  we are try to improve the properties of this by intro the new material in composition in AISI 4140 alloy steel. </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The </a:t>
            </a:r>
            <a:r>
              <a:rPr lang="en-IN" sz="2000" dirty="0" smtClean="0">
                <a:solidFill>
                  <a:schemeClr val="tx1"/>
                </a:solidFill>
                <a:latin typeface="Times New Roman" pitchFamily="18" charset="0"/>
                <a:cs typeface="Times New Roman" pitchFamily="18" charset="0"/>
              </a:rPr>
              <a:t>grade of this alloy  is consist of  some alloy elements like that </a:t>
            </a:r>
            <a:r>
              <a:rPr lang="en-IN" sz="2000" dirty="0" err="1" smtClean="0">
                <a:solidFill>
                  <a:schemeClr val="tx1"/>
                </a:solidFill>
                <a:latin typeface="Times New Roman" pitchFamily="18" charset="0"/>
                <a:cs typeface="Times New Roman" pitchFamily="18" charset="0"/>
              </a:rPr>
              <a:t>chromium,molybdenum</a:t>
            </a:r>
            <a:r>
              <a:rPr lang="en-IN" sz="2000" dirty="0" smtClean="0">
                <a:solidFill>
                  <a:schemeClr val="tx1"/>
                </a:solidFill>
                <a:latin typeface="Times New Roman" pitchFamily="18" charset="0"/>
                <a:cs typeface="Times New Roman" pitchFamily="18" charset="0"/>
              </a:rPr>
              <a:t> and  other  </a:t>
            </a:r>
            <a:r>
              <a:rPr lang="en-IN" sz="2000" dirty="0" err="1" smtClean="0">
                <a:solidFill>
                  <a:schemeClr val="tx1"/>
                </a:solidFill>
                <a:latin typeface="Times New Roman" pitchFamily="18" charset="0"/>
                <a:cs typeface="Times New Roman" pitchFamily="18" charset="0"/>
              </a:rPr>
              <a:t>catbon</a:t>
            </a:r>
            <a:r>
              <a:rPr lang="en-IN" sz="2000" dirty="0" smtClean="0">
                <a:solidFill>
                  <a:schemeClr val="tx1"/>
                </a:solidFill>
                <a:latin typeface="Times New Roman" pitchFamily="18" charset="0"/>
                <a:cs typeface="Times New Roman" pitchFamily="18" charset="0"/>
              </a:rPr>
              <a:t>  etc., the grade is “ </a:t>
            </a:r>
            <a:r>
              <a:rPr lang="en-US" sz="2000" dirty="0" smtClean="0">
                <a:solidFill>
                  <a:schemeClr val="tx1"/>
                </a:solidFill>
                <a:latin typeface="Times New Roman" pitchFamily="18" charset="0"/>
                <a:cs typeface="Times New Roman" pitchFamily="18" charset="0"/>
              </a:rPr>
              <a:t>American Iron And Steel Institute</a:t>
            </a:r>
            <a:r>
              <a:rPr lang="en-IN" sz="2000" dirty="0" smtClean="0">
                <a:solidFill>
                  <a:schemeClr val="tx1"/>
                </a:solidFill>
                <a:latin typeface="Times New Roman" pitchFamily="18" charset="0"/>
                <a:cs typeface="Times New Roman" pitchFamily="18" charset="0"/>
              </a:rPr>
              <a:t>  4140  alloy  steel” this is one of the alloy steel material</a:t>
            </a:r>
            <a:r>
              <a:rPr lang="en-IN" sz="2000" dirty="0" smtClean="0">
                <a:solidFill>
                  <a:schemeClr val="tx1"/>
                </a:solidFill>
                <a:latin typeface="Times New Roman" pitchFamily="18" charset="0"/>
                <a:cs typeface="Times New Roman" pitchFamily="18" charset="0"/>
              </a:rPr>
              <a:t>,</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the  </a:t>
            </a:r>
            <a:r>
              <a:rPr lang="en-IN" sz="2000" dirty="0" smtClean="0">
                <a:solidFill>
                  <a:schemeClr val="tx1"/>
                </a:solidFill>
                <a:latin typeface="Times New Roman" pitchFamily="18" charset="0"/>
                <a:cs typeface="Times New Roman" pitchFamily="18" charset="0"/>
              </a:rPr>
              <a:t>selection of new material like the “zirconium  and aluminium” it composition in the  “ chromium-molybdenum alloy steel” for  our application of  its </a:t>
            </a:r>
            <a:r>
              <a:rPr lang="en-IN" sz="2000" dirty="0" smtClean="0">
                <a:solidFill>
                  <a:schemeClr val="tx1"/>
                </a:solidFill>
                <a:latin typeface="Times New Roman" pitchFamily="18" charset="0"/>
                <a:cs typeface="Times New Roman" pitchFamily="18" charset="0"/>
              </a:rPr>
              <a:t>properties.</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The aim of this project is to improve the rear axle shaft. </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We </a:t>
            </a:r>
            <a:r>
              <a:rPr lang="en-IN" sz="2000" dirty="0" smtClean="0">
                <a:solidFill>
                  <a:schemeClr val="tx1"/>
                </a:solidFill>
                <a:latin typeface="Times New Roman" pitchFamily="18" charset="0"/>
                <a:cs typeface="Times New Roman" pitchFamily="18" charset="0"/>
              </a:rPr>
              <a:t>are selection of materials are follows as a</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zirconium </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aluminium</a:t>
            </a:r>
            <a:r>
              <a:rPr lang="en-IN" sz="2000" dirty="0" smtClean="0">
                <a:solidFill>
                  <a:schemeClr val="tx1"/>
                </a:solidFill>
                <a:latin typeface="Times New Roman" pitchFamily="18" charset="0"/>
                <a:cs typeface="Times New Roman" pitchFamily="18" charset="0"/>
              </a:rPr>
              <a:t/>
            </a:r>
            <a:br>
              <a:rPr lang="en-IN" sz="2000" dirty="0" smtClean="0">
                <a:solidFill>
                  <a:schemeClr val="tx1"/>
                </a:solidFill>
                <a:latin typeface="Times New Roman" pitchFamily="18" charset="0"/>
                <a:cs typeface="Times New Roman" pitchFamily="18" charset="0"/>
              </a:rPr>
            </a:br>
            <a:r>
              <a:rPr lang="en-IN" sz="2000" dirty="0" smtClean="0"/>
              <a:t> </a:t>
            </a:r>
            <a:r>
              <a:rPr lang="en-IN" sz="2000" dirty="0" smtClean="0"/>
              <a:t/>
            </a:r>
            <a:br>
              <a:rPr lang="en-IN" sz="2000" dirty="0" smtClean="0"/>
            </a:br>
            <a:r>
              <a:rPr lang="en-IN" sz="2000" dirty="0" smtClean="0"/>
              <a:t> </a:t>
            </a:r>
            <a:endParaRPr lang="en-IN"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IN" sz="2000" dirty="0" smtClean="0"/>
              <a:t/>
            </a:r>
            <a:br>
              <a:rPr lang="en-IN" sz="2000" dirty="0" smtClean="0"/>
            </a:br>
            <a:r>
              <a:rPr lang="en-IN" sz="2000" dirty="0" smtClean="0"/>
              <a:t/>
            </a:r>
            <a:br>
              <a:rPr lang="en-IN" sz="2000" dirty="0" smtClean="0"/>
            </a:br>
            <a:r>
              <a:rPr lang="en-IN" sz="2000" smtClean="0"/>
              <a:t>      </a:t>
            </a:r>
            <a:r>
              <a:rPr lang="en-IN" sz="2000" smtClean="0"/>
              <a:t/>
            </a:r>
            <a:br>
              <a:rPr lang="en-IN" sz="2000" smtClean="0"/>
            </a:br>
            <a:endParaRPr lang="en-IN" sz="2000" dirty="0"/>
          </a:p>
        </p:txBody>
      </p:sp>
      <p:sp>
        <p:nvSpPr>
          <p:cNvPr id="6" name="Title 1"/>
          <p:cNvSpPr txBox="1">
            <a:spLocks/>
          </p:cNvSpPr>
          <p:nvPr/>
        </p:nvSpPr>
        <p:spPr>
          <a:xfrm>
            <a:off x="7452320" y="692696"/>
            <a:ext cx="9144000" cy="6858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2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r>
            <a:br>
              <a:rPr kumimoji="0" lang="en-IN" sz="2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endParaRPr kumimoji="0" lang="en-IN"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9" name="Rectangle 8"/>
          <p:cNvSpPr/>
          <p:nvPr/>
        </p:nvSpPr>
        <p:spPr>
          <a:xfrm>
            <a:off x="251520" y="260648"/>
            <a:ext cx="7200800" cy="6186309"/>
          </a:xfrm>
          <a:prstGeom prst="rect">
            <a:avLst/>
          </a:prstGeom>
        </p:spPr>
        <p:txBody>
          <a:bodyPr wrap="square">
            <a:spAutoFit/>
          </a:bodyPr>
          <a:lstStyle/>
          <a:p>
            <a:r>
              <a:rPr lang="en-IN" dirty="0" smtClean="0"/>
              <a:t/>
            </a:r>
            <a:br>
              <a:rPr lang="en-IN" dirty="0" smtClean="0"/>
            </a:br>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p:txBody>
      </p:sp>
      <p:sp>
        <p:nvSpPr>
          <p:cNvPr id="10" name="Rectangle 9"/>
          <p:cNvSpPr/>
          <p:nvPr/>
        </p:nvSpPr>
        <p:spPr>
          <a:xfrm>
            <a:off x="2286000" y="3105835"/>
            <a:ext cx="4572000" cy="646331"/>
          </a:xfrm>
          <a:prstGeom prst="rect">
            <a:avLst/>
          </a:prstGeom>
        </p:spPr>
        <p:txBody>
          <a:bodyPr>
            <a:spAutoFit/>
          </a:bodyPr>
          <a:lstStyle/>
          <a:p>
            <a:r>
              <a:rPr lang="en-IN" dirty="0" smtClean="0"/>
              <a:t/>
            </a:r>
            <a:br>
              <a:rPr lang="en-IN" dirty="0" smtClean="0"/>
            </a:br>
            <a:endParaRPr lang="en-IN" dirty="0"/>
          </a:p>
        </p:txBody>
      </p:sp>
      <p:sp>
        <p:nvSpPr>
          <p:cNvPr id="11" name="Rectangle 10"/>
          <p:cNvSpPr/>
          <p:nvPr/>
        </p:nvSpPr>
        <p:spPr>
          <a:xfrm>
            <a:off x="2286000" y="3105835"/>
            <a:ext cx="4572000" cy="646331"/>
          </a:xfrm>
          <a:prstGeom prst="rect">
            <a:avLst/>
          </a:prstGeom>
        </p:spPr>
        <p:txBody>
          <a:bodyPr>
            <a:spAutoFit/>
          </a:bodyPr>
          <a:lstStyle/>
          <a:p>
            <a:r>
              <a:rPr lang="en-IN" dirty="0" smtClean="0"/>
              <a:t/>
            </a:r>
            <a:br>
              <a:rPr lang="en-IN" dirty="0" smtClean="0"/>
            </a:br>
            <a:endParaRPr lang="en-IN" dirty="0"/>
          </a:p>
        </p:txBody>
      </p:sp>
      <p:sp>
        <p:nvSpPr>
          <p:cNvPr id="14337" name="Rectangle 1"/>
          <p:cNvSpPr>
            <a:spLocks noChangeArrowheads="1"/>
          </p:cNvSpPr>
          <p:nvPr/>
        </p:nvSpPr>
        <p:spPr bwMode="auto">
          <a:xfrm>
            <a:off x="0" y="-232379"/>
            <a:ext cx="9144000" cy="818685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p>
          <a:p>
            <a:pPr marL="0" marR="0" lvl="0" indent="0"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                                          AISI 4140 ALLOY STEEL</a:t>
            </a:r>
          </a:p>
          <a:p>
            <a:pPr marL="0" marR="0" lvl="0" indent="0"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Alloy steels are designated by AISI four-digit numbers. They comprise different kinds of steels having composition exceeding the limitations of B, C,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Mn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Mo, Ni, Si, Cr, and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Va</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set for carbon steels.</a:t>
            </a:r>
          </a:p>
          <a:p>
            <a:pPr marL="0" marR="0" lvl="0" indent="0"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AISI 4140 alloy steel is chromium, molybdenum, manganese containing low alloy steel. It has high fatigue strength, abrasion and impact resistance, toughness, and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torsional</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strength. The following datasheet gives an overview of AISI 4140 alloy steel.</a:t>
            </a:r>
          </a:p>
          <a:p>
            <a:pPr marL="0" marR="0" lvl="0" indent="0"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4.2.2Chemical Composition</a:t>
            </a:r>
            <a:endPar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The following table shows the chemical composition of AISI 4140 alloy steel</a:t>
            </a: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3" name="Table 12"/>
          <p:cNvGraphicFramePr>
            <a:graphicFrameLocks noGrp="1"/>
          </p:cNvGraphicFramePr>
          <p:nvPr/>
        </p:nvGraphicFramePr>
        <p:xfrm>
          <a:off x="1763688" y="4077072"/>
          <a:ext cx="6080760" cy="3354832"/>
        </p:xfrm>
        <a:graphic>
          <a:graphicData uri="http://schemas.openxmlformats.org/drawingml/2006/table">
            <a:tbl>
              <a:tblPr/>
              <a:tblGrid>
                <a:gridCol w="3039745"/>
                <a:gridCol w="3041015"/>
              </a:tblGrid>
              <a:tr h="0">
                <a:tc>
                  <a:txBody>
                    <a:bodyPr/>
                    <a:lstStyle/>
                    <a:p>
                      <a:pPr algn="just">
                        <a:lnSpc>
                          <a:spcPct val="150000"/>
                        </a:lnSpc>
                        <a:spcAft>
                          <a:spcPts val="270"/>
                        </a:spcAft>
                      </a:pPr>
                      <a:r>
                        <a:rPr lang="en-IN" sz="1800" dirty="0">
                          <a:solidFill>
                            <a:srgbClr val="222222"/>
                          </a:solidFill>
                          <a:latin typeface="Times New Roman"/>
                          <a:ea typeface="Times New Roman"/>
                          <a:cs typeface="Times New Roman"/>
                        </a:rPr>
                        <a:t>Element</a:t>
                      </a: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270"/>
                        </a:spcAft>
                      </a:pPr>
                      <a:r>
                        <a:rPr lang="en-IN" sz="1800">
                          <a:solidFill>
                            <a:srgbClr val="222222"/>
                          </a:solidFill>
                          <a:latin typeface="Times New Roman"/>
                          <a:ea typeface="Times New Roman"/>
                          <a:cs typeface="Times New Roman"/>
                        </a:rPr>
                        <a:t>     Content (%)</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270"/>
                        </a:spcAft>
                      </a:pPr>
                      <a:r>
                        <a:rPr lang="en-IN" sz="1800" dirty="0">
                          <a:solidFill>
                            <a:srgbClr val="222222"/>
                          </a:solidFill>
                          <a:latin typeface="Times New Roman"/>
                          <a:ea typeface="Times New Roman"/>
                          <a:cs typeface="Times New Roman"/>
                        </a:rPr>
                        <a:t>Iron, Fe </a:t>
                      </a: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270"/>
                        </a:spcAft>
                      </a:pPr>
                      <a:r>
                        <a:rPr lang="en-IN" sz="1800">
                          <a:solidFill>
                            <a:srgbClr val="222222"/>
                          </a:solidFill>
                          <a:latin typeface="Times New Roman"/>
                          <a:ea typeface="Times New Roman"/>
                          <a:cs typeface="Times New Roman"/>
                        </a:rPr>
                        <a:t>     96.785-97.77</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270"/>
                        </a:spcAft>
                      </a:pPr>
                      <a:r>
                        <a:rPr lang="en-IN" sz="1800" dirty="0">
                          <a:solidFill>
                            <a:srgbClr val="222222"/>
                          </a:solidFill>
                          <a:latin typeface="Times New Roman"/>
                          <a:ea typeface="Times New Roman"/>
                          <a:cs typeface="Times New Roman"/>
                        </a:rPr>
                        <a:t> Chromium, Cr</a:t>
                      </a: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270"/>
                        </a:spcAft>
                      </a:pPr>
                      <a:r>
                        <a:rPr lang="en-IN" sz="1800">
                          <a:solidFill>
                            <a:srgbClr val="222222"/>
                          </a:solidFill>
                          <a:latin typeface="Times New Roman"/>
                          <a:ea typeface="Times New Roman"/>
                          <a:cs typeface="Times New Roman"/>
                        </a:rPr>
                        <a:t>      0.80-1.10</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270"/>
                        </a:spcAft>
                      </a:pPr>
                      <a:r>
                        <a:rPr lang="en-IN" sz="1800" dirty="0">
                          <a:solidFill>
                            <a:srgbClr val="222222"/>
                          </a:solidFill>
                          <a:latin typeface="Times New Roman"/>
                          <a:ea typeface="Times New Roman"/>
                          <a:cs typeface="Times New Roman"/>
                        </a:rPr>
                        <a:t>Manganese, </a:t>
                      </a:r>
                      <a:r>
                        <a:rPr lang="en-IN" sz="1800" dirty="0" err="1">
                          <a:solidFill>
                            <a:srgbClr val="222222"/>
                          </a:solidFill>
                          <a:latin typeface="Times New Roman"/>
                          <a:ea typeface="Times New Roman"/>
                          <a:cs typeface="Times New Roman"/>
                        </a:rPr>
                        <a:t>Mn</a:t>
                      </a: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270"/>
                        </a:spcAft>
                      </a:pPr>
                      <a:r>
                        <a:rPr lang="en-IN" sz="1800">
                          <a:solidFill>
                            <a:srgbClr val="222222"/>
                          </a:solidFill>
                          <a:latin typeface="Times New Roman"/>
                          <a:ea typeface="Times New Roman"/>
                          <a:cs typeface="Times New Roman"/>
                        </a:rPr>
                        <a:t>      0.75-1.0</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270"/>
                        </a:spcAft>
                      </a:pPr>
                      <a:r>
                        <a:rPr lang="en-IN" sz="1800" dirty="0">
                          <a:solidFill>
                            <a:srgbClr val="222222"/>
                          </a:solidFill>
                          <a:latin typeface="Times New Roman"/>
                          <a:ea typeface="Times New Roman"/>
                          <a:cs typeface="Times New Roman"/>
                        </a:rPr>
                        <a:t>Carbon, C</a:t>
                      </a: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270"/>
                        </a:spcAft>
                      </a:pPr>
                      <a:r>
                        <a:rPr lang="en-IN" sz="1800">
                          <a:solidFill>
                            <a:srgbClr val="222222"/>
                          </a:solidFill>
                          <a:latin typeface="Times New Roman"/>
                          <a:ea typeface="Times New Roman"/>
                          <a:cs typeface="Times New Roman"/>
                        </a:rPr>
                        <a:t>      0.380-0.430</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270"/>
                        </a:spcAft>
                      </a:pPr>
                      <a:r>
                        <a:rPr lang="en-IN" sz="1800" dirty="0">
                          <a:solidFill>
                            <a:srgbClr val="222222"/>
                          </a:solidFill>
                          <a:latin typeface="Times New Roman"/>
                          <a:ea typeface="Times New Roman"/>
                          <a:cs typeface="Times New Roman"/>
                        </a:rPr>
                        <a:t>Silicon, Si</a:t>
                      </a: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270"/>
                        </a:spcAft>
                      </a:pPr>
                      <a:r>
                        <a:rPr lang="en-IN" sz="1800">
                          <a:solidFill>
                            <a:srgbClr val="222222"/>
                          </a:solidFill>
                          <a:latin typeface="Times New Roman"/>
                          <a:ea typeface="Times New Roman"/>
                          <a:cs typeface="Times New Roman"/>
                        </a:rPr>
                        <a:t>       0.15-0.30</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270"/>
                        </a:spcAft>
                      </a:pPr>
                      <a:r>
                        <a:rPr lang="en-IN" sz="1800">
                          <a:solidFill>
                            <a:srgbClr val="222222"/>
                          </a:solidFill>
                          <a:latin typeface="Times New Roman"/>
                          <a:ea typeface="Times New Roman"/>
                          <a:cs typeface="Times New Roman"/>
                        </a:rPr>
                        <a:t>Molybdenum, Mo</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270"/>
                        </a:spcAft>
                      </a:pPr>
                      <a:r>
                        <a:rPr lang="en-IN" sz="1800">
                          <a:solidFill>
                            <a:srgbClr val="222222"/>
                          </a:solidFill>
                          <a:latin typeface="Times New Roman"/>
                          <a:ea typeface="Times New Roman"/>
                          <a:cs typeface="Times New Roman"/>
                        </a:rPr>
                        <a:t>       0.15-0.25</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270"/>
                        </a:spcAft>
                      </a:pPr>
                      <a:r>
                        <a:rPr lang="en-IN" sz="1800">
                          <a:solidFill>
                            <a:srgbClr val="222222"/>
                          </a:solidFill>
                          <a:latin typeface="Times New Roman"/>
                          <a:ea typeface="Times New Roman"/>
                          <a:cs typeface="Times New Roman"/>
                        </a:rPr>
                        <a:t>Sulfur, S</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270"/>
                        </a:spcAft>
                      </a:pPr>
                      <a:r>
                        <a:rPr lang="en-IN" sz="1800" dirty="0">
                          <a:solidFill>
                            <a:srgbClr val="222222"/>
                          </a:solidFill>
                          <a:latin typeface="Times New Roman"/>
                          <a:ea typeface="Times New Roman"/>
                          <a:cs typeface="Times New Roman"/>
                        </a:rPr>
                        <a:t>       0.040</a:t>
                      </a: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68580" algn="just">
                        <a:lnSpc>
                          <a:spcPct val="150000"/>
                        </a:lnSpc>
                        <a:spcAft>
                          <a:spcPts val="270"/>
                        </a:spcAft>
                      </a:pPr>
                      <a:r>
                        <a:rPr lang="en-IN" sz="1800">
                          <a:solidFill>
                            <a:srgbClr val="222222"/>
                          </a:solidFill>
                          <a:latin typeface="Times New Roman"/>
                          <a:ea typeface="Times New Roman"/>
                          <a:cs typeface="Times New Roman"/>
                        </a:rPr>
                        <a:t>Phosphorous, P</a:t>
                      </a:r>
                      <a:endParaRPr lang="en-IN"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just">
                        <a:lnSpc>
                          <a:spcPct val="150000"/>
                        </a:lnSpc>
                        <a:spcAft>
                          <a:spcPts val="270"/>
                        </a:spcAft>
                      </a:pPr>
                      <a:r>
                        <a:rPr lang="en-IN" sz="1800" dirty="0">
                          <a:solidFill>
                            <a:srgbClr val="222222"/>
                          </a:solidFill>
                          <a:latin typeface="Times New Roman"/>
                          <a:ea typeface="Times New Roman"/>
                          <a:cs typeface="Times New Roman"/>
                        </a:rPr>
                        <a:t>      0.035</a:t>
                      </a: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305800" cy="648072"/>
          </a:xfrm>
        </p:spPr>
        <p:txBody>
          <a:bodyPr>
            <a:normAutofit/>
          </a:bodyPr>
          <a:lstStyle/>
          <a:p>
            <a:r>
              <a:rPr lang="en-IN" sz="2800" b="1" dirty="0" smtClean="0">
                <a:solidFill>
                  <a:schemeClr val="tx1"/>
                </a:solidFill>
                <a:latin typeface="Times New Roman" pitchFamily="18" charset="0"/>
                <a:cs typeface="Times New Roman" pitchFamily="18" charset="0"/>
              </a:rPr>
              <a:t>          DESIGN OF AISI 4140 ALLOY STEEL</a:t>
            </a:r>
            <a:endParaRPr lang="en-IN" sz="2800" b="1" dirty="0">
              <a:solidFill>
                <a:schemeClr val="tx1"/>
              </a:solidFill>
              <a:latin typeface="Times New Roman" pitchFamily="18" charset="0"/>
              <a:cs typeface="Times New Roman" pitchFamily="18" charset="0"/>
            </a:endParaRPr>
          </a:p>
        </p:txBody>
      </p:sp>
      <p:pic>
        <p:nvPicPr>
          <p:cNvPr id="3" name="Picture 2" descr="Mechanical_Report_Files/StaticFigure14.png"/>
          <p:cNvPicPr/>
          <p:nvPr/>
        </p:nvPicPr>
        <p:blipFill>
          <a:blip r:embed="rId2" cstate="print"/>
          <a:srcRect/>
          <a:stretch>
            <a:fillRect/>
          </a:stretch>
        </p:blipFill>
        <p:spPr bwMode="auto">
          <a:xfrm>
            <a:off x="971600" y="1268760"/>
            <a:ext cx="7344816" cy="504056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TotalTime>
  <Words>877</Words>
  <Application>Microsoft Office PowerPoint</Application>
  <PresentationFormat>On-screen Show (4:3)</PresentationFormat>
  <Paragraphs>372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   DESIGN AND ANALYSIS OF FAILURE AND IMPROVEMENT OF REAR AXLE SHAFT BY USING                           COMPOSITE MATERIAL</vt:lpstr>
      <vt:lpstr>                                                ABSTRACT                Shaft is a very important member in automobile vehicles for power transmition .the shaft in vehicle that transmit power from engine to wheel through transmission unit via a differential unit.                           Our project to analys the failure and improvement of rear axle shaft by using ANSYS software.the rear axle shaft is located in the differential unit which carry the more load and more vibration  due to  under a load condition.                 The main failure of axle shaft  at fatigue failure of the shaft due to improper hardening process and reduce of wear resistance of the shaft  during a running condition.now we intro the new metal in axle such as a AISI 4140 alloy steel.                 such take a metal as zirconium and aluminium  in the way of properties because of the failure of shaft is done by reduction of fatigue strength and wear resistance of shaft material.                 so the failure is reduced by improve the fatigue strength of the material.the axle shaft strength improved by composition of new material such zirconium and  aluminium which replace of chromium in the axle shaft material that analyzing by ANSYS software.</vt:lpstr>
      <vt:lpstr>                                                        INTRODUCTION                  Thus the project is failure analysis and improve the  rear axle shaft by using a        composite material.The  shaft have a more load  when its running condition and also more vibration to be developed  during a  running condition.                  The failure of shaft due to lot of ways such as a improper heat treatment,different load condition,reduce of fatigue strength,                  improper hardening process which is lead to reduce of fatigue strength.we are analyzing the different shaft material such we take the AISI 4140 alloy steel                   which is composition of “chromium-molybdenum alloy steel” the rear axle shaft which is main power transmission in vehicle.                   when the failure occur in axle shaft which leads to major problem in power transmission.the shaft material is a standard material so we are intro new material in the axle shaft material such as in AISI 4140 alloy steel.                  the composition of axle shaft material the chromium is replaced by “zirconium and aluminium”  the project is carry out by ANSYS software for analyzing the mechanical property of new composite of rear axle shaft and also analyse  rear axle shaft in the shaft using analysed ANSYS software</vt:lpstr>
      <vt:lpstr>                                                 LITERATURE REVIEW                    1.J.Sudhakaran, G.Sakthivel ,S.Sheril in the department of mechanical engineering for analysis of “performance  and analysis of  tractor  rear axle shaft using composite material”                   this is analysis of tractor rear axle shaft that can be solve the problems regarding when it breakdown and failure in field of operation. This project improve the rear axle shaft by using composite material.                  The rear axle shaft subjected to torsional and bending stress due to varying  load condition. This review about the  performance and failure of tractor rear axle shaft  that the member of power transmission in automobile.                   This involve the modify the shaft design and material strength that analysed by ANSYS software.this project  carry out the material of “ductile cast iron,E-glass and carbon fibre”                   which increasing material property to achieve the mechanical,suspension arms,long service,effective performance  are to be achieved. The aim of this project the present work is to design,analyse on existing model and purpose of change in shape and material</vt:lpstr>
      <vt:lpstr>                2. Subrata  kr mandal,palash kr maji and karmakar, in the CSIR-central mechanical engineering research institute for the “Analysis of an intermediate rear axle shaft failure”.                   In this project will modify the design of the shaft such as modify the some mechanical property of the shaft are to be done on it.                   This involve the process to improve the design of the shaft that shaft diameter  and length  are to be modified such a way.                  The shaft design generally done based on the application use of the shaft. Hera in this project the design was made of the keeping the fact that it is will be used in a rear axle shaft transmission system.                  This will also  increase the diameter of stepped portion  at  a ratio  increasing the  fillet  radius  the shaft failure  at the change  of  diameter and hence increasing  from lowering the stress  concentration.                  The detail design work of the wheel assembly is  found wanting the operating  under  ideal condition the predicted life of relatively short and leaves the no margin for vehicle misuse, a distinct possibility  with such an application.  </vt:lpstr>
      <vt:lpstr>                                       LOADS AND FORCES ON SHAFT                  The rear axle shaft subjected to point load on acting at both ends of the rear axle shaft.                                   This load depends upon the various factors  such as a weight of the of the vehicle, external loads on vehicle and weight of the shaft tends to varying load condition.                   The shaft has more vibration when more load and power transmitting condition. That the shaft more widely affected by fatigue load on the shaft.                   Then the shaft is to considered at simply supported beam for assembly and design of shaft which more load acting at both ends of the shaft.                    There are several loads acting on the shaft as follows:                                              Weight of the vehicle body.                                               Driving thrust.                                               Braking torque.                                               Torque reaction.                                               Side thrust</vt:lpstr>
      <vt:lpstr>                                          MATERIAL SELECTION                  Introduction                    This material for our project is  the application of  composite material based that improvement of  rear axle shaft such that the  selection of material is based on the material properties for our application.                   So that our  selection of rear axle material is AISI 4140  alloy steel  we are try to improve the properties of this by intro the new material in composition in AISI 4140 alloy steel.                     The grade of this alloy  is consist of  some alloy elements like that chromium,molybdenum and  other  catbon  etc., the grade is “ American Iron And Steel Institute  4140  alloy  steel” this is one of the alloy steel material,                   the  selection of new material like the “zirconium  and aluminium” it composition in the  “ chromium-molybdenum alloy steel” for  our application of  its properties. The aim of this project is to improve the rear axle shaft.                     We are selection of materials are follows as a                                                               zirconium                                                                 aluminium    </vt:lpstr>
      <vt:lpstr>         </vt:lpstr>
      <vt:lpstr>          DESIGN OF AISI 4140 ALLOY STEEL</vt:lpstr>
      <vt:lpstr>      TOTAL DEFORMATION OF AISI 4140 ALLOY      STEEL </vt:lpstr>
      <vt:lpstr>EQUIVELANT ELASTIC STRAIN OF AISI 4140 ALLOY STEEL</vt:lpstr>
      <vt:lpstr>EQUIVELANT ELASTIC STRESS OF AISI 4140 ALLOY STEEL</vt:lpstr>
      <vt:lpstr>                        Mechanical properties of AISI 4140                 </vt:lpstr>
      <vt:lpstr>                                                          CHROMIUM          chromium is a lustrous, brittle, hard metal. Its colour is silver-gray and it can be highly polished.         It does not tarnish in air, when heated it borns and forms the green chromic oxide.           Chromium is unstable in oxygen, it immediately produces a thin oxide layer that is impermeable to oxygen and protects the metal below.  4.3.1 Introduction         Chromium is a chemical element with Cr as its symbol. It belongs to group 6, periodic number 4 of the periodic table.         Its atomic number is 24.Chromium is a steely-gray lustrous, brittle, hard metal.         It is known to have high corrosion resistance. When polished, it gains a very shiny surface,             which is used to plate other metals so as to form a protective and attractive covering.Chromium is mined as chromite ore. </vt:lpstr>
      <vt:lpstr>Properties of chromium       </vt:lpstr>
      <vt:lpstr>                                                     ALUMINIUM             Aluminum is a very light metal with a specific weight of 2.7 g/cm3 Aluminum is ductile and has a low melting point and density   .         Aluminum naturally generates a protective thin oxide coating which keeps the metal from making further contact with environment           Aluminum is a very light metal with a specific weight of 2.7 g/cm3, about a third of that of steel.          This cuts the costs of manufacturing with aluminum. Again, its use in vehicles reduces dead-weight and energy consumption while increasing load          Aluminum naturally generates a protective thin oxide coating which keeps the metal from making further contact with the environment.        It is particularly useful for capacity. This also reduces noise.applications where it is exposed to corroding agents, as in kitchen cabinets and in vehicles.        Different types of surface treatment such as anodising, painting or lacquering can further improve this property.  </vt:lpstr>
      <vt:lpstr>         PROPERTIES OF ALUMINIUM</vt:lpstr>
      <vt:lpstr>                                          ZIRCONIUM       Zirconium (Zr) is a chemical element with atomic number 40 and represented with the chemical symbol ‘Zr’ in the periodic table.  It was discovered by Martin Klaproth in the year 1798. This is named after a mineral Zircon as it is the most important source of zirconium.  4.5.1 Physical properties of Zirconium          The element is a gray-white, lustrous, strong transition metal that forms a variety of organometallic and inorganic compounds.          It is highly resistant to corrosion and heat. The hardness of it is similar to that of copper and it is lighter than steel.          Zirconium is available in about 30 mineral species and its major source is Zircon. More than 1.5 million tonnes of Zircon are mined each year, mainly in South Africa and Australia. </vt:lpstr>
      <vt:lpstr>         ZIRCONIUM  PROPERTIES</vt:lpstr>
      <vt:lpstr>                          FAILURE ANALYSIS OF  REAR  AXLE  SHAFT    Introduction          Failure analysis of rear axle shaft that is reduce the  function or performance of the shaft during a operating condition the failure  of the shaft that cause of lot of way for  failure occur in the shaft. The shaft tends ti failure by during a rotation and improper lubrication a nd also a fatigue failure which cause of failure of shaft    reasons the cause of failure to followas                             Fatigue failure                             Improper heat treatment                            Improper loading                             Improper design etc.,            The failure of shaft mainly discussed fatigue failure of shaft which is main cause for failure and also a various types of  failure to be occur during the shaft rotation   to main cause produce vibration in the shaft such follow as                            Transverse Vibrations.                           Torsional Vibrations.                           Critical Speed Vibrations.                           Component Failure. </vt:lpstr>
      <vt:lpstr>                     ANALYSIS OF REAR AXLE SHAFT             For design and investigation of engineering difficulties  or problem we can solve by using the software is called ANSYS software. The ansys is finite element analysis software for advanced by ansys.             It is user  friendly graphical user interface package. Many no of CAD programmers  have straight interfaces with the ANSYS program through software written by ANSYS   or by the CAD venders.           Interpreter for the programs like AutoCAD, and pro/engineer are accessible from ANSYS software.         There are following tasks which enable the ANSYS finite element analysis software for engineers to execute the performance on the models         Construct the computer models or send CAD models  of structures,products components or systems          Petition the operating loads or other design production state  Examine the physical properties such as stress levels, temperature, disseminate etc         Optimize a design early in growth action to diminish manufacture piece          Do prototype testing in ambient where it otherwise would be undesirable or impossible</vt:lpstr>
      <vt:lpstr>                                      COMPOSITE MATERIAL         The chemical composition that appear the “chromium-molybdenum alloy steel” the our project is to applied the “zirconium and aluminium” to added instead of chromium.   The chromium present  in AISI 4140 Steel  as 0.80%  to 1.10%  in exact percentage of chromium present in aisi 4140 steel is 1 % to be presented.        That we taken the standard percentage of Cr-1% then we add the Zr and Al in the percentage of  0.70% and 0.30% which it equal to percentage of chromium,          that new composite material is sample to be tested as per condition of sample material for its mechanical property to be prepared on the following composition of material</vt:lpstr>
      <vt:lpstr>        COMPOSITON OF COMPOSITE MATERIAL</vt:lpstr>
      <vt:lpstr>      DESIGN OF COMPOSITE SHAFT</vt:lpstr>
      <vt:lpstr>TOTAL DEFORMATION OF COMPOSITE MATERIAL</vt:lpstr>
      <vt:lpstr>EQUIVELANT ELASTIC STRAIN OF COMPOSITE MATERIAL</vt:lpstr>
      <vt:lpstr>     PROPERTIES OF COMPOSITE MATERIAL</vt:lpstr>
      <vt:lpstr>                            CONCLUSION                     RESULT  AND DISCUSSION</vt:lpstr>
      <vt:lpstr>              MODAL ANALYSIS OF MATERIAL</vt:lpstr>
      <vt:lpstr>CONLUSION The analysis of AISI 4140 alloy steel and composite material for analysis of static and modal analysis was done by using ANSYS software R18.2 version The analysis of composite material for static and modal analysis was done using ANSYS software R18.2 version The total deformation, equivalent elastic strain and equivalent stress are analysed for both AISI 4140 alloy steel and composite material are to be analysed. That also show the total deformation, equivalent elastic strain and equivalent stress of composite material is better than AISI 4140 alloy steel The properties of composite material also better than AISI 4140 alloy steel So we are improve the material property that is done by ANSYS software for composite materials that we are suggest the more applications of automobiles for using composite material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ANALYSIS OF FAILURE AND IMPROVEMENT OF REAR AXLE SHAFT BY USING COMPOSITE MATERIAL</dc:title>
  <dc:creator>Modern</dc:creator>
  <cp:lastModifiedBy>Modern</cp:lastModifiedBy>
  <cp:revision>31</cp:revision>
  <dcterms:created xsi:type="dcterms:W3CDTF">2020-09-21T09:27:38Z</dcterms:created>
  <dcterms:modified xsi:type="dcterms:W3CDTF">2020-09-21T14:37:03Z</dcterms:modified>
</cp:coreProperties>
</file>