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478" r:id="rId2"/>
    <p:sldId id="493" r:id="rId3"/>
    <p:sldId id="491" r:id="rId4"/>
    <p:sldId id="537" r:id="rId5"/>
    <p:sldId id="538" r:id="rId6"/>
    <p:sldId id="659" r:id="rId7"/>
    <p:sldId id="658" r:id="rId8"/>
    <p:sldId id="558" r:id="rId9"/>
    <p:sldId id="559" r:id="rId10"/>
    <p:sldId id="567" r:id="rId11"/>
    <p:sldId id="568" r:id="rId12"/>
    <p:sldId id="569" r:id="rId13"/>
    <p:sldId id="570" r:id="rId14"/>
    <p:sldId id="571" r:id="rId15"/>
    <p:sldId id="572" r:id="rId16"/>
    <p:sldId id="660" r:id="rId17"/>
    <p:sldId id="573" r:id="rId18"/>
    <p:sldId id="574" r:id="rId19"/>
    <p:sldId id="575" r:id="rId20"/>
    <p:sldId id="578" r:id="rId21"/>
    <p:sldId id="57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H46tNOzs3amSlYRHTcKgnw" hashData="2RxE+2xV/IjuA9M6NMBkBSK75DI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505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60" autoAdjust="0"/>
    <p:restoredTop sz="90929"/>
  </p:normalViewPr>
  <p:slideViewPr>
    <p:cSldViewPr>
      <p:cViewPr varScale="1">
        <p:scale>
          <a:sx n="62" d="100"/>
          <a:sy n="62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79818F-0A79-40EC-8A9E-1996DCC51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4D113-5E48-4EDE-966F-7060300AA2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B5920-B61F-4E03-8C64-CD5577362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96A6-397F-4099-B318-C71A61CDC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76338-D226-48CB-A858-012D0111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EFEF8-BA5D-4E10-B4F6-85A50DC9C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C9AE4-23A0-467D-A1CF-98852C940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9D3C-8C87-4813-9110-D6282EAFD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1C446-DBDF-418E-A2B4-27C156AB8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B819-BEFE-42B5-B749-D9A49A1C5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2F662-5538-4678-A6BA-2C5813D25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A64AB-131D-4013-8090-5D6704797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6D8FE99-3B45-4F71-BB82-AAC521379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839200" cy="914400"/>
          </a:xfrm>
          <a:solidFill>
            <a:schemeClr val="bg1"/>
          </a:solidFill>
          <a:ln>
            <a:solidFill>
              <a:srgbClr val="FF33CC"/>
            </a:solidFill>
          </a:ln>
        </p:spPr>
        <p:txBody>
          <a:bodyPr/>
          <a:lstStyle/>
          <a:p>
            <a:pPr eaLnBrk="1" hangingPunct="1"/>
            <a:r>
              <a:rPr lang="en-US" sz="2800" i="1" dirty="0" smtClean="0">
                <a:solidFill>
                  <a:schemeClr val="accent2"/>
                </a:solidFill>
                <a:latin typeface="Arial" charset="0"/>
              </a:rPr>
              <a:t>Design &amp; Analysis of Combustion System for Diesel Engines</a:t>
            </a: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04800" y="2895600"/>
            <a:ext cx="8839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latin typeface="Blackadder ITC" pitchFamily="82" charset="0"/>
              </a:rPr>
              <a:t>Means &amp; Methods to Promote Matured Combustion….</a:t>
            </a:r>
            <a:endParaRPr lang="en-US" sz="40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  <p:grpSp>
        <p:nvGrpSpPr>
          <p:cNvPr id="103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5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1045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1043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7" name="Group 15"/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1041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38" name="Group 18"/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1039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1" name="Picture 20" descr="VEERA NAME TA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4419600"/>
            <a:ext cx="4273458" cy="1200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4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2819400" y="0"/>
            <a:ext cx="410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Combustion in CI Engine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0" y="609600"/>
            <a:ext cx="87534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The combustion process proceeds by the following stages:</a:t>
            </a:r>
          </a:p>
          <a:p>
            <a:endParaRPr lang="en-CA"/>
          </a:p>
          <a:p>
            <a:r>
              <a:rPr lang="en-CA" i="1"/>
              <a:t>Ignition delay (ab)</a:t>
            </a:r>
            <a:r>
              <a:rPr lang="en-CA"/>
              <a:t> - fuel is injected directly into the cylinder towards the end of  the compression stroke. </a:t>
            </a:r>
          </a:p>
          <a:p>
            <a:r>
              <a:rPr lang="en-CA"/>
              <a:t> The liquid fuel atomizes into small drops and  penetrates into the combustion chamber. </a:t>
            </a:r>
          </a:p>
          <a:p>
            <a:r>
              <a:rPr lang="en-CA"/>
              <a:t>The fuel vaporizes and mixes with the high-temperature high-pressure air. </a:t>
            </a:r>
          </a:p>
        </p:txBody>
      </p:sp>
      <p:grpSp>
        <p:nvGrpSpPr>
          <p:cNvPr id="6151" name="Group 28"/>
          <p:cNvGrpSpPr>
            <a:grpSpLocks/>
          </p:cNvGrpSpPr>
          <p:nvPr/>
        </p:nvGrpSpPr>
        <p:grpSpPr bwMode="auto">
          <a:xfrm>
            <a:off x="2947988" y="3352800"/>
            <a:ext cx="5815012" cy="3368675"/>
            <a:chOff x="804863" y="1320800"/>
            <a:chExt cx="7372350" cy="4486275"/>
          </a:xfrm>
        </p:grpSpPr>
        <p:pic>
          <p:nvPicPr>
            <p:cNvPr id="6152" name="Picture 2" descr="~lwf00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320800"/>
              <a:ext cx="7372350" cy="448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3" name="Rectangle 6"/>
            <p:cNvSpPr>
              <a:spLocks noChangeArrowheads="1"/>
            </p:cNvSpPr>
            <p:nvPr/>
          </p:nvSpPr>
          <p:spPr bwMode="auto">
            <a:xfrm>
              <a:off x="3708400" y="5129213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Rectangle 7"/>
            <p:cNvSpPr>
              <a:spLocks noChangeArrowheads="1"/>
            </p:cNvSpPr>
            <p:nvPr/>
          </p:nvSpPr>
          <p:spPr bwMode="auto">
            <a:xfrm>
              <a:off x="2451100" y="5129213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Rectangle 8"/>
            <p:cNvSpPr>
              <a:spLocks noChangeArrowheads="1"/>
            </p:cNvSpPr>
            <p:nvPr/>
          </p:nvSpPr>
          <p:spPr bwMode="auto">
            <a:xfrm>
              <a:off x="1219200" y="5129213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Text Box 9"/>
            <p:cNvSpPr txBox="1">
              <a:spLocks noChangeArrowheads="1"/>
            </p:cNvSpPr>
            <p:nvPr/>
          </p:nvSpPr>
          <p:spPr bwMode="auto">
            <a:xfrm>
              <a:off x="2384425" y="5129213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-10</a:t>
              </a:r>
            </a:p>
          </p:txBody>
        </p:sp>
        <p:sp>
          <p:nvSpPr>
            <p:cNvPr id="6157" name="Text Box 10"/>
            <p:cNvSpPr txBox="1">
              <a:spLocks noChangeArrowheads="1"/>
            </p:cNvSpPr>
            <p:nvPr/>
          </p:nvSpPr>
          <p:spPr bwMode="auto">
            <a:xfrm>
              <a:off x="3641725" y="5129213"/>
              <a:ext cx="465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TC</a:t>
              </a:r>
            </a:p>
          </p:txBody>
        </p:sp>
        <p:sp>
          <p:nvSpPr>
            <p:cNvPr id="6158" name="Text Box 11"/>
            <p:cNvSpPr txBox="1">
              <a:spLocks noChangeArrowheads="1"/>
            </p:cNvSpPr>
            <p:nvPr/>
          </p:nvSpPr>
          <p:spPr bwMode="auto">
            <a:xfrm>
              <a:off x="1101725" y="5129213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-20</a:t>
              </a:r>
            </a:p>
          </p:txBody>
        </p:sp>
        <p:sp>
          <p:nvSpPr>
            <p:cNvPr id="6159" name="Rectangle 12"/>
            <p:cNvSpPr>
              <a:spLocks noChangeArrowheads="1"/>
            </p:cNvSpPr>
            <p:nvPr/>
          </p:nvSpPr>
          <p:spPr bwMode="auto">
            <a:xfrm>
              <a:off x="4965700" y="5141913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Rectangle 13"/>
            <p:cNvSpPr>
              <a:spLocks noChangeArrowheads="1"/>
            </p:cNvSpPr>
            <p:nvPr/>
          </p:nvSpPr>
          <p:spPr bwMode="auto">
            <a:xfrm>
              <a:off x="6223000" y="5141913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Rectangle 14"/>
            <p:cNvSpPr>
              <a:spLocks noChangeArrowheads="1"/>
            </p:cNvSpPr>
            <p:nvPr/>
          </p:nvSpPr>
          <p:spPr bwMode="auto">
            <a:xfrm>
              <a:off x="7480300" y="5141913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4962525" y="5116513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</a:t>
              </a: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6257925" y="5141913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20</a:t>
              </a:r>
            </a:p>
          </p:txBody>
        </p:sp>
        <p:sp>
          <p:nvSpPr>
            <p:cNvPr id="6164" name="Text Box 17"/>
            <p:cNvSpPr txBox="1">
              <a:spLocks noChangeArrowheads="1"/>
            </p:cNvSpPr>
            <p:nvPr/>
          </p:nvSpPr>
          <p:spPr bwMode="auto">
            <a:xfrm>
              <a:off x="7502525" y="5116513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30</a:t>
              </a:r>
            </a:p>
          </p:txBody>
        </p:sp>
        <p:grpSp>
          <p:nvGrpSpPr>
            <p:cNvPr id="6165" name="Group 19"/>
            <p:cNvGrpSpPr>
              <a:grpSpLocks/>
            </p:cNvGrpSpPr>
            <p:nvPr/>
          </p:nvGrpSpPr>
          <p:grpSpPr bwMode="auto">
            <a:xfrm>
              <a:off x="1406525" y="4316413"/>
              <a:ext cx="844550" cy="763587"/>
              <a:chOff x="1406525" y="4316413"/>
              <a:chExt cx="844550" cy="763587"/>
            </a:xfrm>
          </p:grpSpPr>
          <p:sp>
            <p:nvSpPr>
              <p:cNvPr id="6172" name="Text Box 4"/>
              <p:cNvSpPr txBox="1">
                <a:spLocks noChangeArrowheads="1"/>
              </p:cNvSpPr>
              <p:nvPr/>
            </p:nvSpPr>
            <p:spPr bwMode="auto">
              <a:xfrm>
                <a:off x="1406525" y="4316413"/>
                <a:ext cx="844550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Start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6173" name="Line 18"/>
              <p:cNvSpPr>
                <a:spLocks noChangeShapeType="1"/>
              </p:cNvSpPr>
              <p:nvPr/>
            </p:nvSpPr>
            <p:spPr bwMode="auto">
              <a:xfrm>
                <a:off x="1638300" y="48260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6" name="Group 20"/>
            <p:cNvGrpSpPr>
              <a:grpSpLocks/>
            </p:cNvGrpSpPr>
            <p:nvPr/>
          </p:nvGrpSpPr>
          <p:grpSpPr bwMode="auto">
            <a:xfrm>
              <a:off x="3806825" y="4316413"/>
              <a:ext cx="923925" cy="788987"/>
              <a:chOff x="3806825" y="4316413"/>
              <a:chExt cx="923925" cy="788987"/>
            </a:xfrm>
          </p:grpSpPr>
          <p:sp>
            <p:nvSpPr>
              <p:cNvPr id="6170" name="Text Box 5"/>
              <p:cNvSpPr txBox="1">
                <a:spLocks noChangeArrowheads="1"/>
              </p:cNvSpPr>
              <p:nvPr/>
            </p:nvSpPr>
            <p:spPr bwMode="auto">
              <a:xfrm>
                <a:off x="3806825" y="4316413"/>
                <a:ext cx="923925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End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6171" name="Line 19"/>
              <p:cNvSpPr>
                <a:spLocks noChangeShapeType="1"/>
              </p:cNvSpPr>
              <p:nvPr/>
            </p:nvSpPr>
            <p:spPr bwMode="auto">
              <a:xfrm>
                <a:off x="4165600" y="48514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Freeform 25"/>
            <p:cNvSpPr/>
            <p:nvPr/>
          </p:nvSpPr>
          <p:spPr>
            <a:xfrm>
              <a:off x="2070822" y="2183383"/>
              <a:ext cx="3815991" cy="1852016"/>
            </a:xfrm>
            <a:custGeom>
              <a:avLst/>
              <a:gdLst>
                <a:gd name="connsiteX0" fmla="*/ 483476 w 3815255"/>
                <a:gd name="connsiteY0" fmla="*/ 1395248 h 1852449"/>
                <a:gd name="connsiteX1" fmla="*/ 231228 w 3815255"/>
                <a:gd name="connsiteY1" fmla="*/ 1489842 h 1852449"/>
                <a:gd name="connsiteX2" fmla="*/ 310055 w 3815255"/>
                <a:gd name="connsiteY2" fmla="*/ 1679028 h 1852449"/>
                <a:gd name="connsiteX3" fmla="*/ 515007 w 3815255"/>
                <a:gd name="connsiteY3" fmla="*/ 1679028 h 1852449"/>
                <a:gd name="connsiteX4" fmla="*/ 546538 w 3815255"/>
                <a:gd name="connsiteY4" fmla="*/ 638504 h 1852449"/>
                <a:gd name="connsiteX5" fmla="*/ 846083 w 3815255"/>
                <a:gd name="connsiteY5" fmla="*/ 796159 h 1852449"/>
                <a:gd name="connsiteX6" fmla="*/ 783021 w 3815255"/>
                <a:gd name="connsiteY6" fmla="*/ 1316421 h 1852449"/>
                <a:gd name="connsiteX7" fmla="*/ 1839310 w 3815255"/>
                <a:gd name="connsiteY7" fmla="*/ 1300655 h 1852449"/>
                <a:gd name="connsiteX8" fmla="*/ 3258207 w 3815255"/>
                <a:gd name="connsiteY8" fmla="*/ 922283 h 1852449"/>
                <a:gd name="connsiteX9" fmla="*/ 3352800 w 3815255"/>
                <a:gd name="connsiteY9" fmla="*/ 433552 h 1852449"/>
                <a:gd name="connsiteX10" fmla="*/ 483476 w 3815255"/>
                <a:gd name="connsiteY10" fmla="*/ 165538 h 1852449"/>
                <a:gd name="connsiteX11" fmla="*/ 483476 w 3815255"/>
                <a:gd name="connsiteY11" fmla="*/ 1395248 h 1852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5255" h="1852449">
                  <a:moveTo>
                    <a:pt x="483476" y="1395248"/>
                  </a:moveTo>
                  <a:cubicBezTo>
                    <a:pt x="441435" y="1615965"/>
                    <a:pt x="260131" y="1442545"/>
                    <a:pt x="231228" y="1489842"/>
                  </a:cubicBezTo>
                  <a:cubicBezTo>
                    <a:pt x="202325" y="1537139"/>
                    <a:pt x="262759" y="1647497"/>
                    <a:pt x="310055" y="1679028"/>
                  </a:cubicBezTo>
                  <a:cubicBezTo>
                    <a:pt x="357351" y="1710559"/>
                    <a:pt x="475593" y="1852449"/>
                    <a:pt x="515007" y="1679028"/>
                  </a:cubicBezTo>
                  <a:cubicBezTo>
                    <a:pt x="554421" y="1505607"/>
                    <a:pt x="491359" y="785649"/>
                    <a:pt x="546538" y="638504"/>
                  </a:cubicBezTo>
                  <a:cubicBezTo>
                    <a:pt x="601717" y="491359"/>
                    <a:pt x="806669" y="683173"/>
                    <a:pt x="846083" y="796159"/>
                  </a:cubicBezTo>
                  <a:cubicBezTo>
                    <a:pt x="885497" y="909145"/>
                    <a:pt x="617483" y="1232338"/>
                    <a:pt x="783021" y="1316421"/>
                  </a:cubicBezTo>
                  <a:cubicBezTo>
                    <a:pt x="948559" y="1400504"/>
                    <a:pt x="1426779" y="1366345"/>
                    <a:pt x="1839310" y="1300655"/>
                  </a:cubicBezTo>
                  <a:cubicBezTo>
                    <a:pt x="2251841" y="1234965"/>
                    <a:pt x="3005959" y="1066800"/>
                    <a:pt x="3258207" y="922283"/>
                  </a:cubicBezTo>
                  <a:cubicBezTo>
                    <a:pt x="3510455" y="777766"/>
                    <a:pt x="3815255" y="559676"/>
                    <a:pt x="3352800" y="433552"/>
                  </a:cubicBezTo>
                  <a:cubicBezTo>
                    <a:pt x="2890345" y="307428"/>
                    <a:pt x="966952" y="0"/>
                    <a:pt x="483476" y="165538"/>
                  </a:cubicBezTo>
                  <a:cubicBezTo>
                    <a:pt x="0" y="331076"/>
                    <a:pt x="525517" y="1174531"/>
                    <a:pt x="483476" y="13952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048971" y="3580852"/>
              <a:ext cx="3884422" cy="3805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43167" y="3961403"/>
              <a:ext cx="1523580" cy="763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7" name="Text Box 2"/>
          <p:cNvSpPr txBox="1">
            <a:spLocks noChangeArrowheads="1"/>
          </p:cNvSpPr>
          <p:nvPr/>
        </p:nvSpPr>
        <p:spPr bwMode="auto">
          <a:xfrm>
            <a:off x="2743200" y="466725"/>
            <a:ext cx="41084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Combustion in CI Engine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38125" y="1419225"/>
            <a:ext cx="87534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i="1"/>
              <a:t>Premixed combustion phase (bc)</a:t>
            </a:r>
            <a:r>
              <a:rPr lang="en-CA"/>
              <a:t> – combustion of the fuel which has mixed with the air to within the flammability limits (air at high-temperature and high-pressure) during the ignition delay period occurs rapidly in a few crank angles. </a:t>
            </a:r>
          </a:p>
        </p:txBody>
      </p:sp>
      <p:grpSp>
        <p:nvGrpSpPr>
          <p:cNvPr id="7189" name="Group 26"/>
          <p:cNvGrpSpPr>
            <a:grpSpLocks/>
          </p:cNvGrpSpPr>
          <p:nvPr/>
        </p:nvGrpSpPr>
        <p:grpSpPr bwMode="auto">
          <a:xfrm>
            <a:off x="2185988" y="3260725"/>
            <a:ext cx="6500812" cy="3063875"/>
            <a:chOff x="804863" y="1320800"/>
            <a:chExt cx="7372350" cy="4486275"/>
          </a:xfrm>
        </p:grpSpPr>
        <p:pic>
          <p:nvPicPr>
            <p:cNvPr id="7190" name="Picture 2" descr="~lwf002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4863" y="1320800"/>
              <a:ext cx="7372350" cy="448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91" name="Rectangle 6"/>
            <p:cNvSpPr>
              <a:spLocks noChangeArrowheads="1"/>
            </p:cNvSpPr>
            <p:nvPr/>
          </p:nvSpPr>
          <p:spPr bwMode="auto">
            <a:xfrm>
              <a:off x="3708400" y="5129213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2" name="Rectangle 7"/>
            <p:cNvSpPr>
              <a:spLocks noChangeArrowheads="1"/>
            </p:cNvSpPr>
            <p:nvPr/>
          </p:nvSpPr>
          <p:spPr bwMode="auto">
            <a:xfrm>
              <a:off x="2451100" y="5129213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3" name="Rectangle 8"/>
            <p:cNvSpPr>
              <a:spLocks noChangeArrowheads="1"/>
            </p:cNvSpPr>
            <p:nvPr/>
          </p:nvSpPr>
          <p:spPr bwMode="auto">
            <a:xfrm>
              <a:off x="1219200" y="5129213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4" name="Text Box 9"/>
            <p:cNvSpPr txBox="1">
              <a:spLocks noChangeArrowheads="1"/>
            </p:cNvSpPr>
            <p:nvPr/>
          </p:nvSpPr>
          <p:spPr bwMode="auto">
            <a:xfrm>
              <a:off x="2384425" y="5129213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-10</a:t>
              </a:r>
            </a:p>
          </p:txBody>
        </p:sp>
        <p:sp>
          <p:nvSpPr>
            <p:cNvPr id="7195" name="Text Box 10"/>
            <p:cNvSpPr txBox="1">
              <a:spLocks noChangeArrowheads="1"/>
            </p:cNvSpPr>
            <p:nvPr/>
          </p:nvSpPr>
          <p:spPr bwMode="auto">
            <a:xfrm>
              <a:off x="3641725" y="5129213"/>
              <a:ext cx="465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TC</a:t>
              </a:r>
            </a:p>
          </p:txBody>
        </p:sp>
        <p:sp>
          <p:nvSpPr>
            <p:cNvPr id="7196" name="Text Box 11"/>
            <p:cNvSpPr txBox="1">
              <a:spLocks noChangeArrowheads="1"/>
            </p:cNvSpPr>
            <p:nvPr/>
          </p:nvSpPr>
          <p:spPr bwMode="auto">
            <a:xfrm>
              <a:off x="1101725" y="5129213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-20</a:t>
              </a:r>
            </a:p>
          </p:txBody>
        </p:sp>
        <p:sp>
          <p:nvSpPr>
            <p:cNvPr id="7197" name="Rectangle 12"/>
            <p:cNvSpPr>
              <a:spLocks noChangeArrowheads="1"/>
            </p:cNvSpPr>
            <p:nvPr/>
          </p:nvSpPr>
          <p:spPr bwMode="auto">
            <a:xfrm>
              <a:off x="4965700" y="5141913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8" name="Rectangle 13"/>
            <p:cNvSpPr>
              <a:spLocks noChangeArrowheads="1"/>
            </p:cNvSpPr>
            <p:nvPr/>
          </p:nvSpPr>
          <p:spPr bwMode="auto">
            <a:xfrm>
              <a:off x="6223000" y="5141913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9" name="Rectangle 14"/>
            <p:cNvSpPr>
              <a:spLocks noChangeArrowheads="1"/>
            </p:cNvSpPr>
            <p:nvPr/>
          </p:nvSpPr>
          <p:spPr bwMode="auto">
            <a:xfrm>
              <a:off x="7480300" y="5141913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0" name="Text Box 15"/>
            <p:cNvSpPr txBox="1">
              <a:spLocks noChangeArrowheads="1"/>
            </p:cNvSpPr>
            <p:nvPr/>
          </p:nvSpPr>
          <p:spPr bwMode="auto">
            <a:xfrm>
              <a:off x="4962525" y="5116513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</a:t>
              </a:r>
            </a:p>
          </p:txBody>
        </p:sp>
        <p:sp>
          <p:nvSpPr>
            <p:cNvPr id="7201" name="Text Box 16"/>
            <p:cNvSpPr txBox="1">
              <a:spLocks noChangeArrowheads="1"/>
            </p:cNvSpPr>
            <p:nvPr/>
          </p:nvSpPr>
          <p:spPr bwMode="auto">
            <a:xfrm>
              <a:off x="6257925" y="5141913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20</a:t>
              </a:r>
            </a:p>
          </p:txBody>
        </p:sp>
        <p:sp>
          <p:nvSpPr>
            <p:cNvPr id="7202" name="Text Box 17"/>
            <p:cNvSpPr txBox="1">
              <a:spLocks noChangeArrowheads="1"/>
            </p:cNvSpPr>
            <p:nvPr/>
          </p:nvSpPr>
          <p:spPr bwMode="auto">
            <a:xfrm>
              <a:off x="7502525" y="5116513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30</a:t>
              </a:r>
            </a:p>
          </p:txBody>
        </p:sp>
        <p:grpSp>
          <p:nvGrpSpPr>
            <p:cNvPr id="7203" name="Group 19"/>
            <p:cNvGrpSpPr>
              <a:grpSpLocks/>
            </p:cNvGrpSpPr>
            <p:nvPr/>
          </p:nvGrpSpPr>
          <p:grpSpPr bwMode="auto">
            <a:xfrm>
              <a:off x="1406525" y="4316413"/>
              <a:ext cx="844550" cy="763587"/>
              <a:chOff x="1406525" y="4316413"/>
              <a:chExt cx="844550" cy="763587"/>
            </a:xfrm>
          </p:grpSpPr>
          <p:sp>
            <p:nvSpPr>
              <p:cNvPr id="7209" name="Text Box 4"/>
              <p:cNvSpPr txBox="1">
                <a:spLocks noChangeArrowheads="1"/>
              </p:cNvSpPr>
              <p:nvPr/>
            </p:nvSpPr>
            <p:spPr bwMode="auto">
              <a:xfrm>
                <a:off x="1406525" y="4316413"/>
                <a:ext cx="844550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Start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7210" name="Line 18"/>
              <p:cNvSpPr>
                <a:spLocks noChangeShapeType="1"/>
              </p:cNvSpPr>
              <p:nvPr/>
            </p:nvSpPr>
            <p:spPr bwMode="auto">
              <a:xfrm>
                <a:off x="1638300" y="48260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204" name="Group 20"/>
            <p:cNvGrpSpPr>
              <a:grpSpLocks/>
            </p:cNvGrpSpPr>
            <p:nvPr/>
          </p:nvGrpSpPr>
          <p:grpSpPr bwMode="auto">
            <a:xfrm>
              <a:off x="3806825" y="4316413"/>
              <a:ext cx="923925" cy="788987"/>
              <a:chOff x="3806825" y="4316413"/>
              <a:chExt cx="923925" cy="788987"/>
            </a:xfrm>
          </p:grpSpPr>
          <p:sp>
            <p:nvSpPr>
              <p:cNvPr id="7207" name="Text Box 5"/>
              <p:cNvSpPr txBox="1">
                <a:spLocks noChangeArrowheads="1"/>
              </p:cNvSpPr>
              <p:nvPr/>
            </p:nvSpPr>
            <p:spPr bwMode="auto">
              <a:xfrm>
                <a:off x="3806825" y="4316413"/>
                <a:ext cx="923925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End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7208" name="Line 19"/>
              <p:cNvSpPr>
                <a:spLocks noChangeShapeType="1"/>
              </p:cNvSpPr>
              <p:nvPr/>
            </p:nvSpPr>
            <p:spPr bwMode="auto">
              <a:xfrm>
                <a:off x="4165600" y="48514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048074" y="3582534"/>
              <a:ext cx="3886911" cy="378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43004" y="3961426"/>
              <a:ext cx="1524879" cy="7624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04800"/>
            <a:ext cx="7772400" cy="1981200"/>
          </a:xfrm>
        </p:spPr>
        <p:txBody>
          <a:bodyPr/>
          <a:lstStyle/>
          <a:p>
            <a:r>
              <a:rPr lang="en-CA" sz="2400" i="1" smtClean="0"/>
              <a:t>Mixing controlled combustion phase (cd)</a:t>
            </a:r>
            <a:r>
              <a:rPr lang="en-CA" sz="2400" smtClean="0"/>
              <a:t> – after premixed gas consumed, the burning rate is controlled by the rate at which mixture becomes available for burning.  </a:t>
            </a:r>
          </a:p>
          <a:p>
            <a:r>
              <a:rPr lang="en-CA" sz="2400" smtClean="0"/>
              <a:t>The burning rate is controlled primarily by the fuel-air mixing process. </a:t>
            </a:r>
          </a:p>
        </p:txBody>
      </p:sp>
      <p:grpSp>
        <p:nvGrpSpPr>
          <p:cNvPr id="8198" name="Group 26"/>
          <p:cNvGrpSpPr>
            <a:grpSpLocks/>
          </p:cNvGrpSpPr>
          <p:nvPr/>
        </p:nvGrpSpPr>
        <p:grpSpPr bwMode="auto">
          <a:xfrm>
            <a:off x="804863" y="2295525"/>
            <a:ext cx="7372350" cy="4486275"/>
            <a:chOff x="804863" y="2295525"/>
            <a:chExt cx="7372350" cy="4486275"/>
          </a:xfrm>
        </p:grpSpPr>
        <p:pic>
          <p:nvPicPr>
            <p:cNvPr id="8199" name="Picture 2" descr="~lwf0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2295525"/>
              <a:ext cx="7372350" cy="448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Rectangle 6"/>
            <p:cNvSpPr>
              <a:spLocks noChangeArrowheads="1"/>
            </p:cNvSpPr>
            <p:nvPr/>
          </p:nvSpPr>
          <p:spPr bwMode="auto">
            <a:xfrm>
              <a:off x="3708400" y="6103938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1" name="Rectangle 7"/>
            <p:cNvSpPr>
              <a:spLocks noChangeArrowheads="1"/>
            </p:cNvSpPr>
            <p:nvPr/>
          </p:nvSpPr>
          <p:spPr bwMode="auto">
            <a:xfrm>
              <a:off x="2451100" y="6103938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Rectangle 8"/>
            <p:cNvSpPr>
              <a:spLocks noChangeArrowheads="1"/>
            </p:cNvSpPr>
            <p:nvPr/>
          </p:nvSpPr>
          <p:spPr bwMode="auto">
            <a:xfrm>
              <a:off x="1219200" y="6103938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Text Box 9"/>
            <p:cNvSpPr txBox="1">
              <a:spLocks noChangeArrowheads="1"/>
            </p:cNvSpPr>
            <p:nvPr/>
          </p:nvSpPr>
          <p:spPr bwMode="auto">
            <a:xfrm>
              <a:off x="2384425" y="6103938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-10</a:t>
              </a:r>
            </a:p>
          </p:txBody>
        </p:sp>
        <p:sp>
          <p:nvSpPr>
            <p:cNvPr id="8204" name="Text Box 10"/>
            <p:cNvSpPr txBox="1">
              <a:spLocks noChangeArrowheads="1"/>
            </p:cNvSpPr>
            <p:nvPr/>
          </p:nvSpPr>
          <p:spPr bwMode="auto">
            <a:xfrm>
              <a:off x="3641725" y="6103938"/>
              <a:ext cx="465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TC</a:t>
              </a:r>
            </a:p>
          </p:txBody>
        </p:sp>
        <p:sp>
          <p:nvSpPr>
            <p:cNvPr id="8205" name="Text Box 11"/>
            <p:cNvSpPr txBox="1">
              <a:spLocks noChangeArrowheads="1"/>
            </p:cNvSpPr>
            <p:nvPr/>
          </p:nvSpPr>
          <p:spPr bwMode="auto">
            <a:xfrm>
              <a:off x="1101725" y="6103938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-20</a:t>
              </a:r>
            </a:p>
          </p:txBody>
        </p:sp>
        <p:sp>
          <p:nvSpPr>
            <p:cNvPr id="8206" name="Rectangle 12"/>
            <p:cNvSpPr>
              <a:spLocks noChangeArrowheads="1"/>
            </p:cNvSpPr>
            <p:nvPr/>
          </p:nvSpPr>
          <p:spPr bwMode="auto">
            <a:xfrm>
              <a:off x="4965700" y="6116638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Rectangle 13"/>
            <p:cNvSpPr>
              <a:spLocks noChangeArrowheads="1"/>
            </p:cNvSpPr>
            <p:nvPr/>
          </p:nvSpPr>
          <p:spPr bwMode="auto">
            <a:xfrm>
              <a:off x="6223000" y="6116638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Rectangle 14"/>
            <p:cNvSpPr>
              <a:spLocks noChangeArrowheads="1"/>
            </p:cNvSpPr>
            <p:nvPr/>
          </p:nvSpPr>
          <p:spPr bwMode="auto">
            <a:xfrm>
              <a:off x="7480300" y="6116638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15"/>
            <p:cNvSpPr txBox="1">
              <a:spLocks noChangeArrowheads="1"/>
            </p:cNvSpPr>
            <p:nvPr/>
          </p:nvSpPr>
          <p:spPr bwMode="auto">
            <a:xfrm>
              <a:off x="4962525" y="609123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</a:t>
              </a:r>
            </a:p>
          </p:txBody>
        </p:sp>
        <p:sp>
          <p:nvSpPr>
            <p:cNvPr id="8210" name="Text Box 16"/>
            <p:cNvSpPr txBox="1">
              <a:spLocks noChangeArrowheads="1"/>
            </p:cNvSpPr>
            <p:nvPr/>
          </p:nvSpPr>
          <p:spPr bwMode="auto">
            <a:xfrm>
              <a:off x="6257925" y="611663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20</a:t>
              </a:r>
            </a:p>
          </p:txBody>
        </p:sp>
        <p:sp>
          <p:nvSpPr>
            <p:cNvPr id="8211" name="Text Box 17"/>
            <p:cNvSpPr txBox="1">
              <a:spLocks noChangeArrowheads="1"/>
            </p:cNvSpPr>
            <p:nvPr/>
          </p:nvSpPr>
          <p:spPr bwMode="auto">
            <a:xfrm>
              <a:off x="7502525" y="609123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30</a:t>
              </a:r>
            </a:p>
          </p:txBody>
        </p:sp>
        <p:grpSp>
          <p:nvGrpSpPr>
            <p:cNvPr id="8212" name="Group 19"/>
            <p:cNvGrpSpPr>
              <a:grpSpLocks/>
            </p:cNvGrpSpPr>
            <p:nvPr/>
          </p:nvGrpSpPr>
          <p:grpSpPr bwMode="auto">
            <a:xfrm>
              <a:off x="1406525" y="5291138"/>
              <a:ext cx="844550" cy="763587"/>
              <a:chOff x="1406525" y="4316413"/>
              <a:chExt cx="844550" cy="763587"/>
            </a:xfrm>
          </p:grpSpPr>
          <p:sp>
            <p:nvSpPr>
              <p:cNvPr id="8217" name="Text Box 4"/>
              <p:cNvSpPr txBox="1">
                <a:spLocks noChangeArrowheads="1"/>
              </p:cNvSpPr>
              <p:nvPr/>
            </p:nvSpPr>
            <p:spPr bwMode="auto">
              <a:xfrm>
                <a:off x="1406525" y="4316413"/>
                <a:ext cx="844550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Start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8218" name="Line 18"/>
              <p:cNvSpPr>
                <a:spLocks noChangeShapeType="1"/>
              </p:cNvSpPr>
              <p:nvPr/>
            </p:nvSpPr>
            <p:spPr bwMode="auto">
              <a:xfrm>
                <a:off x="1638300" y="48260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213" name="Group 20"/>
            <p:cNvGrpSpPr>
              <a:grpSpLocks/>
            </p:cNvGrpSpPr>
            <p:nvPr/>
          </p:nvGrpSpPr>
          <p:grpSpPr bwMode="auto">
            <a:xfrm>
              <a:off x="3806825" y="5291138"/>
              <a:ext cx="923925" cy="788987"/>
              <a:chOff x="3806825" y="4316413"/>
              <a:chExt cx="923925" cy="788987"/>
            </a:xfrm>
          </p:grpSpPr>
          <p:sp>
            <p:nvSpPr>
              <p:cNvPr id="8215" name="Text Box 5"/>
              <p:cNvSpPr txBox="1">
                <a:spLocks noChangeArrowheads="1"/>
              </p:cNvSpPr>
              <p:nvPr/>
            </p:nvSpPr>
            <p:spPr bwMode="auto">
              <a:xfrm>
                <a:off x="3806825" y="4316413"/>
                <a:ext cx="923925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End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8216" name="Line 19"/>
              <p:cNvSpPr>
                <a:spLocks noChangeShapeType="1"/>
              </p:cNvSpPr>
              <p:nvPr/>
            </p:nvSpPr>
            <p:spPr bwMode="auto">
              <a:xfrm>
                <a:off x="4165600" y="48514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5943600" y="4937125"/>
              <a:ext cx="152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7772400" cy="4114800"/>
          </a:xfrm>
        </p:spPr>
        <p:txBody>
          <a:bodyPr/>
          <a:lstStyle/>
          <a:p>
            <a:r>
              <a:rPr lang="en-CA" sz="2400" i="1" smtClean="0"/>
              <a:t>Mixing controlled combustion phase (cd)</a:t>
            </a:r>
            <a:r>
              <a:rPr lang="en-CA" sz="2400" smtClean="0"/>
              <a:t> – after premixed gas consumed, the burning rate is controlled by the rate at which mixture becomes available for burning.  </a:t>
            </a:r>
          </a:p>
          <a:p>
            <a:r>
              <a:rPr lang="en-CA" sz="2400" smtClean="0"/>
              <a:t>The burning rate is controlled primarily by the fuel-air mixing process. </a:t>
            </a:r>
          </a:p>
          <a:p>
            <a:r>
              <a:rPr lang="en-CA" sz="2400" i="1" smtClean="0"/>
              <a:t>Late combustion phase (de)</a:t>
            </a:r>
            <a:r>
              <a:rPr lang="en-CA" sz="2400" smtClean="0"/>
              <a:t> – heat release may proceed at a lower rate well into the expansion stroke (no additional fuel injected during this phase).  </a:t>
            </a:r>
          </a:p>
          <a:p>
            <a:r>
              <a:rPr lang="en-CA" sz="2400" smtClean="0"/>
              <a:t>Combustion of any unburned liquid fuel and soot is responsible for this.</a:t>
            </a:r>
            <a:endParaRPr lang="en-US" sz="2400" smtClean="0"/>
          </a:p>
          <a:p>
            <a:endParaRPr lang="en-US" sz="2400" smtClean="0"/>
          </a:p>
        </p:txBody>
      </p:sp>
      <p:grpSp>
        <p:nvGrpSpPr>
          <p:cNvPr id="9221" name="Group 26"/>
          <p:cNvGrpSpPr>
            <a:grpSpLocks/>
          </p:cNvGrpSpPr>
          <p:nvPr/>
        </p:nvGrpSpPr>
        <p:grpSpPr bwMode="auto">
          <a:xfrm>
            <a:off x="3557588" y="3810000"/>
            <a:ext cx="5357812" cy="2743200"/>
            <a:chOff x="804863" y="1685925"/>
            <a:chExt cx="7372350" cy="4486275"/>
          </a:xfrm>
        </p:grpSpPr>
        <p:pic>
          <p:nvPicPr>
            <p:cNvPr id="9222" name="Picture 2" descr="~lwf002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04863" y="1685925"/>
              <a:ext cx="7372350" cy="448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3708400" y="5494338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4" name="Rectangle 7"/>
            <p:cNvSpPr>
              <a:spLocks noChangeArrowheads="1"/>
            </p:cNvSpPr>
            <p:nvPr/>
          </p:nvSpPr>
          <p:spPr bwMode="auto">
            <a:xfrm>
              <a:off x="2451100" y="5494338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5" name="Rectangle 8"/>
            <p:cNvSpPr>
              <a:spLocks noChangeArrowheads="1"/>
            </p:cNvSpPr>
            <p:nvPr/>
          </p:nvSpPr>
          <p:spPr bwMode="auto">
            <a:xfrm>
              <a:off x="1219200" y="5494338"/>
              <a:ext cx="3556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9"/>
            <p:cNvSpPr txBox="1">
              <a:spLocks noChangeArrowheads="1"/>
            </p:cNvSpPr>
            <p:nvPr/>
          </p:nvSpPr>
          <p:spPr bwMode="auto">
            <a:xfrm>
              <a:off x="2384425" y="5494338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-10</a:t>
              </a:r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3641725" y="5494338"/>
              <a:ext cx="465138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TC</a:t>
              </a:r>
            </a:p>
          </p:txBody>
        </p:sp>
        <p:sp>
          <p:nvSpPr>
            <p:cNvPr id="9228" name="Text Box 11"/>
            <p:cNvSpPr txBox="1">
              <a:spLocks noChangeArrowheads="1"/>
            </p:cNvSpPr>
            <p:nvPr/>
          </p:nvSpPr>
          <p:spPr bwMode="auto">
            <a:xfrm>
              <a:off x="1101725" y="5494338"/>
              <a:ext cx="455613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-20</a:t>
              </a:r>
            </a:p>
          </p:txBody>
        </p:sp>
        <p:sp>
          <p:nvSpPr>
            <p:cNvPr id="9229" name="Rectangle 12"/>
            <p:cNvSpPr>
              <a:spLocks noChangeArrowheads="1"/>
            </p:cNvSpPr>
            <p:nvPr/>
          </p:nvSpPr>
          <p:spPr bwMode="auto">
            <a:xfrm>
              <a:off x="4965700" y="5507038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0" name="Rectangle 13"/>
            <p:cNvSpPr>
              <a:spLocks noChangeArrowheads="1"/>
            </p:cNvSpPr>
            <p:nvPr/>
          </p:nvSpPr>
          <p:spPr bwMode="auto">
            <a:xfrm>
              <a:off x="6223000" y="5507038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1" name="Rectangle 14"/>
            <p:cNvSpPr>
              <a:spLocks noChangeArrowheads="1"/>
            </p:cNvSpPr>
            <p:nvPr/>
          </p:nvSpPr>
          <p:spPr bwMode="auto">
            <a:xfrm>
              <a:off x="7480300" y="5507038"/>
              <a:ext cx="381000" cy="2159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15"/>
            <p:cNvSpPr txBox="1">
              <a:spLocks noChangeArrowheads="1"/>
            </p:cNvSpPr>
            <p:nvPr/>
          </p:nvSpPr>
          <p:spPr bwMode="auto">
            <a:xfrm>
              <a:off x="4962525" y="548163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10</a:t>
              </a:r>
            </a:p>
          </p:txBody>
        </p:sp>
        <p:sp>
          <p:nvSpPr>
            <p:cNvPr id="9233" name="Text Box 16"/>
            <p:cNvSpPr txBox="1">
              <a:spLocks noChangeArrowheads="1"/>
            </p:cNvSpPr>
            <p:nvPr/>
          </p:nvSpPr>
          <p:spPr bwMode="auto">
            <a:xfrm>
              <a:off x="6257925" y="550703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20</a:t>
              </a:r>
            </a:p>
          </p:txBody>
        </p:sp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7502525" y="5481638"/>
              <a:ext cx="387350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/>
                <a:t>30</a:t>
              </a:r>
            </a:p>
          </p:txBody>
        </p:sp>
        <p:grpSp>
          <p:nvGrpSpPr>
            <p:cNvPr id="9235" name="Group 19"/>
            <p:cNvGrpSpPr>
              <a:grpSpLocks/>
            </p:cNvGrpSpPr>
            <p:nvPr/>
          </p:nvGrpSpPr>
          <p:grpSpPr bwMode="auto">
            <a:xfrm>
              <a:off x="1406525" y="4681538"/>
              <a:ext cx="844550" cy="763587"/>
              <a:chOff x="1406525" y="4316413"/>
              <a:chExt cx="844550" cy="763587"/>
            </a:xfrm>
          </p:grpSpPr>
          <p:sp>
            <p:nvSpPr>
              <p:cNvPr id="9239" name="Text Box 4"/>
              <p:cNvSpPr txBox="1">
                <a:spLocks noChangeArrowheads="1"/>
              </p:cNvSpPr>
              <p:nvPr/>
            </p:nvSpPr>
            <p:spPr bwMode="auto">
              <a:xfrm>
                <a:off x="1406525" y="4316413"/>
                <a:ext cx="844550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Start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9240" name="Line 18"/>
              <p:cNvSpPr>
                <a:spLocks noChangeShapeType="1"/>
              </p:cNvSpPr>
              <p:nvPr/>
            </p:nvSpPr>
            <p:spPr bwMode="auto">
              <a:xfrm>
                <a:off x="1638300" y="48260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236" name="Group 20"/>
            <p:cNvGrpSpPr>
              <a:grpSpLocks/>
            </p:cNvGrpSpPr>
            <p:nvPr/>
          </p:nvGrpSpPr>
          <p:grpSpPr bwMode="auto">
            <a:xfrm>
              <a:off x="3806825" y="4681538"/>
              <a:ext cx="923925" cy="788987"/>
              <a:chOff x="3806825" y="4316413"/>
              <a:chExt cx="923925" cy="788987"/>
            </a:xfrm>
          </p:grpSpPr>
          <p:sp>
            <p:nvSpPr>
              <p:cNvPr id="9237" name="Text Box 5"/>
              <p:cNvSpPr txBox="1">
                <a:spLocks noChangeArrowheads="1"/>
              </p:cNvSpPr>
              <p:nvPr/>
            </p:nvSpPr>
            <p:spPr bwMode="auto">
              <a:xfrm>
                <a:off x="3806825" y="4316413"/>
                <a:ext cx="923925" cy="517525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CA" sz="1400" b="1">
                    <a:solidFill>
                      <a:srgbClr val="FF3300"/>
                    </a:solidFill>
                  </a:rPr>
                  <a:t>End of</a:t>
                </a:r>
              </a:p>
              <a:p>
                <a:r>
                  <a:rPr lang="en-CA" sz="1400" b="1">
                    <a:solidFill>
                      <a:srgbClr val="FF3300"/>
                    </a:solidFill>
                  </a:rPr>
                  <a:t>injecction</a:t>
                </a:r>
                <a:endParaRPr lang="en-US" sz="1400" b="1">
                  <a:solidFill>
                    <a:srgbClr val="FF3300"/>
                  </a:solidFill>
                </a:endParaRPr>
              </a:p>
            </p:txBody>
          </p:sp>
          <p:sp>
            <p:nvSpPr>
              <p:cNvPr id="9238" name="Line 19"/>
              <p:cNvSpPr>
                <a:spLocks noChangeShapeType="1"/>
              </p:cNvSpPr>
              <p:nvPr/>
            </p:nvSpPr>
            <p:spPr bwMode="auto">
              <a:xfrm>
                <a:off x="4165600" y="4851400"/>
                <a:ext cx="0" cy="25400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209925" y="176213"/>
            <a:ext cx="237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Ignition Delay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" y="735013"/>
            <a:ext cx="87312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Ignition delay is defined as the time (or crank angle interval) from when the fuel injection starts to the onset of combustion.</a:t>
            </a:r>
          </a:p>
          <a:p>
            <a:pPr>
              <a:buFont typeface="Arial" charset="0"/>
              <a:buChar char="•"/>
            </a:pPr>
            <a:r>
              <a:rPr lang="en-US"/>
              <a:t>Both physical and chemical processes must take place before a significant fraction of the fuel chemical energy is released.</a:t>
            </a:r>
          </a:p>
          <a:p>
            <a:pPr>
              <a:buFont typeface="Arial" charset="0"/>
              <a:buChar char="•"/>
            </a:pPr>
            <a:r>
              <a:rPr lang="en-US" i="1" u="sng"/>
              <a:t>Physical processes</a:t>
            </a:r>
            <a:r>
              <a:rPr lang="en-US"/>
              <a:t> are fuel spray atomization, evaporation and mixing of  fuel vapour with cylinder air.</a:t>
            </a:r>
          </a:p>
          <a:p>
            <a:pPr>
              <a:buFont typeface="Arial" charset="0"/>
              <a:buChar char="•"/>
            </a:pPr>
            <a:r>
              <a:rPr lang="en-US"/>
              <a:t>Good atomization requires high fuel pressure, small injector hole diameter, optimum fuel viscosity, high cylinder pressure (large divergence angle).</a:t>
            </a:r>
          </a:p>
          <a:p>
            <a:pPr>
              <a:buFont typeface="Arial" charset="0"/>
              <a:buChar char="•"/>
            </a:pPr>
            <a:r>
              <a:rPr lang="en-US"/>
              <a:t>Rate of vaporization of the fuel droplets depends on droplet diameter, velocity, fuel volatility, pressure and temperature of the air.</a:t>
            </a:r>
          </a:p>
          <a:p>
            <a:pPr>
              <a:buFont typeface="Arial" charset="0"/>
              <a:buChar char="•"/>
            </a:pPr>
            <a:r>
              <a:rPr lang="en-US" i="1" u="sng"/>
              <a:t>Chemical processes:</a:t>
            </a:r>
            <a:r>
              <a:rPr lang="en-US"/>
              <a:t> Autoignition phenomenon in premixed fuel-air. </a:t>
            </a:r>
          </a:p>
          <a:p>
            <a:pPr>
              <a:buFont typeface="Arial" charset="0"/>
              <a:buChar char="•"/>
            </a:pPr>
            <a:r>
              <a:rPr lang="en-US"/>
              <a:t> Complex </a:t>
            </a:r>
            <a:r>
              <a:rPr lang="en-US" b="1"/>
              <a:t>heterogeneous reactions</a:t>
            </a:r>
            <a:r>
              <a:rPr lang="en-US"/>
              <a:t> (reactions occurring on the liquid fuel drop surface) also occur.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05200" y="609600"/>
            <a:ext cx="23701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Ignition Delay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288925" y="1712913"/>
            <a:ext cx="8855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The ignition characteristics of the fuel affect the ignition delay.</a:t>
            </a:r>
          </a:p>
          <a:p>
            <a:pPr>
              <a:buFont typeface="Arial" charset="0"/>
              <a:buChar char="•"/>
            </a:pPr>
            <a:r>
              <a:rPr lang="en-US"/>
              <a:t>The ignition quality of a fuel is defined by its </a:t>
            </a:r>
            <a:r>
              <a:rPr lang="en-US" b="1"/>
              <a:t>cetane number</a:t>
            </a:r>
            <a:r>
              <a:rPr lang="en-US"/>
              <a:t> CN.</a:t>
            </a:r>
          </a:p>
          <a:p>
            <a:pPr>
              <a:buFont typeface="Arial" charset="0"/>
              <a:buChar char="•"/>
            </a:pPr>
            <a:r>
              <a:rPr lang="en-US"/>
              <a:t>For </a:t>
            </a:r>
            <a:r>
              <a:rPr lang="en-US" i="1"/>
              <a:t>low</a:t>
            </a:r>
            <a:r>
              <a:rPr lang="en-US"/>
              <a:t> cetane fuels the ignition delay is long and most of the injected fuel is accumulated in the cylinder before autoignition .</a:t>
            </a:r>
          </a:p>
          <a:p>
            <a:pPr>
              <a:buFont typeface="Arial" charset="0"/>
              <a:buChar char="•"/>
            </a:pPr>
            <a:r>
              <a:rPr lang="en-US"/>
              <a:t>This leads to rapid combustion.</a:t>
            </a:r>
          </a:p>
          <a:p>
            <a:pPr>
              <a:buFont typeface="Arial" charset="0"/>
              <a:buChar char="•"/>
            </a:pPr>
            <a:r>
              <a:rPr lang="en-US"/>
              <a:t> Under extreme cases, this produces an audible knocking sound referred to as “diesel knock”.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2800" smtClean="0"/>
              <a:t>Combustion Problems in Diesel Engine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057400"/>
            <a:ext cx="3143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143000"/>
            <a:ext cx="29718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91000"/>
            <a:ext cx="34575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67000" y="152400"/>
            <a:ext cx="2628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Cetane Number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123825" y="709613"/>
            <a:ext cx="879157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cetane number scale is defined by blends of two pure hydrocarbon reference fuels.</a:t>
            </a:r>
          </a:p>
          <a:p>
            <a:pPr>
              <a:buFont typeface="Arial" charset="0"/>
              <a:buChar char="•"/>
            </a:pPr>
            <a:r>
              <a:rPr lang="en-US"/>
              <a:t>For </a:t>
            </a:r>
            <a:r>
              <a:rPr lang="en-US" i="1"/>
              <a:t>high</a:t>
            </a:r>
            <a:r>
              <a:rPr lang="en-US"/>
              <a:t> cetane fuels the ignition delay is short and very little fuel is injected  before autoignition, </a:t>
            </a:r>
          </a:p>
          <a:p>
            <a:pPr>
              <a:buFont typeface="Arial" charset="0"/>
              <a:buChar char="•"/>
            </a:pPr>
            <a:r>
              <a:rPr lang="en-US"/>
              <a:t>The heat release rate is controlled by the rate of fuel injection and fuel-air mixing – smoother engine operation.</a:t>
            </a:r>
            <a:endParaRPr lang="en-CA"/>
          </a:p>
          <a:p>
            <a:r>
              <a:rPr lang="en-CA"/>
              <a:t>By definition, cetane (n-hexadecane, C</a:t>
            </a:r>
            <a:r>
              <a:rPr lang="en-CA" baseline="-25000"/>
              <a:t>16</a:t>
            </a:r>
            <a:r>
              <a:rPr lang="en-CA"/>
              <a:t>H</a:t>
            </a:r>
            <a:r>
              <a:rPr lang="en-CA" baseline="-25000"/>
              <a:t>34</a:t>
            </a:r>
            <a:r>
              <a:rPr lang="en-CA"/>
              <a:t>) has a value of 100.</a:t>
            </a:r>
          </a:p>
          <a:p>
            <a:r>
              <a:rPr lang="en-CA"/>
              <a:t>In the original procedures </a:t>
            </a:r>
            <a:r>
              <a:rPr lang="en-CA">
                <a:latin typeface="Symbol" pitchFamily="18" charset="2"/>
              </a:rPr>
              <a:t>a</a:t>
            </a:r>
            <a:r>
              <a:rPr lang="en-CA"/>
              <a:t>-methylnaphtalene (C</a:t>
            </a:r>
            <a:r>
              <a:rPr lang="en-CA" baseline="-25000"/>
              <a:t>11</a:t>
            </a:r>
            <a:r>
              <a:rPr lang="en-CA"/>
              <a:t>H</a:t>
            </a:r>
            <a:r>
              <a:rPr lang="en-CA" baseline="-25000"/>
              <a:t>10</a:t>
            </a:r>
            <a:r>
              <a:rPr lang="en-CA"/>
              <a:t>) with a cetane number  of zero represented the bottom of the scale.  </a:t>
            </a:r>
          </a:p>
          <a:p>
            <a:r>
              <a:rPr lang="en-CA"/>
              <a:t>This has since been replaced by heptamethylnonane, (HMN) has a cetane number of  15, which is a more stable compound.</a:t>
            </a:r>
          </a:p>
          <a:p>
            <a:r>
              <a:rPr lang="en-CA"/>
              <a:t>The higher the CN the better the ignition quality, i.e., shorter ignition delay.</a:t>
            </a:r>
          </a:p>
          <a:p>
            <a:r>
              <a:rPr lang="en-CA"/>
              <a:t>The cetane number is given by:</a:t>
            </a:r>
          </a:p>
          <a:p>
            <a:r>
              <a:rPr lang="en-CA"/>
              <a:t>		CN = (%</a:t>
            </a:r>
            <a:r>
              <a:rPr lang="en-CA" i="1"/>
              <a:t> hexadecane)</a:t>
            </a:r>
            <a:r>
              <a:rPr lang="en-CA"/>
              <a:t> + 0.15 (% HMN)</a:t>
            </a:r>
            <a:endParaRPr lang="en-US" baseline="30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397125" y="227013"/>
            <a:ext cx="491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Cetane Number versus Octane Number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0825" y="709613"/>
            <a:ext cx="8389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The octane number and cetane number of a fuel are inversely correlated.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76400" y="6172200"/>
            <a:ext cx="567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Gasoline is a poor diesel fuel and vice versa.</a:t>
            </a:r>
          </a:p>
        </p:txBody>
      </p:sp>
      <p:pic>
        <p:nvPicPr>
          <p:cNvPr id="20485" name="Picture 5" descr="~lwf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85863"/>
            <a:ext cx="85344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721100" y="2921000"/>
            <a:ext cx="63500" cy="635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3962400" y="4203700"/>
            <a:ext cx="63500" cy="635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191000" y="4660900"/>
            <a:ext cx="63500" cy="635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4419600" y="4940300"/>
            <a:ext cx="63500" cy="635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Oval 10"/>
          <p:cNvSpPr>
            <a:spLocks noChangeArrowheads="1"/>
          </p:cNvSpPr>
          <p:nvPr/>
        </p:nvSpPr>
        <p:spPr bwMode="auto">
          <a:xfrm>
            <a:off x="4711700" y="5092700"/>
            <a:ext cx="63500" cy="635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1" name="Oval 11"/>
          <p:cNvSpPr>
            <a:spLocks noChangeArrowheads="1"/>
          </p:cNvSpPr>
          <p:nvPr/>
        </p:nvSpPr>
        <p:spPr bwMode="auto">
          <a:xfrm>
            <a:off x="4191000" y="2247900"/>
            <a:ext cx="63500" cy="63500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4191000" y="2692400"/>
            <a:ext cx="50800" cy="50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57600" y="3937000"/>
            <a:ext cx="50800" cy="50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3683000" y="4114800"/>
            <a:ext cx="50800" cy="50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3822700" y="4318000"/>
            <a:ext cx="50800" cy="50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3873500" y="4445000"/>
            <a:ext cx="50800" cy="508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679825" y="5891213"/>
            <a:ext cx="14747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Cetane number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 rot="-5400000">
            <a:off x="5344319" y="3261519"/>
            <a:ext cx="333533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Cetane motor method octane number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3644900" y="2120900"/>
            <a:ext cx="1104900" cy="3022600"/>
          </a:xfrm>
          <a:custGeom>
            <a:avLst/>
            <a:gdLst>
              <a:gd name="T0" fmla="*/ 2147483647 w 696"/>
              <a:gd name="T1" fmla="*/ 2147483647 h 1904"/>
              <a:gd name="T2" fmla="*/ 2147483647 w 696"/>
              <a:gd name="T3" fmla="*/ 2147483647 h 1904"/>
              <a:gd name="T4" fmla="*/ 2147483647 w 696"/>
              <a:gd name="T5" fmla="*/ 2147483647 h 1904"/>
              <a:gd name="T6" fmla="*/ 2147483647 w 696"/>
              <a:gd name="T7" fmla="*/ 2147483647 h 1904"/>
              <a:gd name="T8" fmla="*/ 2147483647 w 696"/>
              <a:gd name="T9" fmla="*/ 2147483647 h 1904"/>
              <a:gd name="T10" fmla="*/ 0 w 696"/>
              <a:gd name="T11" fmla="*/ 0 h 19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6"/>
              <a:gd name="T19" fmla="*/ 0 h 1904"/>
              <a:gd name="T20" fmla="*/ 696 w 696"/>
              <a:gd name="T21" fmla="*/ 1904 h 19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6" h="1904">
                <a:moveTo>
                  <a:pt x="696" y="1904"/>
                </a:moveTo>
                <a:cubicBezTo>
                  <a:pt x="632" y="1872"/>
                  <a:pt x="568" y="1840"/>
                  <a:pt x="512" y="1792"/>
                </a:cubicBezTo>
                <a:cubicBezTo>
                  <a:pt x="456" y="1744"/>
                  <a:pt x="411" y="1693"/>
                  <a:pt x="360" y="1616"/>
                </a:cubicBezTo>
                <a:cubicBezTo>
                  <a:pt x="309" y="1539"/>
                  <a:pt x="257" y="1513"/>
                  <a:pt x="208" y="1328"/>
                </a:cubicBezTo>
                <a:cubicBezTo>
                  <a:pt x="159" y="1143"/>
                  <a:pt x="99" y="725"/>
                  <a:pt x="64" y="504"/>
                </a:cubicBezTo>
                <a:cubicBezTo>
                  <a:pt x="29" y="283"/>
                  <a:pt x="14" y="141"/>
                  <a:pt x="0" y="0"/>
                </a:cubicBezTo>
              </a:path>
            </a:pathLst>
          </a:custGeom>
          <a:noFill/>
          <a:ln w="9525" cap="flat">
            <a:solidFill>
              <a:srgbClr val="FF33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>
            <a:off x="4292600" y="2197100"/>
            <a:ext cx="11557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213225" y="2154238"/>
            <a:ext cx="11414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 b="1"/>
              <a:t>Octane-heptane</a:t>
            </a:r>
            <a:endParaRPr lang="en-US" sz="1000" b="1"/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4279900" y="2641600"/>
            <a:ext cx="10668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213225" y="2598738"/>
            <a:ext cx="12049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000" b="1"/>
              <a:t>Alcohol-gasoline</a:t>
            </a:r>
            <a:endParaRPr lang="en-US" sz="1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6200" y="314325"/>
            <a:ext cx="90122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Hard Ware Design  Factors Affecting Ignition Delay Time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41325" y="1225550"/>
            <a:ext cx="87026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CA" i="1" u="sng"/>
              <a:t>Injection timing</a:t>
            </a:r>
            <a:r>
              <a:rPr lang="en-CA"/>
              <a:t> – At normal engine conditions the minimum delay occurs  with the start of injection at about 10-15 BTC.</a:t>
            </a:r>
          </a:p>
          <a:p>
            <a:pPr>
              <a:buFont typeface="Arial" charset="0"/>
              <a:buChar char="•"/>
            </a:pPr>
            <a:r>
              <a:rPr lang="en-CA"/>
              <a:t>Earlier or later injection timing results in a lower air temperature and pressure during the delay period </a:t>
            </a:r>
            <a:r>
              <a:rPr lang="en-CA">
                <a:sym typeface="Wingdings" pitchFamily="2" charset="2"/>
              </a:rPr>
              <a:t></a:t>
            </a:r>
            <a:r>
              <a:rPr lang="en-CA"/>
              <a:t> increase in the ignition delay time.</a:t>
            </a:r>
          </a:p>
          <a:p>
            <a:pPr>
              <a:buFont typeface="Arial" charset="0"/>
              <a:buChar char="•"/>
            </a:pPr>
            <a:r>
              <a:rPr lang="en-CA" i="1" u="sng"/>
              <a:t>Injection quantity</a:t>
            </a:r>
            <a:r>
              <a:rPr lang="en-CA"/>
              <a:t> – For a CI engine the air is not throttled so the load is  varied by changing the amount of fuel injected.</a:t>
            </a:r>
          </a:p>
          <a:p>
            <a:pPr>
              <a:buFont typeface="Arial" charset="0"/>
              <a:buChar char="•"/>
            </a:pPr>
            <a:r>
              <a:rPr lang="en-CA"/>
              <a:t>Increasing the load (bmep) increases the residual gas and wall temperature which results in a higher charge temperature at injection </a:t>
            </a:r>
            <a:r>
              <a:rPr lang="en-CA">
                <a:sym typeface="Wingdings" pitchFamily="2" charset="2"/>
              </a:rPr>
              <a:t> </a:t>
            </a:r>
            <a:r>
              <a:rPr lang="en-CA"/>
              <a:t>decrease in the ignition delay.</a:t>
            </a:r>
          </a:p>
          <a:p>
            <a:pPr>
              <a:buFont typeface="Arial" charset="0"/>
              <a:buChar char="•"/>
            </a:pPr>
            <a:r>
              <a:rPr lang="en-CA" i="1" u="sng"/>
              <a:t>Intake air temperature and pressure</a:t>
            </a:r>
            <a:r>
              <a:rPr lang="en-CA"/>
              <a:t> – an increase in ether will result in a decrease in the ignition delay, an increase in the compression ratio has thesame effect.</a:t>
            </a:r>
            <a:endParaRPr lang="en-US"/>
          </a:p>
          <a:p>
            <a:pPr>
              <a:buFont typeface="Arial" charset="0"/>
              <a:buChar char="•"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2800" smtClean="0"/>
              <a:t>Care for Occurrence of Heat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8229600" cy="1524000"/>
          </a:xfrm>
        </p:spPr>
        <p:txBody>
          <a:bodyPr/>
          <a:lstStyle/>
          <a:p>
            <a:r>
              <a:rPr lang="en-US" sz="2400" smtClean="0"/>
              <a:t>Occurrence of Heat Addition in  SI Engine : A Child Care Event.</a:t>
            </a:r>
          </a:p>
          <a:p>
            <a:r>
              <a:rPr lang="en-US" sz="2400" smtClean="0"/>
              <a:t>Occurrence of Heat Addition in CI Engine: A Teen Care Event.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752600" y="2209800"/>
            <a:ext cx="5757863" cy="4648200"/>
            <a:chOff x="1752600" y="2209800"/>
            <a:chExt cx="5758288" cy="4648200"/>
          </a:xfrm>
        </p:grpSpPr>
        <p:pic>
          <p:nvPicPr>
            <p:cNvPr id="133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2600" y="2348753"/>
              <a:ext cx="5758288" cy="4509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Box 6"/>
            <p:cNvSpPr txBox="1">
              <a:spLocks noChangeArrowheads="1"/>
            </p:cNvSpPr>
            <p:nvPr/>
          </p:nvSpPr>
          <p:spPr bwMode="auto">
            <a:xfrm>
              <a:off x="2362200" y="2286000"/>
              <a:ext cx="1197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CI Engine</a:t>
              </a:r>
            </a:p>
          </p:txBody>
        </p:sp>
        <p:sp>
          <p:nvSpPr>
            <p:cNvPr id="13320" name="TextBox 7"/>
            <p:cNvSpPr txBox="1">
              <a:spLocks noChangeArrowheads="1"/>
            </p:cNvSpPr>
            <p:nvPr/>
          </p:nvSpPr>
          <p:spPr bwMode="auto">
            <a:xfrm>
              <a:off x="5584036" y="2209800"/>
              <a:ext cx="1197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SI Engine</a:t>
              </a:r>
            </a:p>
          </p:txBody>
        </p:sp>
      </p:grp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447800"/>
            <a:ext cx="4306888" cy="474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~lwf0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4838700" y="2781300"/>
            <a:ext cx="635000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174750" y="152400"/>
            <a:ext cx="7312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/>
              <a:t>Thermodynamic Factors Affecting Ignition Delay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7823200" y="2590800"/>
            <a:ext cx="228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smtClean="0">
                <a:solidFill>
                  <a:schemeClr val="tx1"/>
                </a:solidFill>
              </a:rPr>
              <a:t>Thermodynamic Factors Affecting Ignition Delay</a:t>
            </a:r>
          </a:p>
        </p:txBody>
      </p:sp>
      <p:grpSp>
        <p:nvGrpSpPr>
          <p:cNvPr id="11268" name="Group 5"/>
          <p:cNvGrpSpPr>
            <a:grpSpLocks/>
          </p:cNvGrpSpPr>
          <p:nvPr/>
        </p:nvGrpSpPr>
        <p:grpSpPr bwMode="auto">
          <a:xfrm>
            <a:off x="304800" y="990600"/>
            <a:ext cx="8610600" cy="5638800"/>
            <a:chOff x="1923" y="1196"/>
            <a:chExt cx="3821" cy="2242"/>
          </a:xfrm>
        </p:grpSpPr>
        <p:pic>
          <p:nvPicPr>
            <p:cNvPr id="11269" name="Picture 3" descr="~lwf00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3" y="1196"/>
              <a:ext cx="3821" cy="2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Text Box 4"/>
            <p:cNvSpPr txBox="1">
              <a:spLocks noChangeArrowheads="1"/>
            </p:cNvSpPr>
            <p:nvPr/>
          </p:nvSpPr>
          <p:spPr bwMode="auto">
            <a:xfrm>
              <a:off x="3156" y="2135"/>
              <a:ext cx="35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600" b="1"/>
                <a:t>(gauge</a:t>
              </a:r>
              <a:r>
                <a:rPr lang="en-CA" sz="1000" b="1"/>
                <a:t>)</a:t>
              </a:r>
              <a:endParaRPr lang="en-US" sz="10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Type of Fuel Vs Combustion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Highly volatile with High self Ignition Temperature: Spark Ignition. Ignition after thorough mixing of air and fuel.</a:t>
            </a:r>
          </a:p>
          <a:p>
            <a:r>
              <a:rPr lang="en-US" sz="2400" smtClean="0"/>
              <a:t>Less Volatile with low self Ignition Temperature: Compression Ignition , Almost simultaneous mixing &amp; Ignition.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425825" y="101600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000" b="1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1475" indent="-371475"/>
            <a:r>
              <a:rPr lang="en-CA" sz="2400" smtClean="0"/>
              <a:t>Two basic categories of CI engines:</a:t>
            </a:r>
          </a:p>
          <a:p>
            <a:pPr marL="371475" indent="-371475"/>
            <a:r>
              <a:rPr lang="en-CA" sz="2400" b="1" smtClean="0"/>
              <a:t>Indirect-injection Engine </a:t>
            </a:r>
            <a:r>
              <a:rPr lang="en-CA" sz="2400" smtClean="0"/>
              <a:t>– chamber is divided into two regions and the fuel is injected into the “prechamber” which is connected to the main chamber via a nozzle, or one or more orifices.</a:t>
            </a:r>
          </a:p>
          <a:p>
            <a:pPr marL="371475" indent="-371475"/>
            <a:r>
              <a:rPr lang="en-CA" sz="2400" b="1" smtClean="0"/>
              <a:t>Direct-injection Engine</a:t>
            </a:r>
            <a:r>
              <a:rPr lang="en-CA" sz="2400" smtClean="0"/>
              <a:t> – have a single open combustion chamber into which fuel  is injected directly</a:t>
            </a:r>
          </a:p>
          <a:p>
            <a:pPr marL="371475" indent="-371475">
              <a:buFontTx/>
              <a:buAutoNum type="romanLcParenR" startAt="2"/>
            </a:pPr>
            <a:endParaRPr lang="en-US" sz="2400" smtClean="0"/>
          </a:p>
        </p:txBody>
      </p:sp>
      <p:sp>
        <p:nvSpPr>
          <p:cNvPr id="1536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Compression Ignition Engines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~lwf00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675" y="1674813"/>
            <a:ext cx="205422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 descr="~lwf00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8488" y="1628775"/>
            <a:ext cx="2128837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~lwf00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2800" y="652463"/>
            <a:ext cx="2262188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5"/>
          <p:cNvSpPr txBox="1">
            <a:spLocks noChangeArrowheads="1"/>
          </p:cNvSpPr>
          <p:nvPr/>
        </p:nvSpPr>
        <p:spPr bwMode="auto">
          <a:xfrm>
            <a:off x="1752600" y="533400"/>
            <a:ext cx="5386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800" b="1"/>
              <a:t>Types of Cylinders for CI Engines</a:t>
            </a:r>
            <a:endParaRPr lang="en-US" sz="2800" b="1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606425" y="5673725"/>
            <a:ext cx="19002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b="1"/>
              <a:t>Direct injection</a:t>
            </a:r>
            <a:r>
              <a:rPr lang="en-CA" sz="1600"/>
              <a:t>:</a:t>
            </a:r>
          </a:p>
          <a:p>
            <a:r>
              <a:rPr lang="en-CA" sz="1600"/>
              <a:t>quiescent chamber</a:t>
            </a:r>
            <a:endParaRPr lang="en-US" sz="1600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3260725" y="5673725"/>
            <a:ext cx="17113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b="1"/>
              <a:t>Direct injection</a:t>
            </a:r>
            <a:r>
              <a:rPr lang="en-CA" sz="1600"/>
              <a:t>:</a:t>
            </a:r>
          </a:p>
          <a:p>
            <a:r>
              <a:rPr lang="en-CA" sz="1600"/>
              <a:t>swirl in chamber</a:t>
            </a:r>
            <a:endParaRPr lang="en-US" sz="160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927725" y="5915025"/>
            <a:ext cx="27749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600" b="1"/>
              <a:t>Indirect injection</a:t>
            </a:r>
            <a:r>
              <a:rPr lang="en-CA" sz="1600"/>
              <a:t>: turbulent </a:t>
            </a:r>
          </a:p>
          <a:p>
            <a:r>
              <a:rPr lang="en-CA" sz="1600"/>
              <a:t>and swirl pre-chamber</a:t>
            </a:r>
            <a:endParaRPr lang="en-US" sz="1600"/>
          </a:p>
        </p:txBody>
      </p:sp>
      <p:pic>
        <p:nvPicPr>
          <p:cNvPr id="52233" name="Picture 9" descr="~lwf00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6463" y="3497263"/>
            <a:ext cx="213042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Freeform 10"/>
          <p:cNvSpPr>
            <a:spLocks/>
          </p:cNvSpPr>
          <p:nvPr/>
        </p:nvSpPr>
        <p:spPr bwMode="auto">
          <a:xfrm>
            <a:off x="7378700" y="4856163"/>
            <a:ext cx="209550" cy="261937"/>
          </a:xfrm>
          <a:custGeom>
            <a:avLst/>
            <a:gdLst>
              <a:gd name="T0" fmla="*/ 2147483647 w 132"/>
              <a:gd name="T1" fmla="*/ 2147483647 h 197"/>
              <a:gd name="T2" fmla="*/ 2147483647 w 132"/>
              <a:gd name="T3" fmla="*/ 2147483647 h 197"/>
              <a:gd name="T4" fmla="*/ 2147483647 w 132"/>
              <a:gd name="T5" fmla="*/ 2147483647 h 197"/>
              <a:gd name="T6" fmla="*/ 2147483647 w 132"/>
              <a:gd name="T7" fmla="*/ 2147483647 h 197"/>
              <a:gd name="T8" fmla="*/ 2147483647 w 132"/>
              <a:gd name="T9" fmla="*/ 2147483647 h 197"/>
              <a:gd name="T10" fmla="*/ 0 w 132"/>
              <a:gd name="T11" fmla="*/ 2147483647 h 19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2"/>
              <a:gd name="T19" fmla="*/ 0 h 197"/>
              <a:gd name="T20" fmla="*/ 132 w 132"/>
              <a:gd name="T21" fmla="*/ 197 h 19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2" h="197">
                <a:moveTo>
                  <a:pt x="48" y="197"/>
                </a:moveTo>
                <a:cubicBezTo>
                  <a:pt x="73" y="175"/>
                  <a:pt x="99" y="153"/>
                  <a:pt x="112" y="133"/>
                </a:cubicBezTo>
                <a:cubicBezTo>
                  <a:pt x="125" y="113"/>
                  <a:pt x="132" y="97"/>
                  <a:pt x="128" y="77"/>
                </a:cubicBezTo>
                <a:cubicBezTo>
                  <a:pt x="124" y="57"/>
                  <a:pt x="107" y="24"/>
                  <a:pt x="88" y="13"/>
                </a:cubicBezTo>
                <a:cubicBezTo>
                  <a:pt x="69" y="2"/>
                  <a:pt x="31" y="0"/>
                  <a:pt x="16" y="13"/>
                </a:cubicBezTo>
                <a:cubicBezTo>
                  <a:pt x="1" y="26"/>
                  <a:pt x="0" y="59"/>
                  <a:pt x="0" y="93"/>
                </a:cubicBezTo>
              </a:path>
            </a:pathLst>
          </a:custGeom>
          <a:noFill/>
          <a:ln w="28575" cap="flat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0" name="Line 11"/>
          <p:cNvSpPr>
            <a:spLocks noChangeShapeType="1"/>
          </p:cNvSpPr>
          <p:nvPr/>
        </p:nvSpPr>
        <p:spPr bwMode="auto">
          <a:xfrm flipH="1" flipV="1">
            <a:off x="7315200" y="2260600"/>
            <a:ext cx="800100" cy="5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7972425" y="2827338"/>
            <a:ext cx="66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/>
              <a:t>Orifice </a:t>
            </a:r>
          </a:p>
          <a:p>
            <a:r>
              <a:rPr lang="en-CA" sz="1200"/>
              <a:t>-plate</a:t>
            </a:r>
            <a:endParaRPr lang="en-US" sz="1200"/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7997825" y="2039938"/>
            <a:ext cx="8588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1200"/>
              <a:t>Glow plug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/>
      <p:bldP spid="52231" grpId="0"/>
      <p:bldP spid="522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r>
              <a:rPr lang="en-US" sz="2800" smtClean="0"/>
              <a:t>Schematic of a diesel spray &amp; flame with temperatures and chemistry 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91440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sz="2800" smtClean="0"/>
              <a:t>Modeling of Events in CI (Teen) Combustion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850" y="1828800"/>
            <a:ext cx="87582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~lwf0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1622425"/>
            <a:ext cx="6365875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3"/>
          <p:cNvSpPr txBox="1">
            <a:spLocks noChangeArrowheads="1"/>
          </p:cNvSpPr>
          <p:nvPr/>
        </p:nvSpPr>
        <p:spPr bwMode="auto">
          <a:xfrm>
            <a:off x="2667000" y="228600"/>
            <a:ext cx="353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In-Cylinder Processes</a:t>
            </a:r>
          </a:p>
        </p:txBody>
      </p:sp>
      <p:sp>
        <p:nvSpPr>
          <p:cNvPr id="4104" name="Text Box 4"/>
          <p:cNvSpPr txBox="1">
            <a:spLocks noChangeArrowheads="1"/>
          </p:cNvSpPr>
          <p:nvPr/>
        </p:nvSpPr>
        <p:spPr bwMode="auto">
          <a:xfrm>
            <a:off x="0" y="862013"/>
            <a:ext cx="9150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/>
              <a:t>This graph shows the fuel injection flow rate, net heat release rate and </a:t>
            </a:r>
          </a:p>
          <a:p>
            <a:r>
              <a:rPr lang="en-CA"/>
              <a:t>cylinder pressure for a direct injection CI engine.</a:t>
            </a:r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 flipV="1">
            <a:off x="2844800" y="5842000"/>
            <a:ext cx="2413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127125" y="5295900"/>
            <a:ext cx="1743075" cy="417513"/>
            <a:chOff x="1127125" y="5295900"/>
            <a:chExt cx="1743075" cy="417513"/>
          </a:xfrm>
        </p:grpSpPr>
        <p:grpSp>
          <p:nvGrpSpPr>
            <p:cNvPr id="4114" name="Group 5"/>
            <p:cNvGrpSpPr>
              <a:grpSpLocks/>
            </p:cNvGrpSpPr>
            <p:nvPr/>
          </p:nvGrpSpPr>
          <p:grpSpPr bwMode="auto">
            <a:xfrm>
              <a:off x="2628900" y="5295900"/>
              <a:ext cx="241300" cy="279400"/>
              <a:chOff x="1656" y="3576"/>
              <a:chExt cx="152" cy="176"/>
            </a:xfrm>
          </p:grpSpPr>
          <p:sp>
            <p:nvSpPr>
              <p:cNvPr id="4116" name="Line 6"/>
              <p:cNvSpPr>
                <a:spLocks noChangeShapeType="1"/>
              </p:cNvSpPr>
              <p:nvPr/>
            </p:nvSpPr>
            <p:spPr bwMode="auto">
              <a:xfrm flipH="1">
                <a:off x="1808" y="3576"/>
                <a:ext cx="0" cy="168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7"/>
              <p:cNvSpPr>
                <a:spLocks noChangeShapeType="1"/>
              </p:cNvSpPr>
              <p:nvPr/>
            </p:nvSpPr>
            <p:spPr bwMode="auto">
              <a:xfrm flipH="1" flipV="1">
                <a:off x="1656" y="3752"/>
                <a:ext cx="152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5" name="Text Box 10"/>
            <p:cNvSpPr txBox="1">
              <a:spLocks noChangeArrowheads="1"/>
            </p:cNvSpPr>
            <p:nvPr/>
          </p:nvSpPr>
          <p:spPr bwMode="auto">
            <a:xfrm>
              <a:off x="1127125" y="5408613"/>
              <a:ext cx="14557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/>
                <a:t>Start of injection</a:t>
              </a:r>
              <a:endParaRPr lang="en-US" sz="1400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127125" y="5130800"/>
            <a:ext cx="1958975" cy="849313"/>
            <a:chOff x="1127125" y="5130800"/>
            <a:chExt cx="1958975" cy="849313"/>
          </a:xfrm>
        </p:grpSpPr>
        <p:sp>
          <p:nvSpPr>
            <p:cNvPr id="4112" name="Line 8"/>
            <p:cNvSpPr>
              <a:spLocks noChangeShapeType="1"/>
            </p:cNvSpPr>
            <p:nvPr/>
          </p:nvSpPr>
          <p:spPr bwMode="auto">
            <a:xfrm flipH="1">
              <a:off x="3086100" y="5130800"/>
              <a:ext cx="0" cy="706438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Text Box 11"/>
            <p:cNvSpPr txBox="1">
              <a:spLocks noChangeArrowheads="1"/>
            </p:cNvSpPr>
            <p:nvPr/>
          </p:nvSpPr>
          <p:spPr bwMode="auto">
            <a:xfrm>
              <a:off x="1127125" y="5675313"/>
              <a:ext cx="1711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/>
                <a:t>Start of combustion</a:t>
              </a:r>
              <a:endParaRPr lang="en-US" sz="1400"/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74825" y="5346700"/>
            <a:ext cx="1743075" cy="887413"/>
            <a:chOff x="1774825" y="5346700"/>
            <a:chExt cx="1743075" cy="887413"/>
          </a:xfrm>
        </p:grpSpPr>
        <p:sp>
          <p:nvSpPr>
            <p:cNvPr id="4109" name="Line 12"/>
            <p:cNvSpPr>
              <a:spLocks noChangeShapeType="1"/>
            </p:cNvSpPr>
            <p:nvPr/>
          </p:nvSpPr>
          <p:spPr bwMode="auto">
            <a:xfrm flipH="1">
              <a:off x="3517900" y="5346700"/>
              <a:ext cx="0" cy="744538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Line 13"/>
            <p:cNvSpPr>
              <a:spLocks noChangeShapeType="1"/>
            </p:cNvSpPr>
            <p:nvPr/>
          </p:nvSpPr>
          <p:spPr bwMode="auto">
            <a:xfrm flipH="1" flipV="1">
              <a:off x="3263900" y="6083300"/>
              <a:ext cx="241300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Text Box 14"/>
            <p:cNvSpPr txBox="1">
              <a:spLocks noChangeArrowheads="1"/>
            </p:cNvSpPr>
            <p:nvPr/>
          </p:nvSpPr>
          <p:spPr bwMode="auto">
            <a:xfrm>
              <a:off x="1774825" y="5929313"/>
              <a:ext cx="1397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/>
                <a:t>End of injection</a:t>
              </a:r>
              <a:endParaRPr lang="en-US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~lwf00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1320800"/>
            <a:ext cx="73723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8" name="Text Box 3"/>
          <p:cNvSpPr txBox="1">
            <a:spLocks noChangeArrowheads="1"/>
          </p:cNvSpPr>
          <p:nvPr/>
        </p:nvSpPr>
        <p:spPr bwMode="auto">
          <a:xfrm>
            <a:off x="2054225" y="506413"/>
            <a:ext cx="5637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b="1"/>
              <a:t>Four Stages of Combustion in CI Engines</a:t>
            </a:r>
            <a:endParaRPr lang="en-US" b="1"/>
          </a:p>
        </p:txBody>
      </p:sp>
      <p:sp>
        <p:nvSpPr>
          <p:cNvPr id="5149" name="Rectangle 6"/>
          <p:cNvSpPr>
            <a:spLocks noChangeArrowheads="1"/>
          </p:cNvSpPr>
          <p:nvPr/>
        </p:nvSpPr>
        <p:spPr bwMode="auto">
          <a:xfrm>
            <a:off x="3708400" y="5129213"/>
            <a:ext cx="3556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Rectangle 7"/>
          <p:cNvSpPr>
            <a:spLocks noChangeArrowheads="1"/>
          </p:cNvSpPr>
          <p:nvPr/>
        </p:nvSpPr>
        <p:spPr bwMode="auto">
          <a:xfrm>
            <a:off x="2451100" y="5129213"/>
            <a:ext cx="3556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Rectangle 8"/>
          <p:cNvSpPr>
            <a:spLocks noChangeArrowheads="1"/>
          </p:cNvSpPr>
          <p:nvPr/>
        </p:nvSpPr>
        <p:spPr bwMode="auto">
          <a:xfrm>
            <a:off x="1219200" y="5129213"/>
            <a:ext cx="3556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2" name="Text Box 9"/>
          <p:cNvSpPr txBox="1">
            <a:spLocks noChangeArrowheads="1"/>
          </p:cNvSpPr>
          <p:nvPr/>
        </p:nvSpPr>
        <p:spPr bwMode="auto">
          <a:xfrm>
            <a:off x="2384425" y="5129213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-10</a:t>
            </a:r>
          </a:p>
        </p:txBody>
      </p:sp>
      <p:sp>
        <p:nvSpPr>
          <p:cNvPr id="5153" name="Text Box 10"/>
          <p:cNvSpPr txBox="1">
            <a:spLocks noChangeArrowheads="1"/>
          </p:cNvSpPr>
          <p:nvPr/>
        </p:nvSpPr>
        <p:spPr bwMode="auto">
          <a:xfrm>
            <a:off x="3641725" y="5129213"/>
            <a:ext cx="465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TC</a:t>
            </a:r>
          </a:p>
        </p:txBody>
      </p:sp>
      <p:sp>
        <p:nvSpPr>
          <p:cNvPr id="5154" name="Text Box 11"/>
          <p:cNvSpPr txBox="1">
            <a:spLocks noChangeArrowheads="1"/>
          </p:cNvSpPr>
          <p:nvPr/>
        </p:nvSpPr>
        <p:spPr bwMode="auto">
          <a:xfrm>
            <a:off x="1101725" y="5129213"/>
            <a:ext cx="455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-20</a:t>
            </a:r>
          </a:p>
        </p:txBody>
      </p:sp>
      <p:sp>
        <p:nvSpPr>
          <p:cNvPr id="5155" name="Rectangle 12"/>
          <p:cNvSpPr>
            <a:spLocks noChangeArrowheads="1"/>
          </p:cNvSpPr>
          <p:nvPr/>
        </p:nvSpPr>
        <p:spPr bwMode="auto">
          <a:xfrm>
            <a:off x="4965700" y="5141913"/>
            <a:ext cx="3810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6" name="Rectangle 13"/>
          <p:cNvSpPr>
            <a:spLocks noChangeArrowheads="1"/>
          </p:cNvSpPr>
          <p:nvPr/>
        </p:nvSpPr>
        <p:spPr bwMode="auto">
          <a:xfrm>
            <a:off x="6223000" y="5141913"/>
            <a:ext cx="3810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7" name="Rectangle 14"/>
          <p:cNvSpPr>
            <a:spLocks noChangeArrowheads="1"/>
          </p:cNvSpPr>
          <p:nvPr/>
        </p:nvSpPr>
        <p:spPr bwMode="auto">
          <a:xfrm>
            <a:off x="7480300" y="5141913"/>
            <a:ext cx="381000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8" name="Text Box 15"/>
          <p:cNvSpPr txBox="1">
            <a:spLocks noChangeArrowheads="1"/>
          </p:cNvSpPr>
          <p:nvPr/>
        </p:nvSpPr>
        <p:spPr bwMode="auto">
          <a:xfrm>
            <a:off x="4962525" y="511651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10</a:t>
            </a:r>
          </a:p>
        </p:txBody>
      </p:sp>
      <p:sp>
        <p:nvSpPr>
          <p:cNvPr id="5159" name="Text Box 16"/>
          <p:cNvSpPr txBox="1">
            <a:spLocks noChangeArrowheads="1"/>
          </p:cNvSpPr>
          <p:nvPr/>
        </p:nvSpPr>
        <p:spPr bwMode="auto">
          <a:xfrm>
            <a:off x="6257925" y="514191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20</a:t>
            </a:r>
          </a:p>
        </p:txBody>
      </p:sp>
      <p:sp>
        <p:nvSpPr>
          <p:cNvPr id="5160" name="Text Box 17"/>
          <p:cNvSpPr txBox="1">
            <a:spLocks noChangeArrowheads="1"/>
          </p:cNvSpPr>
          <p:nvPr/>
        </p:nvSpPr>
        <p:spPr bwMode="auto">
          <a:xfrm>
            <a:off x="7502525" y="5116513"/>
            <a:ext cx="387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30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406525" y="4316413"/>
            <a:ext cx="844550" cy="763587"/>
            <a:chOff x="1406525" y="4316413"/>
            <a:chExt cx="844550" cy="763587"/>
          </a:xfrm>
        </p:grpSpPr>
        <p:sp>
          <p:nvSpPr>
            <p:cNvPr id="5169" name="Text Box 4"/>
            <p:cNvSpPr txBox="1">
              <a:spLocks noChangeArrowheads="1"/>
            </p:cNvSpPr>
            <p:nvPr/>
          </p:nvSpPr>
          <p:spPr bwMode="auto">
            <a:xfrm>
              <a:off x="1406525" y="4316413"/>
              <a:ext cx="844550" cy="517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 b="1">
                  <a:solidFill>
                    <a:srgbClr val="FF3300"/>
                  </a:solidFill>
                </a:rPr>
                <a:t>Start of</a:t>
              </a:r>
            </a:p>
            <a:p>
              <a:r>
                <a:rPr lang="en-CA" sz="1400" b="1">
                  <a:solidFill>
                    <a:srgbClr val="FF3300"/>
                  </a:solidFill>
                </a:rPr>
                <a:t>injection</a:t>
              </a:r>
              <a:endParaRPr lang="en-US" sz="1400" b="1">
                <a:solidFill>
                  <a:srgbClr val="FF3300"/>
                </a:solidFill>
              </a:endParaRPr>
            </a:p>
          </p:txBody>
        </p:sp>
        <p:sp>
          <p:nvSpPr>
            <p:cNvPr id="5170" name="Line 18"/>
            <p:cNvSpPr>
              <a:spLocks noChangeShapeType="1"/>
            </p:cNvSpPr>
            <p:nvPr/>
          </p:nvSpPr>
          <p:spPr bwMode="auto">
            <a:xfrm>
              <a:off x="1638300" y="4826000"/>
              <a:ext cx="0" cy="2540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806825" y="4316413"/>
            <a:ext cx="923925" cy="788987"/>
            <a:chOff x="3806825" y="4316413"/>
            <a:chExt cx="923925" cy="788987"/>
          </a:xfrm>
        </p:grpSpPr>
        <p:sp>
          <p:nvSpPr>
            <p:cNvPr id="5167" name="Text Box 5"/>
            <p:cNvSpPr txBox="1">
              <a:spLocks noChangeArrowheads="1"/>
            </p:cNvSpPr>
            <p:nvPr/>
          </p:nvSpPr>
          <p:spPr bwMode="auto">
            <a:xfrm>
              <a:off x="3806825" y="4316413"/>
              <a:ext cx="923925" cy="517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CA" sz="1400" b="1">
                  <a:solidFill>
                    <a:srgbClr val="FF3300"/>
                  </a:solidFill>
                </a:rPr>
                <a:t>End of</a:t>
              </a:r>
            </a:p>
            <a:p>
              <a:r>
                <a:rPr lang="en-CA" sz="1400" b="1">
                  <a:solidFill>
                    <a:srgbClr val="FF3300"/>
                  </a:solidFill>
                </a:rPr>
                <a:t>injecction</a:t>
              </a:r>
              <a:endParaRPr lang="en-US" sz="1400" b="1">
                <a:solidFill>
                  <a:srgbClr val="FF3300"/>
                </a:solidFill>
              </a:endParaRPr>
            </a:p>
          </p:txBody>
        </p:sp>
        <p:sp>
          <p:nvSpPr>
            <p:cNvPr id="5168" name="Line 19"/>
            <p:cNvSpPr>
              <a:spLocks noChangeShapeType="1"/>
            </p:cNvSpPr>
            <p:nvPr/>
          </p:nvSpPr>
          <p:spPr bwMode="auto">
            <a:xfrm>
              <a:off x="4165600" y="4851400"/>
              <a:ext cx="0" cy="25400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1447800" y="2590800"/>
            <a:ext cx="9144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2070100" y="2182813"/>
            <a:ext cx="3816350" cy="1852612"/>
          </a:xfrm>
          <a:custGeom>
            <a:avLst/>
            <a:gdLst>
              <a:gd name="connsiteX0" fmla="*/ 483476 w 3815255"/>
              <a:gd name="connsiteY0" fmla="*/ 1395248 h 1852449"/>
              <a:gd name="connsiteX1" fmla="*/ 231228 w 3815255"/>
              <a:gd name="connsiteY1" fmla="*/ 1489842 h 1852449"/>
              <a:gd name="connsiteX2" fmla="*/ 310055 w 3815255"/>
              <a:gd name="connsiteY2" fmla="*/ 1679028 h 1852449"/>
              <a:gd name="connsiteX3" fmla="*/ 515007 w 3815255"/>
              <a:gd name="connsiteY3" fmla="*/ 1679028 h 1852449"/>
              <a:gd name="connsiteX4" fmla="*/ 546538 w 3815255"/>
              <a:gd name="connsiteY4" fmla="*/ 638504 h 1852449"/>
              <a:gd name="connsiteX5" fmla="*/ 846083 w 3815255"/>
              <a:gd name="connsiteY5" fmla="*/ 796159 h 1852449"/>
              <a:gd name="connsiteX6" fmla="*/ 783021 w 3815255"/>
              <a:gd name="connsiteY6" fmla="*/ 1316421 h 1852449"/>
              <a:gd name="connsiteX7" fmla="*/ 1839310 w 3815255"/>
              <a:gd name="connsiteY7" fmla="*/ 1300655 h 1852449"/>
              <a:gd name="connsiteX8" fmla="*/ 3258207 w 3815255"/>
              <a:gd name="connsiteY8" fmla="*/ 922283 h 1852449"/>
              <a:gd name="connsiteX9" fmla="*/ 3352800 w 3815255"/>
              <a:gd name="connsiteY9" fmla="*/ 433552 h 1852449"/>
              <a:gd name="connsiteX10" fmla="*/ 483476 w 3815255"/>
              <a:gd name="connsiteY10" fmla="*/ 165538 h 1852449"/>
              <a:gd name="connsiteX11" fmla="*/ 483476 w 3815255"/>
              <a:gd name="connsiteY11" fmla="*/ 1395248 h 1852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15255" h="1852449">
                <a:moveTo>
                  <a:pt x="483476" y="1395248"/>
                </a:moveTo>
                <a:cubicBezTo>
                  <a:pt x="441435" y="1615965"/>
                  <a:pt x="260131" y="1442545"/>
                  <a:pt x="231228" y="1489842"/>
                </a:cubicBezTo>
                <a:cubicBezTo>
                  <a:pt x="202325" y="1537139"/>
                  <a:pt x="262759" y="1647497"/>
                  <a:pt x="310055" y="1679028"/>
                </a:cubicBezTo>
                <a:cubicBezTo>
                  <a:pt x="357351" y="1710559"/>
                  <a:pt x="475593" y="1852449"/>
                  <a:pt x="515007" y="1679028"/>
                </a:cubicBezTo>
                <a:cubicBezTo>
                  <a:pt x="554421" y="1505607"/>
                  <a:pt x="491359" y="785649"/>
                  <a:pt x="546538" y="638504"/>
                </a:cubicBezTo>
                <a:cubicBezTo>
                  <a:pt x="601717" y="491359"/>
                  <a:pt x="806669" y="683173"/>
                  <a:pt x="846083" y="796159"/>
                </a:cubicBezTo>
                <a:cubicBezTo>
                  <a:pt x="885497" y="909145"/>
                  <a:pt x="617483" y="1232338"/>
                  <a:pt x="783021" y="1316421"/>
                </a:cubicBezTo>
                <a:cubicBezTo>
                  <a:pt x="948559" y="1400504"/>
                  <a:pt x="1426779" y="1366345"/>
                  <a:pt x="1839310" y="1300655"/>
                </a:cubicBezTo>
                <a:cubicBezTo>
                  <a:pt x="2251841" y="1234965"/>
                  <a:pt x="3005959" y="1066800"/>
                  <a:pt x="3258207" y="922283"/>
                </a:cubicBezTo>
                <a:cubicBezTo>
                  <a:pt x="3510455" y="777766"/>
                  <a:pt x="3815255" y="559676"/>
                  <a:pt x="3352800" y="433552"/>
                </a:cubicBezTo>
                <a:cubicBezTo>
                  <a:pt x="2890345" y="307428"/>
                  <a:pt x="966952" y="0"/>
                  <a:pt x="483476" y="165538"/>
                </a:cubicBezTo>
                <a:cubicBezTo>
                  <a:pt x="0" y="331076"/>
                  <a:pt x="525517" y="1174531"/>
                  <a:pt x="483476" y="1395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48000" y="3581400"/>
            <a:ext cx="3886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943600" y="3962400"/>
            <a:ext cx="152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1091</Words>
  <Application>Microsoft PowerPoint</Application>
  <PresentationFormat>On-screen Show (4:3)</PresentationFormat>
  <Paragraphs>138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Times New Roman</vt:lpstr>
      <vt:lpstr>Arial</vt:lpstr>
      <vt:lpstr>Calibri</vt:lpstr>
      <vt:lpstr>CommercialScript BT</vt:lpstr>
      <vt:lpstr>Tempus Sans ITC</vt:lpstr>
      <vt:lpstr>Blackadder ITC</vt:lpstr>
      <vt:lpstr>Symbol</vt:lpstr>
      <vt:lpstr>Wingdings</vt:lpstr>
      <vt:lpstr>Default Design</vt:lpstr>
      <vt:lpstr>Design &amp; Analysis of Combustion System for Diesel Engines</vt:lpstr>
      <vt:lpstr>Care for Occurrence of Heat Addition</vt:lpstr>
      <vt:lpstr>Type of Fuel Vs Combustion Strategy</vt:lpstr>
      <vt:lpstr>Compression Ignition Engines</vt:lpstr>
      <vt:lpstr>Slide 5</vt:lpstr>
      <vt:lpstr>Schematic of a diesel spray &amp; flame with temperatures and chemistry </vt:lpstr>
      <vt:lpstr>Modeling of Events in CI (Teen) Combustion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Combustion Problems in Diesel Engine</vt:lpstr>
      <vt:lpstr>Slide 17</vt:lpstr>
      <vt:lpstr>Slide 18</vt:lpstr>
      <vt:lpstr>Slide 19</vt:lpstr>
      <vt:lpstr>Slide 20</vt:lpstr>
      <vt:lpstr>Thermodynamic Factors Affecting Ignition Delay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welcome</cp:lastModifiedBy>
  <cp:revision>336</cp:revision>
  <dcterms:created xsi:type="dcterms:W3CDTF">2003-07-30T05:45:36Z</dcterms:created>
  <dcterms:modified xsi:type="dcterms:W3CDTF">2023-10-12T14:32:48Z</dcterms:modified>
</cp:coreProperties>
</file>