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9" r:id="rId6"/>
    <p:sldId id="260" r:id="rId7"/>
    <p:sldId id="258"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7EE6A6-61CD-488D-A31E-A4262C0B272F}" type="datetimeFigureOut">
              <a:rPr lang="en-US" smtClean="0"/>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B647C-03D6-46A4-BD04-4DFC99F25B46}" type="slidenum">
              <a:rPr lang="en-US" smtClean="0"/>
              <a:t>‹#›</a:t>
            </a:fld>
            <a:endParaRPr lang="en-US"/>
          </a:p>
        </p:txBody>
      </p:sp>
    </p:spTree>
    <p:extLst>
      <p:ext uri="{BB962C8B-B14F-4D97-AF65-F5344CB8AC3E}">
        <p14:creationId xmlns:p14="http://schemas.microsoft.com/office/powerpoint/2010/main" val="3366291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EE6A6-61CD-488D-A31E-A4262C0B272F}" type="datetimeFigureOut">
              <a:rPr lang="en-US" smtClean="0"/>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B647C-03D6-46A4-BD04-4DFC99F25B46}" type="slidenum">
              <a:rPr lang="en-US" smtClean="0"/>
              <a:t>‹#›</a:t>
            </a:fld>
            <a:endParaRPr lang="en-US"/>
          </a:p>
        </p:txBody>
      </p:sp>
    </p:spTree>
    <p:extLst>
      <p:ext uri="{BB962C8B-B14F-4D97-AF65-F5344CB8AC3E}">
        <p14:creationId xmlns:p14="http://schemas.microsoft.com/office/powerpoint/2010/main" val="2033490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EE6A6-61CD-488D-A31E-A4262C0B272F}" type="datetimeFigureOut">
              <a:rPr lang="en-US" smtClean="0"/>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B647C-03D6-46A4-BD04-4DFC99F25B46}" type="slidenum">
              <a:rPr lang="en-US" smtClean="0"/>
              <a:t>‹#›</a:t>
            </a:fld>
            <a:endParaRPr lang="en-US"/>
          </a:p>
        </p:txBody>
      </p:sp>
    </p:spTree>
    <p:extLst>
      <p:ext uri="{BB962C8B-B14F-4D97-AF65-F5344CB8AC3E}">
        <p14:creationId xmlns:p14="http://schemas.microsoft.com/office/powerpoint/2010/main" val="3174718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EE6A6-61CD-488D-A31E-A4262C0B272F}" type="datetimeFigureOut">
              <a:rPr lang="en-US" smtClean="0"/>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B647C-03D6-46A4-BD04-4DFC99F25B46}" type="slidenum">
              <a:rPr lang="en-US" smtClean="0"/>
              <a:t>‹#›</a:t>
            </a:fld>
            <a:endParaRPr lang="en-US"/>
          </a:p>
        </p:txBody>
      </p:sp>
    </p:spTree>
    <p:extLst>
      <p:ext uri="{BB962C8B-B14F-4D97-AF65-F5344CB8AC3E}">
        <p14:creationId xmlns:p14="http://schemas.microsoft.com/office/powerpoint/2010/main" val="2776325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7EE6A6-61CD-488D-A31E-A4262C0B272F}" type="datetimeFigureOut">
              <a:rPr lang="en-US" smtClean="0"/>
              <a:t>22/9/2020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B647C-03D6-46A4-BD04-4DFC99F25B46}" type="slidenum">
              <a:rPr lang="en-US" smtClean="0"/>
              <a:t>‹#›</a:t>
            </a:fld>
            <a:endParaRPr lang="en-US"/>
          </a:p>
        </p:txBody>
      </p:sp>
    </p:spTree>
    <p:extLst>
      <p:ext uri="{BB962C8B-B14F-4D97-AF65-F5344CB8AC3E}">
        <p14:creationId xmlns:p14="http://schemas.microsoft.com/office/powerpoint/2010/main" val="1736939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7EE6A6-61CD-488D-A31E-A4262C0B272F}" type="datetimeFigureOut">
              <a:rPr lang="en-US" smtClean="0"/>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B647C-03D6-46A4-BD04-4DFC99F25B46}" type="slidenum">
              <a:rPr lang="en-US" smtClean="0"/>
              <a:t>‹#›</a:t>
            </a:fld>
            <a:endParaRPr lang="en-US"/>
          </a:p>
        </p:txBody>
      </p:sp>
    </p:spTree>
    <p:extLst>
      <p:ext uri="{BB962C8B-B14F-4D97-AF65-F5344CB8AC3E}">
        <p14:creationId xmlns:p14="http://schemas.microsoft.com/office/powerpoint/2010/main" val="11009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7EE6A6-61CD-488D-A31E-A4262C0B272F}" type="datetimeFigureOut">
              <a:rPr lang="en-US" smtClean="0"/>
              <a:t>22/9/2020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2B647C-03D6-46A4-BD04-4DFC99F25B46}" type="slidenum">
              <a:rPr lang="en-US" smtClean="0"/>
              <a:t>‹#›</a:t>
            </a:fld>
            <a:endParaRPr lang="en-US"/>
          </a:p>
        </p:txBody>
      </p:sp>
    </p:spTree>
    <p:extLst>
      <p:ext uri="{BB962C8B-B14F-4D97-AF65-F5344CB8AC3E}">
        <p14:creationId xmlns:p14="http://schemas.microsoft.com/office/powerpoint/2010/main" val="3661128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7EE6A6-61CD-488D-A31E-A4262C0B272F}" type="datetimeFigureOut">
              <a:rPr lang="en-US" smtClean="0"/>
              <a:t>22/9/2020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B647C-03D6-46A4-BD04-4DFC99F25B46}" type="slidenum">
              <a:rPr lang="en-US" smtClean="0"/>
              <a:t>‹#›</a:t>
            </a:fld>
            <a:endParaRPr lang="en-US"/>
          </a:p>
        </p:txBody>
      </p:sp>
    </p:spTree>
    <p:extLst>
      <p:ext uri="{BB962C8B-B14F-4D97-AF65-F5344CB8AC3E}">
        <p14:creationId xmlns:p14="http://schemas.microsoft.com/office/powerpoint/2010/main" val="3540474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EE6A6-61CD-488D-A31E-A4262C0B272F}" type="datetimeFigureOut">
              <a:rPr lang="en-US" smtClean="0"/>
              <a:t>22/9/2020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2B647C-03D6-46A4-BD04-4DFC99F25B46}" type="slidenum">
              <a:rPr lang="en-US" smtClean="0"/>
              <a:t>‹#›</a:t>
            </a:fld>
            <a:endParaRPr lang="en-US"/>
          </a:p>
        </p:txBody>
      </p:sp>
    </p:spTree>
    <p:extLst>
      <p:ext uri="{BB962C8B-B14F-4D97-AF65-F5344CB8AC3E}">
        <p14:creationId xmlns:p14="http://schemas.microsoft.com/office/powerpoint/2010/main" val="628150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7EE6A6-61CD-488D-A31E-A4262C0B272F}" type="datetimeFigureOut">
              <a:rPr lang="en-US" smtClean="0"/>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B647C-03D6-46A4-BD04-4DFC99F25B46}" type="slidenum">
              <a:rPr lang="en-US" smtClean="0"/>
              <a:t>‹#›</a:t>
            </a:fld>
            <a:endParaRPr lang="en-US"/>
          </a:p>
        </p:txBody>
      </p:sp>
    </p:spTree>
    <p:extLst>
      <p:ext uri="{BB962C8B-B14F-4D97-AF65-F5344CB8AC3E}">
        <p14:creationId xmlns:p14="http://schemas.microsoft.com/office/powerpoint/2010/main" val="328541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7EE6A6-61CD-488D-A31E-A4262C0B272F}" type="datetimeFigureOut">
              <a:rPr lang="en-US" smtClean="0"/>
              <a:t>22/9/2020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B647C-03D6-46A4-BD04-4DFC99F25B46}" type="slidenum">
              <a:rPr lang="en-US" smtClean="0"/>
              <a:t>‹#›</a:t>
            </a:fld>
            <a:endParaRPr lang="en-US"/>
          </a:p>
        </p:txBody>
      </p:sp>
    </p:spTree>
    <p:extLst>
      <p:ext uri="{BB962C8B-B14F-4D97-AF65-F5344CB8AC3E}">
        <p14:creationId xmlns:p14="http://schemas.microsoft.com/office/powerpoint/2010/main" val="313263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EE6A6-61CD-488D-A31E-A4262C0B272F}" type="datetimeFigureOut">
              <a:rPr lang="en-US" smtClean="0"/>
              <a:t>22/9/2020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B647C-03D6-46A4-BD04-4DFC99F25B46}" type="slidenum">
              <a:rPr lang="en-US" smtClean="0"/>
              <a:t>‹#›</a:t>
            </a:fld>
            <a:endParaRPr lang="en-US"/>
          </a:p>
        </p:txBody>
      </p:sp>
    </p:spTree>
    <p:extLst>
      <p:ext uri="{BB962C8B-B14F-4D97-AF65-F5344CB8AC3E}">
        <p14:creationId xmlns:p14="http://schemas.microsoft.com/office/powerpoint/2010/main" val="2622543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866313"/>
          </a:xfrm>
        </p:spPr>
        <p:txBody>
          <a:bodyPr>
            <a:normAutofit/>
          </a:bodyPr>
          <a:lstStyle/>
          <a:p>
            <a:r>
              <a:rPr lang="en-US" b="1" dirty="0" smtClean="0"/>
              <a:t>WELCOME                              CFD </a:t>
            </a:r>
            <a:r>
              <a:rPr lang="en-US" b="1" dirty="0"/>
              <a:t>ANALYSIS OF SHELL AND TUBE HEAT EXCHANGER</a:t>
            </a:r>
            <a:r>
              <a:rPr lang="en-US" dirty="0"/>
              <a:t/>
            </a:r>
            <a:br>
              <a:rPr lang="en-US" dirty="0"/>
            </a:br>
            <a:endParaRPr lang="en-US" dirty="0"/>
          </a:p>
        </p:txBody>
      </p:sp>
    </p:spTree>
    <p:extLst>
      <p:ext uri="{BB962C8B-B14F-4D97-AF65-F5344CB8AC3E}">
        <p14:creationId xmlns:p14="http://schemas.microsoft.com/office/powerpoint/2010/main" val="3287344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RESULT</a:t>
            </a:r>
            <a:endParaRPr lang="en-US" dirty="0"/>
          </a:p>
        </p:txBody>
      </p:sp>
      <p:sp>
        <p:nvSpPr>
          <p:cNvPr id="3" name="Content Placeholder 2"/>
          <p:cNvSpPr>
            <a:spLocks noGrp="1"/>
          </p:cNvSpPr>
          <p:nvPr>
            <p:ph idx="1"/>
          </p:nvPr>
        </p:nvSpPr>
        <p:spPr/>
        <p:txBody>
          <a:bodyPr>
            <a:normAutofit/>
          </a:bodyPr>
          <a:lstStyle/>
          <a:p>
            <a:pPr algn="just">
              <a:lnSpc>
                <a:spcPct val="100000"/>
              </a:lnSpc>
            </a:pPr>
            <a:r>
              <a:rPr lang="en-US" sz="2000" dirty="0">
                <a:latin typeface="Times New Roman" panose="02020603050405020304" pitchFamily="18" charset="0"/>
                <a:cs typeface="Times New Roman" panose="02020603050405020304" pitchFamily="18" charset="0"/>
              </a:rPr>
              <a:t>The heat transfer and flow distribution is discussed in detail. From CFD simulation results, for fixed tube wall and shell inlet temperatures, shell side heat transfer coefficient, pressure Baffle inclination angle(degree) Logarithmic Mean Temperature Difference (LMTD) (ΔT)</a:t>
            </a:r>
            <a:r>
              <a:rPr lang="en-US" sz="2000" dirty="0" err="1">
                <a:latin typeface="Times New Roman" panose="02020603050405020304" pitchFamily="18" charset="0"/>
                <a:cs typeface="Times New Roman" panose="02020603050405020304" pitchFamily="18" charset="0"/>
              </a:rPr>
              <a:t>moC</a:t>
            </a:r>
            <a:r>
              <a:rPr lang="en-US" sz="2000" dirty="0">
                <a:latin typeface="Times New Roman" panose="02020603050405020304" pitchFamily="18" charset="0"/>
                <a:cs typeface="Times New Roman" panose="02020603050405020304" pitchFamily="18" charset="0"/>
              </a:rPr>
              <a:t> 0o inclination 19.31 0o with shell and baffle gap 21.72 20oinclination 17.27 30o inclination 15.24 40o inclination 10.02 Baffle inclination angle(degree) Max pressure Pa Min pressure Pa Pressure Difference Pa 0o without leakage 20.83 -2.313 23.143 0o with leakage 11.29 -2.28 13.57 20o inclination 19.03 -2.558 21.588 30o inclination 17.84 -2.63 20.47 40o inclination 16.96 -1.653 18.613 International Journal of Engineering Science and Computing, April 2017 6457 http://ijesc.org/ drop and heat transfer rate values are obtained. From the CFD result it is observed that the heat exchanger without any short- circuited flow has the higher heat transfer coefficient than the heat exchanger with leakage.</a:t>
            </a:r>
          </a:p>
        </p:txBody>
      </p:sp>
    </p:spTree>
    <p:extLst>
      <p:ext uri="{BB962C8B-B14F-4D97-AF65-F5344CB8AC3E}">
        <p14:creationId xmlns:p14="http://schemas.microsoft.com/office/powerpoint/2010/main" val="993571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a:bodyPr>
          <a:lstStyle/>
          <a:p>
            <a:pPr algn="just"/>
            <a:r>
              <a:rPr lang="en-US" sz="1600" dirty="0">
                <a:latin typeface="Times New Roman" panose="02020603050405020304" pitchFamily="18" charset="0"/>
                <a:cs typeface="Times New Roman" panose="02020603050405020304" pitchFamily="18" charset="0"/>
              </a:rPr>
              <a:t>Jian-</a:t>
            </a:r>
            <a:r>
              <a:rPr lang="en-US" sz="1600" dirty="0" err="1">
                <a:latin typeface="Times New Roman" panose="02020603050405020304" pitchFamily="18" charset="0"/>
                <a:cs typeface="Times New Roman" panose="02020603050405020304" pitchFamily="18" charset="0"/>
              </a:rPr>
              <a:t>Fei</a:t>
            </a:r>
            <a:r>
              <a:rPr lang="en-US" sz="1600" dirty="0">
                <a:latin typeface="Times New Roman" panose="02020603050405020304" pitchFamily="18" charset="0"/>
                <a:cs typeface="Times New Roman" panose="02020603050405020304" pitchFamily="18" charset="0"/>
              </a:rPr>
              <a:t> Zhang, Experimental performance comparison of shell-side heat transfer for shell-and-tube heat exchangers with middle-overlapped helical baffles and segmental baffles, Chemical Engineering Science 64 (2009) 1643 – 1653. </a:t>
            </a:r>
            <a:endParaRPr lang="en-US" sz="1600" dirty="0" smtClean="0">
              <a:latin typeface="Times New Roman" panose="02020603050405020304" pitchFamily="18" charset="0"/>
              <a:cs typeface="Times New Roman" panose="02020603050405020304" pitchFamily="18" charset="0"/>
            </a:endParaRPr>
          </a:p>
          <a:p>
            <a:pPr algn="just"/>
            <a:r>
              <a:rPr lang="en-US" sz="1600" dirty="0">
                <a:latin typeface="Times New Roman" panose="02020603050405020304" pitchFamily="18" charset="0"/>
                <a:cs typeface="Times New Roman" panose="02020603050405020304" pitchFamily="18" charset="0"/>
              </a:rPr>
              <a:t>Pooja J. </a:t>
            </a:r>
            <a:r>
              <a:rPr lang="en-US" sz="1600" dirty="0" err="1">
                <a:latin typeface="Times New Roman" panose="02020603050405020304" pitchFamily="18" charset="0"/>
                <a:cs typeface="Times New Roman" panose="02020603050405020304" pitchFamily="18" charset="0"/>
              </a:rPr>
              <a:t>Pawar</a:t>
            </a:r>
            <a:r>
              <a:rPr lang="en-US" sz="1600" dirty="0">
                <a:latin typeface="Times New Roman" panose="02020603050405020304" pitchFamily="18" charset="0"/>
                <a:cs typeface="Times New Roman" panose="02020603050405020304" pitchFamily="18" charset="0"/>
              </a:rPr>
              <a:t>, Experimental investigation of shell-and-tube heat exchanger with different type of baffles, International Journal of Current Engineering and Technology Accepted 15 June 2016, Available </a:t>
            </a:r>
            <a:endParaRPr lang="en-US" sz="1600" dirty="0" smtClean="0">
              <a:latin typeface="Times New Roman" panose="02020603050405020304" pitchFamily="18" charset="0"/>
              <a:cs typeface="Times New Roman" panose="02020603050405020304" pitchFamily="18" charset="0"/>
            </a:endParaRPr>
          </a:p>
          <a:p>
            <a:pPr algn="just"/>
            <a:r>
              <a:rPr lang="en-US" sz="1600" dirty="0">
                <a:latin typeface="Times New Roman" panose="02020603050405020304" pitchFamily="18" charset="0"/>
                <a:cs typeface="Times New Roman" panose="02020603050405020304" pitchFamily="18" charset="0"/>
              </a:rPr>
              <a:t>Ender </a:t>
            </a:r>
            <a:r>
              <a:rPr lang="en-US" sz="1600" dirty="0" err="1">
                <a:latin typeface="Times New Roman" panose="02020603050405020304" pitchFamily="18" charset="0"/>
                <a:cs typeface="Times New Roman" panose="02020603050405020304" pitchFamily="18" charset="0"/>
              </a:rPr>
              <a:t>Ozden</a:t>
            </a:r>
            <a:r>
              <a:rPr lang="en-US" sz="1600" dirty="0">
                <a:latin typeface="Times New Roman" panose="02020603050405020304" pitchFamily="18" charset="0"/>
                <a:cs typeface="Times New Roman" panose="02020603050405020304" pitchFamily="18" charset="0"/>
              </a:rPr>
              <a:t>-Shell side CFD analysis of a small shell-and-tube heat exchanger, Energy Conversion and Management 51 (2010) 1004–1014 </a:t>
            </a:r>
            <a:endParaRPr lang="en-US" sz="1600" dirty="0" smtClean="0">
              <a:latin typeface="Times New Roman" panose="02020603050405020304" pitchFamily="18" charset="0"/>
              <a:cs typeface="Times New Roman" panose="02020603050405020304" pitchFamily="18" charset="0"/>
            </a:endParaRPr>
          </a:p>
          <a:p>
            <a:pPr algn="just"/>
            <a:r>
              <a:rPr lang="en-US" sz="1600" dirty="0" err="1">
                <a:latin typeface="Times New Roman" panose="02020603050405020304" pitchFamily="18" charset="0"/>
                <a:cs typeface="Times New Roman" panose="02020603050405020304" pitchFamily="18" charset="0"/>
              </a:rPr>
              <a:t>Simin</a:t>
            </a:r>
            <a:r>
              <a:rPr lang="en-US" sz="1600" dirty="0">
                <a:latin typeface="Times New Roman" panose="02020603050405020304" pitchFamily="18" charset="0"/>
                <a:cs typeface="Times New Roman" panose="02020603050405020304" pitchFamily="18" charset="0"/>
              </a:rPr>
              <a:t> Wang, An experimental investigation of heat transfer enhancement for a shell-and-tube heat exchanger, Applied Thermal Engineering 29 (2009) 2433–2438 </a:t>
            </a:r>
            <a:endParaRPr lang="en-US" sz="1600" dirty="0" smtClean="0">
              <a:latin typeface="Times New Roman" panose="02020603050405020304" pitchFamily="18" charset="0"/>
              <a:cs typeface="Times New Roman" panose="02020603050405020304" pitchFamily="18" charset="0"/>
            </a:endParaRPr>
          </a:p>
          <a:p>
            <a:pPr algn="just"/>
            <a:r>
              <a:rPr lang="en-US" sz="1600" dirty="0">
                <a:latin typeface="Times New Roman" panose="02020603050405020304" pitchFamily="18" charset="0"/>
                <a:cs typeface="Times New Roman" panose="02020603050405020304" pitchFamily="18" charset="0"/>
              </a:rPr>
              <a:t>Andre´ L.H. Costa, Design optimization of shell-and-tube heat exchangers, Applied Thermal Engineering 28 (2008) 1798–1805. </a:t>
            </a:r>
            <a:endParaRPr lang="en-US" sz="1600" dirty="0" smtClean="0">
              <a:latin typeface="Times New Roman" panose="02020603050405020304" pitchFamily="18" charset="0"/>
              <a:cs typeface="Times New Roman" panose="02020603050405020304" pitchFamily="18" charset="0"/>
            </a:endParaRPr>
          </a:p>
          <a:p>
            <a:pPr algn="just"/>
            <a:r>
              <a:rPr lang="en-US" sz="1600" dirty="0" err="1">
                <a:latin typeface="Times New Roman" panose="02020603050405020304" pitchFamily="18" charset="0"/>
                <a:cs typeface="Times New Roman" panose="02020603050405020304" pitchFamily="18" charset="0"/>
              </a:rPr>
              <a:t>B.Jayachandriah</a:t>
            </a:r>
            <a:r>
              <a:rPr lang="en-US" sz="1600" dirty="0">
                <a:latin typeface="Times New Roman" panose="02020603050405020304" pitchFamily="18" charset="0"/>
                <a:cs typeface="Times New Roman" panose="02020603050405020304" pitchFamily="18" charset="0"/>
              </a:rPr>
              <a:t>, Thermal Analysis of Tubular Heat Exchangers Using ANSYS, International Journal of Engineering Research Volume No.3 Issue No: Special 1, pp.: 21-25 22nd March 2014 </a:t>
            </a:r>
            <a:endParaRPr lang="en-US" sz="1600" dirty="0" smtClean="0">
              <a:latin typeface="Times New Roman" panose="02020603050405020304" pitchFamily="18" charset="0"/>
              <a:cs typeface="Times New Roman" panose="02020603050405020304" pitchFamily="18" charset="0"/>
            </a:endParaRPr>
          </a:p>
          <a:p>
            <a:pPr algn="just"/>
            <a:r>
              <a:rPr lang="en-US" sz="1600" dirty="0" err="1">
                <a:latin typeface="Times New Roman" panose="02020603050405020304" pitchFamily="18" charset="0"/>
                <a:cs typeface="Times New Roman" panose="02020603050405020304" pitchFamily="18" charset="0"/>
              </a:rPr>
              <a:t>Karno</a:t>
            </a:r>
            <a:r>
              <a:rPr lang="en-US" sz="1600" dirty="0">
                <a:latin typeface="Times New Roman" panose="02020603050405020304" pitchFamily="18" charset="0"/>
                <a:cs typeface="Times New Roman" panose="02020603050405020304" pitchFamily="18" charset="0"/>
              </a:rPr>
              <a:t>, A., and </a:t>
            </a:r>
            <a:r>
              <a:rPr lang="en-US" sz="1600" dirty="0" err="1">
                <a:latin typeface="Times New Roman" panose="02020603050405020304" pitchFamily="18" charset="0"/>
                <a:cs typeface="Times New Roman" panose="02020603050405020304" pitchFamily="18" charset="0"/>
              </a:rPr>
              <a:t>Ajib</a:t>
            </a:r>
            <a:r>
              <a:rPr lang="en-US" sz="1600" dirty="0">
                <a:latin typeface="Times New Roman" panose="02020603050405020304" pitchFamily="18" charset="0"/>
                <a:cs typeface="Times New Roman" panose="02020603050405020304" pitchFamily="18" charset="0"/>
              </a:rPr>
              <a:t>, S., 2006, “Effect of tube pitch on heat transfer in shell-and- tube heat exchangers—new simulation software Heat Mass Transfer 42, pp. 263–272. </a:t>
            </a:r>
          </a:p>
        </p:txBody>
      </p:sp>
    </p:spTree>
    <p:extLst>
      <p:ext uri="{BB962C8B-B14F-4D97-AF65-F5344CB8AC3E}">
        <p14:creationId xmlns:p14="http://schemas.microsoft.com/office/powerpoint/2010/main" val="1453444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2814"/>
            <a:ext cx="10515600" cy="1325563"/>
          </a:xfrm>
        </p:spPr>
        <p:txBody>
          <a:bodyPr/>
          <a:lstStyle/>
          <a:p>
            <a:pPr algn="ctr"/>
            <a:r>
              <a:rPr lang="en-US" b="1" dirty="0" smtClean="0"/>
              <a:t>ABSTRACT</a:t>
            </a:r>
            <a:endParaRPr lang="en-US" b="1" dirty="0"/>
          </a:p>
        </p:txBody>
      </p:sp>
      <p:sp>
        <p:nvSpPr>
          <p:cNvPr id="3" name="Content Placeholder 2"/>
          <p:cNvSpPr>
            <a:spLocks noGrp="1"/>
          </p:cNvSpPr>
          <p:nvPr>
            <p:ph idx="1"/>
          </p:nvPr>
        </p:nvSpPr>
        <p:spPr>
          <a:xfrm>
            <a:off x="838200" y="991892"/>
            <a:ext cx="10515600" cy="5185071"/>
          </a:xfrm>
        </p:spPr>
        <p:txBody>
          <a:bodyPr/>
          <a:lstStyle/>
          <a:p>
            <a:pPr algn="just"/>
            <a:r>
              <a:rPr lang="en-US" dirty="0"/>
              <a:t>A heat exchangers of water is proposed with simplified model for the study of thermal analysis of shell and tubes. </a:t>
            </a:r>
            <a:endParaRPr lang="en-US" dirty="0" smtClean="0"/>
          </a:p>
          <a:p>
            <a:pPr algn="just"/>
            <a:r>
              <a:rPr lang="en-US" dirty="0" smtClean="0"/>
              <a:t>Shell </a:t>
            </a:r>
            <a:r>
              <a:rPr lang="en-US" dirty="0"/>
              <a:t>and tube heat exchangers are having special significance in boilers, power plants, condensers, turbines. </a:t>
            </a:r>
            <a:endParaRPr lang="en-US" dirty="0" smtClean="0"/>
          </a:p>
          <a:p>
            <a:pPr algn="just"/>
            <a:r>
              <a:rPr lang="en-US" dirty="0"/>
              <a:t>In this paper, the shell and tube heat exchanger is considered in which hot water is flowing inside one tube and cold water runs over that tube. </a:t>
            </a:r>
            <a:endParaRPr lang="en-US" dirty="0" smtClean="0"/>
          </a:p>
          <a:p>
            <a:pPr algn="just"/>
            <a:r>
              <a:rPr lang="en-US" dirty="0" smtClean="0"/>
              <a:t>For </a:t>
            </a:r>
            <a:r>
              <a:rPr lang="en-US" dirty="0"/>
              <a:t>variation we are analyzing with different velocities of inlet for hot fluid.</a:t>
            </a:r>
          </a:p>
          <a:p>
            <a:pPr marL="0" indent="0" algn="just">
              <a:buNone/>
            </a:pPr>
            <a:endParaRPr lang="en-US" dirty="0"/>
          </a:p>
        </p:txBody>
      </p:sp>
    </p:spTree>
    <p:extLst>
      <p:ext uri="{BB962C8B-B14F-4D97-AF65-F5344CB8AC3E}">
        <p14:creationId xmlns:p14="http://schemas.microsoft.com/office/powerpoint/2010/main" val="500396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316"/>
            <a:ext cx="10515600" cy="1325563"/>
          </a:xfrm>
        </p:spPr>
        <p:txBody>
          <a:bodyPr/>
          <a:lstStyle/>
          <a:p>
            <a:pPr algn="ctr"/>
            <a:r>
              <a:rPr lang="en-US" b="1" dirty="0" smtClean="0">
                <a:latin typeface="Times New Roman" panose="02020603050405020304" pitchFamily="18" charset="0"/>
                <a:cs typeface="Times New Roman" panose="02020603050405020304" pitchFamily="18" charset="0"/>
              </a:rPr>
              <a:t>LITERATURE REVIEW</a:t>
            </a:r>
            <a:endParaRPr lang="en-US"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5714751"/>
              </p:ext>
            </p:extLst>
          </p:nvPr>
        </p:nvGraphicFramePr>
        <p:xfrm>
          <a:off x="838200" y="1148247"/>
          <a:ext cx="10515600" cy="5510858"/>
        </p:xfrm>
        <a:graphic>
          <a:graphicData uri="http://schemas.openxmlformats.org/drawingml/2006/table">
            <a:tbl>
              <a:tblPr firstRow="1" bandRow="1">
                <a:tableStyleId>{5C22544A-7EE6-4342-B048-85BDC9FD1C3A}</a:tableStyleId>
              </a:tblPr>
              <a:tblGrid>
                <a:gridCol w="990600"/>
                <a:gridCol w="2851688"/>
                <a:gridCol w="2727702"/>
                <a:gridCol w="3945610"/>
              </a:tblGrid>
              <a:tr h="634058">
                <a:tc>
                  <a:txBody>
                    <a:bodyPr/>
                    <a:lstStyle/>
                    <a:p>
                      <a:r>
                        <a:rPr lang="en-US" dirty="0" smtClean="0"/>
                        <a:t>S. No.</a:t>
                      </a:r>
                      <a:endParaRPr lang="en-US" dirty="0"/>
                    </a:p>
                  </a:txBody>
                  <a:tcPr/>
                </a:tc>
                <a:tc>
                  <a:txBody>
                    <a:bodyPr/>
                    <a:lstStyle/>
                    <a:p>
                      <a:r>
                        <a:rPr lang="en-US" dirty="0" smtClean="0"/>
                        <a:t>Title</a:t>
                      </a:r>
                      <a:endParaRPr lang="en-US" dirty="0"/>
                    </a:p>
                  </a:txBody>
                  <a:tcPr/>
                </a:tc>
                <a:tc>
                  <a:txBody>
                    <a:bodyPr/>
                    <a:lstStyle/>
                    <a:p>
                      <a:r>
                        <a:rPr lang="en-US" dirty="0" err="1" smtClean="0"/>
                        <a:t>Authot</a:t>
                      </a:r>
                      <a:endParaRPr lang="en-US" dirty="0"/>
                    </a:p>
                  </a:txBody>
                  <a:tcPr/>
                </a:tc>
                <a:tc>
                  <a:txBody>
                    <a:bodyPr/>
                    <a:lstStyle/>
                    <a:p>
                      <a:r>
                        <a:rPr lang="en-US" dirty="0" smtClean="0"/>
                        <a:t>About</a:t>
                      </a:r>
                      <a:endParaRPr lang="en-US" dirty="0"/>
                    </a:p>
                  </a:txBody>
                  <a:tcPr/>
                </a:tc>
              </a:tr>
              <a:tr h="1269988">
                <a:tc>
                  <a:txBody>
                    <a:bodyPr/>
                    <a:lstStyle/>
                    <a:p>
                      <a:pPr algn="just"/>
                      <a:r>
                        <a:rPr lang="en-US" dirty="0" smtClean="0"/>
                        <a:t>1.</a:t>
                      </a:r>
                      <a:endParaRPr lang="en-US" dirty="0"/>
                    </a:p>
                  </a:txBody>
                  <a:tcPr>
                    <a:solidFill>
                      <a:schemeClr val="bg1"/>
                    </a:solidFill>
                  </a:tcPr>
                </a:tc>
                <a:tc>
                  <a:txBody>
                    <a:bodyPr/>
                    <a:lstStyle/>
                    <a:p>
                      <a:pPr algn="just"/>
                      <a:r>
                        <a:rPr lang="en-US" sz="1400" dirty="0" smtClean="0">
                          <a:latin typeface="Times New Roman" panose="02020603050405020304" pitchFamily="18" charset="0"/>
                          <a:cs typeface="Times New Roman" panose="02020603050405020304" pitchFamily="18" charset="0"/>
                        </a:rPr>
                        <a:t>Shell and Tube Heat Exchanger Performance Analysis</a:t>
                      </a:r>
                      <a:endParaRPr lang="en-US" sz="14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pPr algn="just"/>
                      <a:r>
                        <a:rPr lang="en-US" sz="1400" dirty="0" err="1" smtClean="0">
                          <a:latin typeface="Times New Roman" panose="02020603050405020304" pitchFamily="18" charset="0"/>
                          <a:cs typeface="Times New Roman" panose="02020603050405020304" pitchFamily="18" charset="0"/>
                        </a:rPr>
                        <a:t>Durgesh</a:t>
                      </a:r>
                      <a:r>
                        <a:rPr lang="en-US" sz="1400" dirty="0" smtClean="0">
                          <a:latin typeface="Times New Roman" panose="02020603050405020304" pitchFamily="18" charset="0"/>
                          <a:cs typeface="Times New Roman" panose="02020603050405020304" pitchFamily="18" charset="0"/>
                        </a:rPr>
                        <a:t> Bhatt1, Priyanka M Javhar2</a:t>
                      </a:r>
                      <a:endParaRPr lang="en-US" sz="14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pPr algn="just"/>
                      <a:r>
                        <a:rPr lang="en-US" sz="1400" dirty="0" smtClean="0">
                          <a:latin typeface="Times New Roman" panose="02020603050405020304" pitchFamily="18" charset="0"/>
                          <a:cs typeface="Times New Roman" panose="02020603050405020304" pitchFamily="18" charset="0"/>
                        </a:rPr>
                        <a:t>A heat exchanger is a device that is used to transfer thermal energy (enthalpy) between two or more fluids, at different temperatures and in thermal contact. In this problem of heat transfer involved the condition where different constructional parameters are changed for getting the performance review under different </a:t>
                      </a:r>
                      <a:r>
                        <a:rPr lang="en-US" sz="1400" dirty="0" err="1" smtClean="0">
                          <a:latin typeface="Times New Roman" panose="02020603050405020304" pitchFamily="18" charset="0"/>
                          <a:cs typeface="Times New Roman" panose="02020603050405020304" pitchFamily="18" charset="0"/>
                        </a:rPr>
                        <a:t>conditionIn</a:t>
                      </a:r>
                      <a:r>
                        <a:rPr lang="en-US" sz="1400" dirty="0" smtClean="0">
                          <a:latin typeface="Times New Roman" panose="02020603050405020304" pitchFamily="18" charset="0"/>
                          <a:cs typeface="Times New Roman" panose="02020603050405020304" pitchFamily="18" charset="0"/>
                        </a:rPr>
                        <a:t> current paper the baffle spacing and tube metallurgy are the parameters considering change and effect of the same of heat transfer coefficient have been considered.</a:t>
                      </a:r>
                      <a:endParaRPr lang="en-US" sz="1400" dirty="0">
                        <a:latin typeface="Times New Roman" panose="02020603050405020304" pitchFamily="18" charset="0"/>
                        <a:cs typeface="Times New Roman" panose="02020603050405020304" pitchFamily="18" charset="0"/>
                      </a:endParaRPr>
                    </a:p>
                  </a:txBody>
                  <a:tcPr>
                    <a:solidFill>
                      <a:schemeClr val="bg1"/>
                    </a:solidFill>
                  </a:tcPr>
                </a:tc>
              </a:tr>
              <a:tr h="2319122">
                <a:tc>
                  <a:txBody>
                    <a:bodyPr/>
                    <a:lstStyle/>
                    <a:p>
                      <a:pPr algn="just"/>
                      <a:r>
                        <a:rPr lang="en-US" sz="1400" dirty="0" smtClean="0">
                          <a:latin typeface="Times New Roman" panose="02020603050405020304" pitchFamily="18" charset="0"/>
                          <a:cs typeface="Times New Roman" panose="02020603050405020304" pitchFamily="18" charset="0"/>
                        </a:rPr>
                        <a:t>2.</a:t>
                      </a:r>
                      <a:endParaRPr lang="en-US" sz="14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pPr algn="just"/>
                      <a:r>
                        <a:rPr lang="en-US" sz="1400" dirty="0" smtClean="0">
                          <a:latin typeface="Times New Roman" panose="02020603050405020304" pitchFamily="18" charset="0"/>
                          <a:cs typeface="Times New Roman" panose="02020603050405020304" pitchFamily="18" charset="0"/>
                        </a:rPr>
                        <a:t>THERMAL ANALYSIS OF SHELL AND TUBE HEAT EXCHANGER</a:t>
                      </a:r>
                      <a:endParaRPr lang="en-US" sz="14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pPr algn="just"/>
                      <a:r>
                        <a:rPr lang="en-US" sz="1400" dirty="0" smtClean="0">
                          <a:latin typeface="Times New Roman" panose="02020603050405020304" pitchFamily="18" charset="0"/>
                          <a:cs typeface="Times New Roman" panose="02020603050405020304" pitchFamily="18" charset="0"/>
                        </a:rPr>
                        <a:t>Mr. </a:t>
                      </a:r>
                      <a:r>
                        <a:rPr lang="en-US" sz="1400" dirty="0" err="1" smtClean="0">
                          <a:latin typeface="Times New Roman" panose="02020603050405020304" pitchFamily="18" charset="0"/>
                          <a:cs typeface="Times New Roman" panose="02020603050405020304" pitchFamily="18" charset="0"/>
                        </a:rPr>
                        <a:t>M.D.Rajkamal</a:t>
                      </a:r>
                      <a:r>
                        <a:rPr lang="en-US" sz="1400" dirty="0" smtClean="0">
                          <a:latin typeface="Times New Roman" panose="02020603050405020304" pitchFamily="18" charset="0"/>
                          <a:cs typeface="Times New Roman" panose="02020603050405020304" pitchFamily="18" charset="0"/>
                        </a:rPr>
                        <a:t> 1,M. Mani Bharathi2, Shams Hari Prasad M3, Santhosh Sivan.M4, Karthikeyan.S5 </a:t>
                      </a:r>
                      <a:r>
                        <a:rPr lang="en-US" sz="1400" dirty="0" err="1" smtClean="0">
                          <a:latin typeface="Times New Roman" panose="02020603050405020304" pitchFamily="18" charset="0"/>
                          <a:cs typeface="Times New Roman" panose="02020603050405020304" pitchFamily="18" charset="0"/>
                        </a:rPr>
                        <a:t>r.H.Bahruteen</a:t>
                      </a:r>
                      <a:r>
                        <a:rPr lang="en-US" sz="1400" dirty="0" smtClean="0">
                          <a:latin typeface="Times New Roman" panose="02020603050405020304" pitchFamily="18" charset="0"/>
                          <a:cs typeface="Times New Roman" panose="02020603050405020304" pitchFamily="18" charset="0"/>
                        </a:rPr>
                        <a:t> Ali Ahamadu6 S.KALIAPPAN 7 </a:t>
                      </a:r>
                      <a:r>
                        <a:rPr lang="en-US" sz="1400" dirty="0" err="1" smtClean="0">
                          <a:latin typeface="Times New Roman" panose="02020603050405020304" pitchFamily="18" charset="0"/>
                          <a:cs typeface="Times New Roman" panose="02020603050405020304" pitchFamily="18" charset="0"/>
                        </a:rPr>
                        <a:t>Dr.T.Mothilal</a:t>
                      </a:r>
                      <a:r>
                        <a:rPr lang="en-US" sz="1400" dirty="0" smtClean="0">
                          <a:latin typeface="Times New Roman" panose="02020603050405020304" pitchFamily="18" charset="0"/>
                          <a:cs typeface="Times New Roman" panose="02020603050405020304" pitchFamily="18" charset="0"/>
                        </a:rPr>
                        <a:t> 8</a:t>
                      </a:r>
                      <a:endParaRPr lang="en-US" sz="14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pPr algn="just"/>
                      <a:r>
                        <a:rPr lang="en-US" sz="1400" dirty="0" smtClean="0">
                          <a:latin typeface="Times New Roman" panose="02020603050405020304" pitchFamily="18" charset="0"/>
                          <a:cs typeface="Times New Roman" panose="02020603050405020304" pitchFamily="18" charset="0"/>
                        </a:rPr>
                        <a:t>A helical coil heat exchanger with a helix angle of 30o using CREO software was designed and fabricated. Nowadays copper is replaced by Carbon steel in industries. Presently the objective is to use ANSYS CFX 15.0 software to infer the </a:t>
                      </a:r>
                      <a:r>
                        <a:rPr lang="en-US" sz="1400" dirty="0" err="1" smtClean="0">
                          <a:latin typeface="Times New Roman" panose="02020603050405020304" pitchFamily="18" charset="0"/>
                          <a:cs typeface="Times New Roman" panose="02020603050405020304" pitchFamily="18" charset="0"/>
                        </a:rPr>
                        <a:t>replacability</a:t>
                      </a:r>
                      <a:r>
                        <a:rPr lang="en-US" sz="1400" dirty="0" smtClean="0">
                          <a:latin typeface="Times New Roman" panose="02020603050405020304" pitchFamily="18" charset="0"/>
                          <a:cs typeface="Times New Roman" panose="02020603050405020304" pitchFamily="18" charset="0"/>
                        </a:rPr>
                        <a:t> of copper with two different inner tube materials such as POCO HTC graphite and ASTM SA 179 carbon steel which also has appreciable heat transfer characteristics and good corrosion resistance than copper. A laminar hot fluid flow is the heat source medium. Also the increase in heat transfer rate with increase in mass flow rate is also observed.</a:t>
                      </a:r>
                      <a:endParaRPr lang="en-US" sz="1400" dirty="0">
                        <a:latin typeface="Times New Roman" panose="02020603050405020304" pitchFamily="18" charset="0"/>
                        <a:cs typeface="Times New Roman" panose="02020603050405020304" pitchFamily="18" charset="0"/>
                      </a:endParaRPr>
                    </a:p>
                  </a:txBody>
                  <a:tcPr>
                    <a:solidFill>
                      <a:schemeClr val="bg1"/>
                    </a:solidFill>
                  </a:tcPr>
                </a:tc>
              </a:tr>
            </a:tbl>
          </a:graphicData>
        </a:graphic>
      </p:graphicFrame>
    </p:spTree>
    <p:extLst>
      <p:ext uri="{BB962C8B-B14F-4D97-AF65-F5344CB8AC3E}">
        <p14:creationId xmlns:p14="http://schemas.microsoft.com/office/powerpoint/2010/main" val="669626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316"/>
            <a:ext cx="10515600" cy="1325563"/>
          </a:xfrm>
        </p:spPr>
        <p:txBody>
          <a:bodyPr/>
          <a:lstStyle/>
          <a:p>
            <a:pPr algn="ctr"/>
            <a:r>
              <a:rPr lang="en-US" b="1" dirty="0" smtClean="0">
                <a:latin typeface="Times New Roman" panose="02020603050405020304" pitchFamily="18" charset="0"/>
                <a:cs typeface="Times New Roman" panose="02020603050405020304" pitchFamily="18" charset="0"/>
              </a:rPr>
              <a:t>LITERATURE REVIEW</a:t>
            </a:r>
            <a:endParaRPr lang="en-US"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7179993"/>
              </p:ext>
            </p:extLst>
          </p:nvPr>
        </p:nvGraphicFramePr>
        <p:xfrm>
          <a:off x="838200" y="736123"/>
          <a:ext cx="10314904" cy="6004122"/>
        </p:xfrm>
        <a:graphic>
          <a:graphicData uri="http://schemas.openxmlformats.org/drawingml/2006/table">
            <a:tbl>
              <a:tblPr firstRow="1" bandRow="1">
                <a:tableStyleId>{5C22544A-7EE6-4342-B048-85BDC9FD1C3A}</a:tableStyleId>
              </a:tblPr>
              <a:tblGrid>
                <a:gridCol w="971694"/>
                <a:gridCol w="2797262"/>
                <a:gridCol w="2675642"/>
                <a:gridCol w="3870306"/>
              </a:tblGrid>
              <a:tr h="487242">
                <a:tc>
                  <a:txBody>
                    <a:bodyPr/>
                    <a:lstStyle/>
                    <a:p>
                      <a:r>
                        <a:rPr lang="en-US" dirty="0" smtClean="0"/>
                        <a:t>S. No.</a:t>
                      </a:r>
                      <a:endParaRPr lang="en-US" dirty="0"/>
                    </a:p>
                  </a:txBody>
                  <a:tcPr/>
                </a:tc>
                <a:tc>
                  <a:txBody>
                    <a:bodyPr/>
                    <a:lstStyle/>
                    <a:p>
                      <a:r>
                        <a:rPr lang="en-US" dirty="0" smtClean="0"/>
                        <a:t>Title</a:t>
                      </a:r>
                      <a:endParaRPr lang="en-US" dirty="0"/>
                    </a:p>
                  </a:txBody>
                  <a:tcPr/>
                </a:tc>
                <a:tc>
                  <a:txBody>
                    <a:bodyPr/>
                    <a:lstStyle/>
                    <a:p>
                      <a:r>
                        <a:rPr lang="en-US" dirty="0" err="1" smtClean="0"/>
                        <a:t>Authot</a:t>
                      </a:r>
                      <a:endParaRPr lang="en-US" dirty="0"/>
                    </a:p>
                  </a:txBody>
                  <a:tcPr/>
                </a:tc>
                <a:tc>
                  <a:txBody>
                    <a:bodyPr/>
                    <a:lstStyle/>
                    <a:p>
                      <a:r>
                        <a:rPr lang="en-US" dirty="0" smtClean="0"/>
                        <a:t>About</a:t>
                      </a:r>
                      <a:endParaRPr lang="en-US" dirty="0"/>
                    </a:p>
                  </a:txBody>
                  <a:tcPr/>
                </a:tc>
              </a:tr>
              <a:tr h="1984252">
                <a:tc>
                  <a:txBody>
                    <a:bodyPr/>
                    <a:lstStyle/>
                    <a:p>
                      <a:pPr algn="just"/>
                      <a:r>
                        <a:rPr lang="en-US" dirty="0" smtClean="0"/>
                        <a:t>1.</a:t>
                      </a:r>
                      <a:endParaRPr lang="en-US" dirty="0"/>
                    </a:p>
                  </a:txBody>
                  <a:tcPr>
                    <a:solidFill>
                      <a:schemeClr val="bg1"/>
                    </a:solidFill>
                  </a:tcPr>
                </a:tc>
                <a:tc>
                  <a:txBody>
                    <a:bodyPr/>
                    <a:lstStyle/>
                    <a:p>
                      <a:pPr algn="just"/>
                      <a:r>
                        <a:rPr lang="en-US" sz="1400" dirty="0" smtClean="0">
                          <a:latin typeface="Times New Roman" panose="02020603050405020304" pitchFamily="18" charset="0"/>
                          <a:cs typeface="Times New Roman" panose="02020603050405020304" pitchFamily="18" charset="0"/>
                        </a:rPr>
                        <a:t>Comparative Thermal Analysis of Shell and Tube Heat Exchanger using Bell Coleman Method and CFD</a:t>
                      </a:r>
                      <a:endParaRPr lang="en-US" sz="14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err="1" smtClean="0">
                          <a:latin typeface="Times New Roman" panose="02020603050405020304" pitchFamily="18" charset="0"/>
                          <a:cs typeface="Times New Roman" panose="02020603050405020304" pitchFamily="18" charset="0"/>
                        </a:rPr>
                        <a:t>PowarDigvijay</a:t>
                      </a:r>
                      <a:r>
                        <a:rPr lang="en-US" sz="1400" dirty="0" smtClean="0">
                          <a:latin typeface="Times New Roman" panose="02020603050405020304" pitchFamily="18" charset="0"/>
                          <a:cs typeface="Times New Roman" panose="02020603050405020304" pitchFamily="18" charset="0"/>
                        </a:rPr>
                        <a:t> D1, Dr. G.Manavendra2</a:t>
                      </a:r>
                    </a:p>
                    <a:p>
                      <a:pPr algn="just"/>
                      <a:endParaRPr lang="en-US" sz="1400" dirty="0">
                        <a:latin typeface="Times New Roman" panose="02020603050405020304" pitchFamily="18" charset="0"/>
                        <a:cs typeface="Times New Roman" panose="02020603050405020304" pitchFamily="18" charset="0"/>
                      </a:endParaRPr>
                    </a:p>
                  </a:txBody>
                  <a:tcPr>
                    <a:solidFill>
                      <a:schemeClr val="bg1"/>
                    </a:solidFill>
                  </a:tcPr>
                </a:tc>
                <a:tc>
                  <a:txBody>
                    <a:bodyPr/>
                    <a:lstStyle/>
                    <a:p>
                      <a:pPr algn="just"/>
                      <a:r>
                        <a:rPr lang="en-US" sz="1400" dirty="0" smtClean="0">
                          <a:latin typeface="Times New Roman" panose="02020603050405020304" pitchFamily="18" charset="0"/>
                          <a:cs typeface="Times New Roman" panose="02020603050405020304" pitchFamily="18" charset="0"/>
                        </a:rPr>
                        <a:t>Design, analysis and optimization of shell and tube heat exchanger using Bell Coleman Method and CFD. Design variables: tube outer diameter, tube pitch, tube length, number of tube passes, no of shell, shell head type, shell layout, baffle spacing and baffle cut are taken for optimization. Bell’s method is used to find the heat transfer area for a given design configuration. The optimal analysis be the one tube, sectional one tube and sectional heat exchanger.</a:t>
                      </a:r>
                      <a:endParaRPr lang="en-US" sz="1400" dirty="0">
                        <a:latin typeface="Times New Roman" panose="02020603050405020304" pitchFamily="18" charset="0"/>
                        <a:cs typeface="Times New Roman" panose="02020603050405020304" pitchFamily="18" charset="0"/>
                      </a:endParaRPr>
                    </a:p>
                  </a:txBody>
                  <a:tcPr>
                    <a:solidFill>
                      <a:schemeClr val="bg1"/>
                    </a:solidFill>
                  </a:tcPr>
                </a:tc>
              </a:tr>
              <a:tr h="2935605">
                <a:tc>
                  <a:txBody>
                    <a:bodyPr/>
                    <a:lstStyle/>
                    <a:p>
                      <a:pPr algn="just"/>
                      <a:r>
                        <a:rPr lang="en-US" dirty="0" smtClean="0"/>
                        <a:t>2.</a:t>
                      </a:r>
                      <a:endParaRPr lang="en-US" dirty="0"/>
                    </a:p>
                  </a:txBody>
                  <a:tcPr>
                    <a:solidFill>
                      <a:schemeClr val="bg1"/>
                    </a:solidFill>
                  </a:tcPr>
                </a:tc>
                <a:tc>
                  <a:txBody>
                    <a:bodyPr/>
                    <a:lstStyle/>
                    <a:p>
                      <a:pPr algn="just"/>
                      <a:r>
                        <a:rPr lang="en-US" sz="1400" dirty="0" smtClean="0"/>
                        <a:t>Design and CFD Analysis of Shell and Tube Heat Exchanger</a:t>
                      </a:r>
                      <a:endParaRPr lang="en-US" sz="1400" dirty="0"/>
                    </a:p>
                  </a:txBody>
                  <a:tcPr>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t>Mohammed Irshad1, Mohammed Kaushar2, G. Rajmohan3</a:t>
                      </a:r>
                    </a:p>
                    <a:p>
                      <a:pPr algn="just"/>
                      <a:endParaRPr lang="en-US" sz="1400" dirty="0"/>
                    </a:p>
                  </a:txBody>
                  <a:tcPr>
                    <a:solidFill>
                      <a:schemeClr val="bg1"/>
                    </a:solidFill>
                  </a:tcPr>
                </a:tc>
                <a:tc>
                  <a:txBody>
                    <a:bodyPr/>
                    <a:lstStyle/>
                    <a:p>
                      <a:pPr algn="just"/>
                      <a:r>
                        <a:rPr lang="en-US" sz="1400" dirty="0" smtClean="0"/>
                        <a:t>The objective of this project is to design a shell and tube heat exchanger with segmental baffles and to study the flow and temperatures inside the shell and tubes using ANSYS software tool for the different baffles assemblies and orientation also overall heat transfer is calculated for each design. This project totally contains 5 designs for comparison. The process in solving simulation consists of modelling and meshing the basic geometry of shell and tube heat exchanger using CFD package ANSYS 14.5. The heat exchanger contains 7 tubes and 600mm length and 90mm shell diameter. In simulation we will show how the temperature, pressure, velocity varies in shell due to different baffles orientation.</a:t>
                      </a:r>
                      <a:endParaRPr lang="en-US" sz="1400" dirty="0"/>
                    </a:p>
                  </a:txBody>
                  <a:tcPr>
                    <a:solidFill>
                      <a:schemeClr val="bg1"/>
                    </a:solidFill>
                  </a:tcPr>
                </a:tc>
              </a:tr>
            </a:tbl>
          </a:graphicData>
        </a:graphic>
      </p:graphicFrame>
    </p:spTree>
    <p:extLst>
      <p:ext uri="{BB962C8B-B14F-4D97-AF65-F5344CB8AC3E}">
        <p14:creationId xmlns:p14="http://schemas.microsoft.com/office/powerpoint/2010/main" val="3475909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OBJECTIVE</a:t>
            </a:r>
            <a:endParaRPr lang="en-US" b="1" dirty="0"/>
          </a:p>
        </p:txBody>
      </p:sp>
      <p:sp>
        <p:nvSpPr>
          <p:cNvPr id="3" name="Content Placeholder 2"/>
          <p:cNvSpPr>
            <a:spLocks noGrp="1"/>
          </p:cNvSpPr>
          <p:nvPr>
            <p:ph idx="1"/>
          </p:nvPr>
        </p:nvSpPr>
        <p:spPr/>
        <p:txBody>
          <a:bodyPr>
            <a:normAutofit/>
          </a:bodyPr>
          <a:lstStyle/>
          <a:p>
            <a:pPr>
              <a:lnSpc>
                <a:spcPct val="150000"/>
              </a:lnSpc>
            </a:pPr>
            <a:r>
              <a:rPr lang="en-US" sz="3200" dirty="0" smtClean="0"/>
              <a:t>To analyze the heat transfer rate between counter flow and parallel flow with various inlet velocities</a:t>
            </a:r>
          </a:p>
          <a:p>
            <a:pPr>
              <a:lnSpc>
                <a:spcPct val="150000"/>
              </a:lnSpc>
            </a:pPr>
            <a:r>
              <a:rPr lang="en-US" sz="3200" dirty="0" smtClean="0"/>
              <a:t>To identify the importance of providing fins instead of plain tube</a:t>
            </a:r>
          </a:p>
        </p:txBody>
      </p:sp>
    </p:spTree>
    <p:extLst>
      <p:ext uri="{BB962C8B-B14F-4D97-AF65-F5344CB8AC3E}">
        <p14:creationId xmlns:p14="http://schemas.microsoft.com/office/powerpoint/2010/main" val="2720572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METHODOLOGY</a:t>
            </a:r>
            <a:endParaRPr lang="en-US" b="1" dirty="0"/>
          </a:p>
        </p:txBody>
      </p:sp>
      <p:pic>
        <p:nvPicPr>
          <p:cNvPr id="4" name="Content Placeholder 3"/>
          <p:cNvPicPr>
            <a:picLocks noGrp="1"/>
          </p:cNvPicPr>
          <p:nvPr>
            <p:ph idx="1"/>
          </p:nvPr>
        </p:nvPicPr>
        <p:blipFill>
          <a:blip r:embed="rId2"/>
          <a:srcRect/>
          <a:stretch>
            <a:fillRect/>
          </a:stretch>
        </p:blipFill>
        <p:spPr bwMode="auto">
          <a:xfrm>
            <a:off x="3257146" y="1410347"/>
            <a:ext cx="5677707" cy="4694762"/>
          </a:xfrm>
          <a:prstGeom prst="rect">
            <a:avLst/>
          </a:prstGeom>
          <a:noFill/>
          <a:ln w="9525">
            <a:noFill/>
            <a:miter lim="800000"/>
            <a:headEnd/>
            <a:tailEnd/>
          </a:ln>
        </p:spPr>
      </p:pic>
    </p:spTree>
    <p:extLst>
      <p:ext uri="{BB962C8B-B14F-4D97-AF65-F5344CB8AC3E}">
        <p14:creationId xmlns:p14="http://schemas.microsoft.com/office/powerpoint/2010/main" val="3584076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2D DESIGN</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3539" y="1845671"/>
            <a:ext cx="9584921" cy="3510756"/>
          </a:xfrm>
        </p:spPr>
      </p:pic>
    </p:spTree>
    <p:extLst>
      <p:ext uri="{BB962C8B-B14F-4D97-AF65-F5344CB8AC3E}">
        <p14:creationId xmlns:p14="http://schemas.microsoft.com/office/powerpoint/2010/main" val="2968710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23810"/>
            <a:ext cx="10515600" cy="1325563"/>
          </a:xfrm>
        </p:spPr>
        <p:txBody>
          <a:bodyPr/>
          <a:lstStyle/>
          <a:p>
            <a:pPr algn="ctr"/>
            <a:r>
              <a:rPr lang="en-US" b="1" dirty="0" smtClean="0">
                <a:latin typeface="Times New Roman" panose="02020603050405020304" pitchFamily="18" charset="0"/>
                <a:cs typeface="Times New Roman" panose="02020603050405020304" pitchFamily="18" charset="0"/>
              </a:rPr>
              <a:t>3D DESIGN</a:t>
            </a:r>
            <a:endParaRPr lang="en-US" b="1" dirty="0">
              <a:latin typeface="Times New Roman" panose="02020603050405020304" pitchFamily="18" charset="0"/>
              <a:cs typeface="Times New Roman" panose="02020603050405020304" pitchFamily="18" charset="0"/>
            </a:endParaRP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1721" y="1825625"/>
            <a:ext cx="7548557" cy="4351338"/>
          </a:xfrm>
        </p:spPr>
      </p:pic>
    </p:spTree>
    <p:extLst>
      <p:ext uri="{BB962C8B-B14F-4D97-AF65-F5344CB8AC3E}">
        <p14:creationId xmlns:p14="http://schemas.microsoft.com/office/powerpoint/2010/main" val="4049955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23810"/>
            <a:ext cx="10515600" cy="1325563"/>
          </a:xfrm>
        </p:spPr>
        <p:txBody>
          <a:bodyPr/>
          <a:lstStyle/>
          <a:p>
            <a:pPr algn="ctr"/>
            <a:r>
              <a:rPr lang="en-US" b="1" dirty="0" smtClean="0">
                <a:latin typeface="Times New Roman" panose="02020603050405020304" pitchFamily="18" charset="0"/>
                <a:cs typeface="Times New Roman" panose="02020603050405020304" pitchFamily="18" charset="0"/>
              </a:rPr>
              <a:t>MESHED PART </a:t>
            </a:r>
            <a:endParaRPr lang="en-US" b="1"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1262" y="2258219"/>
            <a:ext cx="7229475" cy="3486150"/>
          </a:xfrm>
        </p:spPr>
      </p:pic>
    </p:spTree>
    <p:extLst>
      <p:ext uri="{BB962C8B-B14F-4D97-AF65-F5344CB8AC3E}">
        <p14:creationId xmlns:p14="http://schemas.microsoft.com/office/powerpoint/2010/main" val="1099610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988</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WELCOME                              CFD ANALYSIS OF SHELL AND TUBE HEAT EXCHANGER </vt:lpstr>
      <vt:lpstr>ABSTRACT</vt:lpstr>
      <vt:lpstr>LITERATURE REVIEW</vt:lpstr>
      <vt:lpstr>LITERATURE REVIEW</vt:lpstr>
      <vt:lpstr>OBJECTIVE</vt:lpstr>
      <vt:lpstr>METHODOLOGY</vt:lpstr>
      <vt:lpstr>2D DESIGN</vt:lpstr>
      <vt:lpstr>3D DESIGN</vt:lpstr>
      <vt:lpstr>MESHED PART </vt:lpstr>
      <vt:lpstr>RESULT</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csc8</dc:creator>
  <cp:lastModifiedBy>User</cp:lastModifiedBy>
  <cp:revision>12</cp:revision>
  <dcterms:created xsi:type="dcterms:W3CDTF">2019-01-07T15:19:41Z</dcterms:created>
  <dcterms:modified xsi:type="dcterms:W3CDTF">2020-09-22T02:06:01Z</dcterms:modified>
</cp:coreProperties>
</file>